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Lst>
  <p:notesMasterIdLst>
    <p:notesMasterId r:id="rId36"/>
  </p:notesMasterIdLst>
  <p:sldIdLst>
    <p:sldId id="324" r:id="rId5"/>
    <p:sldId id="550" r:id="rId6"/>
    <p:sldId id="551" r:id="rId7"/>
    <p:sldId id="552" r:id="rId8"/>
    <p:sldId id="553" r:id="rId9"/>
    <p:sldId id="424" r:id="rId10"/>
    <p:sldId id="532" r:id="rId11"/>
    <p:sldId id="535" r:id="rId12"/>
    <p:sldId id="516" r:id="rId13"/>
    <p:sldId id="515" r:id="rId14"/>
    <p:sldId id="536" r:id="rId15"/>
    <p:sldId id="450" r:id="rId16"/>
    <p:sldId id="528" r:id="rId17"/>
    <p:sldId id="522" r:id="rId18"/>
    <p:sldId id="542" r:id="rId19"/>
    <p:sldId id="543" r:id="rId20"/>
    <p:sldId id="529" r:id="rId21"/>
    <p:sldId id="508" r:id="rId22"/>
    <p:sldId id="546" r:id="rId23"/>
    <p:sldId id="466" r:id="rId24"/>
    <p:sldId id="554" r:id="rId25"/>
    <p:sldId id="510" r:id="rId26"/>
    <p:sldId id="548" r:id="rId27"/>
    <p:sldId id="555" r:id="rId28"/>
    <p:sldId id="511" r:id="rId29"/>
    <p:sldId id="513" r:id="rId30"/>
    <p:sldId id="549" r:id="rId31"/>
    <p:sldId id="556" r:id="rId32"/>
    <p:sldId id="493" r:id="rId33"/>
    <p:sldId id="526" r:id="rId34"/>
    <p:sldId id="521"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ra Kelly" initials="TK" lastIdx="21" clrIdx="0"/>
  <p:cmAuthor id="1" name="Hannah Harter" initials="HH" lastIdx="17" clrIdx="1"/>
  <p:cmAuthor id="2" name="Sarah Peterson" initials="SP" lastIdx="1" clrIdx="2"/>
  <p:cmAuthor id="3" name="Melanie P Black" initials="MPB" lastIdx="14" clrIdx="3"/>
  <p:cmAuthor id="4" name="ES" initials="E" lastIdx="0" clrIdx="4"/>
  <p:cmAuthor id="5" name="Peter K. Suh" initials="PKS" lastIdx="2"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95737" autoAdjust="0"/>
  </p:normalViewPr>
  <p:slideViewPr>
    <p:cSldViewPr>
      <p:cViewPr varScale="1">
        <p:scale>
          <a:sx n="64" d="100"/>
          <a:sy n="64" d="100"/>
        </p:scale>
        <p:origin x="1460" y="36"/>
      </p:cViewPr>
      <p:guideLst>
        <p:guide orient="horz" pos="2160"/>
        <p:guide pos="2880"/>
      </p:guideLst>
    </p:cSldViewPr>
  </p:slideViewPr>
  <p:outlineViewPr>
    <p:cViewPr>
      <p:scale>
        <a:sx n="33" d="100"/>
        <a:sy n="33" d="100"/>
      </p:scale>
      <p:origin x="48"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67E737-5226-4BBE-9B67-2D843C34EED2}" type="doc">
      <dgm:prSet loTypeId="urn:microsoft.com/office/officeart/2005/8/layout/vList5" loCatId="list" qsTypeId="urn:microsoft.com/office/officeart/2005/8/quickstyle/simple1" qsCatId="simple" csTypeId="urn:microsoft.com/office/officeart/2005/8/colors/accent1_5" csCatId="accent1" phldr="1"/>
      <dgm:spPr/>
      <dgm:t>
        <a:bodyPr/>
        <a:lstStyle/>
        <a:p>
          <a:endParaRPr lang="en-US"/>
        </a:p>
      </dgm:t>
    </dgm:pt>
    <dgm:pt modelId="{6A6694AE-51ED-44E3-A7D0-1BC9A01DC707}">
      <dgm:prSet phldrT="[Text]"/>
      <dgm:spPr/>
      <dgm:t>
        <a:bodyPr/>
        <a:lstStyle/>
        <a:p>
          <a:r>
            <a:rPr lang="en-US" dirty="0"/>
            <a:t>Identification</a:t>
          </a:r>
        </a:p>
      </dgm:t>
    </dgm:pt>
    <dgm:pt modelId="{F3ABD893-5C21-4C4B-8848-1C32666D5C98}" type="parTrans" cxnId="{0AD87315-CB00-445E-8A41-0A78A74F4E4C}">
      <dgm:prSet/>
      <dgm:spPr/>
      <dgm:t>
        <a:bodyPr/>
        <a:lstStyle/>
        <a:p>
          <a:endParaRPr lang="en-US"/>
        </a:p>
      </dgm:t>
    </dgm:pt>
    <dgm:pt modelId="{387C25B8-9E98-4A89-A414-EAD08C04269E}" type="sibTrans" cxnId="{0AD87315-CB00-445E-8A41-0A78A74F4E4C}">
      <dgm:prSet/>
      <dgm:spPr/>
      <dgm:t>
        <a:bodyPr/>
        <a:lstStyle/>
        <a:p>
          <a:endParaRPr lang="en-US"/>
        </a:p>
      </dgm:t>
    </dgm:pt>
    <dgm:pt modelId="{12DB45B3-DCB1-4A81-A100-857377A92EE1}">
      <dgm:prSet phldrT="[Text]"/>
      <dgm:spPr/>
      <dgm:t>
        <a:bodyPr/>
        <a:lstStyle/>
        <a:p>
          <a:r>
            <a:rPr lang="en-US" dirty="0">
              <a:solidFill>
                <a:schemeClr val="bg1"/>
              </a:solidFill>
            </a:rPr>
            <a:t>Determine whether to consult on an action</a:t>
          </a:r>
          <a:r>
            <a:rPr lang="en-US" b="0" u="none" dirty="0">
              <a:solidFill>
                <a:schemeClr val="bg1"/>
              </a:solidFill>
            </a:rPr>
            <a:t>, the type of consultation to initiate, and who </a:t>
          </a:r>
          <a:r>
            <a:rPr lang="en-US" dirty="0">
              <a:solidFill>
                <a:schemeClr val="bg1"/>
              </a:solidFill>
            </a:rPr>
            <a:t>should be involved</a:t>
          </a:r>
        </a:p>
      </dgm:t>
    </dgm:pt>
    <dgm:pt modelId="{96AB1117-170D-4E2D-89B4-4E9223E4AC86}" type="parTrans" cxnId="{63A10DC5-B009-4B4A-9BDB-8CF852EDE931}">
      <dgm:prSet/>
      <dgm:spPr/>
      <dgm:t>
        <a:bodyPr/>
        <a:lstStyle/>
        <a:p>
          <a:endParaRPr lang="en-US"/>
        </a:p>
      </dgm:t>
    </dgm:pt>
    <dgm:pt modelId="{A608B77C-AD32-4344-9FD6-FA2414D28973}" type="sibTrans" cxnId="{63A10DC5-B009-4B4A-9BDB-8CF852EDE931}">
      <dgm:prSet/>
      <dgm:spPr/>
      <dgm:t>
        <a:bodyPr/>
        <a:lstStyle/>
        <a:p>
          <a:endParaRPr lang="en-US"/>
        </a:p>
      </dgm:t>
    </dgm:pt>
    <dgm:pt modelId="{64A6286D-4413-4022-9E00-3FD28D586EAB}">
      <dgm:prSet phldrT="[Text]"/>
      <dgm:spPr/>
      <dgm:t>
        <a:bodyPr/>
        <a:lstStyle/>
        <a:p>
          <a:r>
            <a:rPr lang="en-US" dirty="0"/>
            <a:t>Input</a:t>
          </a:r>
        </a:p>
      </dgm:t>
    </dgm:pt>
    <dgm:pt modelId="{ECCA74B8-3CAD-4DE6-AE16-29823396FC72}" type="parTrans" cxnId="{F77084BF-EE37-44D1-A72B-18F73CA024CC}">
      <dgm:prSet/>
      <dgm:spPr/>
      <dgm:t>
        <a:bodyPr/>
        <a:lstStyle/>
        <a:p>
          <a:endParaRPr lang="en-US"/>
        </a:p>
      </dgm:t>
    </dgm:pt>
    <dgm:pt modelId="{02C0F096-6EBE-48B6-82A4-4A93E7FA1479}" type="sibTrans" cxnId="{F77084BF-EE37-44D1-A72B-18F73CA024CC}">
      <dgm:prSet/>
      <dgm:spPr/>
      <dgm:t>
        <a:bodyPr/>
        <a:lstStyle/>
        <a:p>
          <a:endParaRPr lang="en-US"/>
        </a:p>
      </dgm:t>
    </dgm:pt>
    <dgm:pt modelId="{CFB23242-6663-42CD-BFDC-01B48B603267}">
      <dgm:prSet phldrT="[Text]"/>
      <dgm:spPr/>
      <dgm:t>
        <a:bodyPr/>
        <a:lstStyle/>
        <a:p>
          <a:r>
            <a:rPr lang="en-US" dirty="0">
              <a:solidFill>
                <a:schemeClr val="bg1"/>
              </a:solidFill>
            </a:rPr>
            <a:t>FEMA receives input from Tribal Officials and incorporates the input into FEMA’s decision making process</a:t>
          </a:r>
        </a:p>
      </dgm:t>
    </dgm:pt>
    <dgm:pt modelId="{7F2205AE-B717-4E03-B153-7DD047FF427C}" type="parTrans" cxnId="{5FE42B1A-EAFF-4AC2-BFA9-0F5AA735E9F2}">
      <dgm:prSet/>
      <dgm:spPr/>
      <dgm:t>
        <a:bodyPr/>
        <a:lstStyle/>
        <a:p>
          <a:endParaRPr lang="en-US"/>
        </a:p>
      </dgm:t>
    </dgm:pt>
    <dgm:pt modelId="{7A2539AF-8096-4AFC-A789-C3CDE1A1B00B}" type="sibTrans" cxnId="{5FE42B1A-EAFF-4AC2-BFA9-0F5AA735E9F2}">
      <dgm:prSet/>
      <dgm:spPr/>
      <dgm:t>
        <a:bodyPr/>
        <a:lstStyle/>
        <a:p>
          <a:endParaRPr lang="en-US"/>
        </a:p>
      </dgm:t>
    </dgm:pt>
    <dgm:pt modelId="{2506A9A3-B899-4B69-957E-CD58490E4FAB}">
      <dgm:prSet phldrT="[Text]"/>
      <dgm:spPr/>
      <dgm:t>
        <a:bodyPr/>
        <a:lstStyle/>
        <a:p>
          <a:r>
            <a:rPr lang="en-US" dirty="0"/>
            <a:t>Follow-up</a:t>
          </a:r>
        </a:p>
      </dgm:t>
    </dgm:pt>
    <dgm:pt modelId="{CA97BD72-4490-451D-A15C-5162B84603E9}" type="parTrans" cxnId="{4BADBF18-0957-4AFF-8AB2-E89B84883010}">
      <dgm:prSet/>
      <dgm:spPr/>
      <dgm:t>
        <a:bodyPr/>
        <a:lstStyle/>
        <a:p>
          <a:endParaRPr lang="en-US"/>
        </a:p>
      </dgm:t>
    </dgm:pt>
    <dgm:pt modelId="{8BFE79ED-720F-4C6E-9E51-313F7406920D}" type="sibTrans" cxnId="{4BADBF18-0957-4AFF-8AB2-E89B84883010}">
      <dgm:prSet/>
      <dgm:spPr/>
      <dgm:t>
        <a:bodyPr/>
        <a:lstStyle/>
        <a:p>
          <a:endParaRPr lang="en-US"/>
        </a:p>
      </dgm:t>
    </dgm:pt>
    <dgm:pt modelId="{7AF1382F-0068-42D5-9CE9-D4925331CD40}">
      <dgm:prSet phldrT="[Text]"/>
      <dgm:spPr/>
      <dgm:t>
        <a:bodyPr/>
        <a:lstStyle/>
        <a:p>
          <a:r>
            <a:rPr lang="en-US" b="0" u="none" dirty="0">
              <a:solidFill>
                <a:schemeClr val="bg1"/>
              </a:solidFill>
            </a:rPr>
            <a:t>FEMA follows-up with Tribal Officials to communicate the decision on the action and provides feedback if appropriate</a:t>
          </a:r>
          <a:endParaRPr lang="en-US" b="0" u="none" strike="sngStrike" dirty="0">
            <a:solidFill>
              <a:schemeClr val="bg1"/>
            </a:solidFill>
          </a:endParaRPr>
        </a:p>
      </dgm:t>
    </dgm:pt>
    <dgm:pt modelId="{FE3A6E46-9E0D-4923-B66A-C872BD657751}" type="parTrans" cxnId="{8C887427-5583-4BD7-81FD-A640DDC7356A}">
      <dgm:prSet/>
      <dgm:spPr/>
      <dgm:t>
        <a:bodyPr/>
        <a:lstStyle/>
        <a:p>
          <a:endParaRPr lang="en-US"/>
        </a:p>
      </dgm:t>
    </dgm:pt>
    <dgm:pt modelId="{49CFDA4F-E64B-4A66-BE17-15840078FFB6}" type="sibTrans" cxnId="{8C887427-5583-4BD7-81FD-A640DDC7356A}">
      <dgm:prSet/>
      <dgm:spPr/>
      <dgm:t>
        <a:bodyPr/>
        <a:lstStyle/>
        <a:p>
          <a:endParaRPr lang="en-US"/>
        </a:p>
      </dgm:t>
    </dgm:pt>
    <dgm:pt modelId="{9B5952A2-2BA7-40AD-AB3F-05735EE574B5}">
      <dgm:prSet/>
      <dgm:spPr/>
      <dgm:t>
        <a:bodyPr/>
        <a:lstStyle/>
        <a:p>
          <a:r>
            <a:rPr lang="en-US" dirty="0"/>
            <a:t>Notification</a:t>
          </a:r>
        </a:p>
      </dgm:t>
    </dgm:pt>
    <dgm:pt modelId="{6B33416D-DB9A-4A21-B7E6-6CEE2096AC9B}" type="parTrans" cxnId="{E3319F23-8A8B-43C2-BD94-2D22671FD64F}">
      <dgm:prSet/>
      <dgm:spPr/>
      <dgm:t>
        <a:bodyPr/>
        <a:lstStyle/>
        <a:p>
          <a:endParaRPr lang="en-US"/>
        </a:p>
      </dgm:t>
    </dgm:pt>
    <dgm:pt modelId="{5D4F47A0-0308-4D6A-B446-258115B9EBAA}" type="sibTrans" cxnId="{E3319F23-8A8B-43C2-BD94-2D22671FD64F}">
      <dgm:prSet/>
      <dgm:spPr/>
      <dgm:t>
        <a:bodyPr/>
        <a:lstStyle/>
        <a:p>
          <a:endParaRPr lang="en-US"/>
        </a:p>
      </dgm:t>
    </dgm:pt>
    <dgm:pt modelId="{A905052E-C69D-486B-8B66-4C838BF9A940}">
      <dgm:prSet/>
      <dgm:spPr/>
      <dgm:t>
        <a:bodyPr/>
        <a:lstStyle/>
        <a:p>
          <a:r>
            <a:rPr lang="en-US" dirty="0"/>
            <a:t>Senior Agency Official contacts Tribal Officials</a:t>
          </a:r>
        </a:p>
      </dgm:t>
    </dgm:pt>
    <dgm:pt modelId="{F9A65273-312D-4F31-AA03-437592F03D1E}" type="parTrans" cxnId="{3398BAC0-B287-4340-8260-A6845EF70E8A}">
      <dgm:prSet/>
      <dgm:spPr/>
      <dgm:t>
        <a:bodyPr/>
        <a:lstStyle/>
        <a:p>
          <a:endParaRPr lang="en-US"/>
        </a:p>
      </dgm:t>
    </dgm:pt>
    <dgm:pt modelId="{4BA4549E-31C2-4DE9-A58F-8314226B7791}" type="sibTrans" cxnId="{3398BAC0-B287-4340-8260-A6845EF70E8A}">
      <dgm:prSet/>
      <dgm:spPr/>
      <dgm:t>
        <a:bodyPr/>
        <a:lstStyle/>
        <a:p>
          <a:endParaRPr lang="en-US"/>
        </a:p>
      </dgm:t>
    </dgm:pt>
    <dgm:pt modelId="{33DBA67F-F042-4727-A4F5-519BED8F4DDC}" type="pres">
      <dgm:prSet presAssocID="{0067E737-5226-4BBE-9B67-2D843C34EED2}" presName="Name0" presStyleCnt="0">
        <dgm:presLayoutVars>
          <dgm:dir/>
          <dgm:animLvl val="lvl"/>
          <dgm:resizeHandles val="exact"/>
        </dgm:presLayoutVars>
      </dgm:prSet>
      <dgm:spPr/>
    </dgm:pt>
    <dgm:pt modelId="{5AB7389A-6E18-4324-9402-09E4D4760FA4}" type="pres">
      <dgm:prSet presAssocID="{6A6694AE-51ED-44E3-A7D0-1BC9A01DC707}" presName="linNode" presStyleCnt="0"/>
      <dgm:spPr/>
    </dgm:pt>
    <dgm:pt modelId="{CF795F78-284A-430A-9EE5-D9B0ADC2FCA0}" type="pres">
      <dgm:prSet presAssocID="{6A6694AE-51ED-44E3-A7D0-1BC9A01DC707}" presName="parentText" presStyleLbl="node1" presStyleIdx="0" presStyleCnt="4">
        <dgm:presLayoutVars>
          <dgm:chMax val="1"/>
          <dgm:bulletEnabled val="1"/>
        </dgm:presLayoutVars>
      </dgm:prSet>
      <dgm:spPr/>
    </dgm:pt>
    <dgm:pt modelId="{72999C26-6506-4B0F-AD0A-3776B08F5AF0}" type="pres">
      <dgm:prSet presAssocID="{6A6694AE-51ED-44E3-A7D0-1BC9A01DC707}" presName="descendantText" presStyleLbl="alignAccFollowNode1" presStyleIdx="0" presStyleCnt="4">
        <dgm:presLayoutVars>
          <dgm:bulletEnabled val="1"/>
        </dgm:presLayoutVars>
      </dgm:prSet>
      <dgm:spPr/>
    </dgm:pt>
    <dgm:pt modelId="{A41CB5AF-2054-4180-8798-B70428DC7DE6}" type="pres">
      <dgm:prSet presAssocID="{387C25B8-9E98-4A89-A414-EAD08C04269E}" presName="sp" presStyleCnt="0"/>
      <dgm:spPr/>
    </dgm:pt>
    <dgm:pt modelId="{2FC38518-DA86-4DA0-868B-8320E526F02B}" type="pres">
      <dgm:prSet presAssocID="{9B5952A2-2BA7-40AD-AB3F-05735EE574B5}" presName="linNode" presStyleCnt="0"/>
      <dgm:spPr/>
    </dgm:pt>
    <dgm:pt modelId="{48926568-3657-44C9-9A2B-BADDAD497E3E}" type="pres">
      <dgm:prSet presAssocID="{9B5952A2-2BA7-40AD-AB3F-05735EE574B5}" presName="parentText" presStyleLbl="node1" presStyleIdx="1" presStyleCnt="4">
        <dgm:presLayoutVars>
          <dgm:chMax val="1"/>
          <dgm:bulletEnabled val="1"/>
        </dgm:presLayoutVars>
      </dgm:prSet>
      <dgm:spPr/>
    </dgm:pt>
    <dgm:pt modelId="{4505D7A2-647F-4456-9215-A197245336F6}" type="pres">
      <dgm:prSet presAssocID="{9B5952A2-2BA7-40AD-AB3F-05735EE574B5}" presName="descendantText" presStyleLbl="alignAccFollowNode1" presStyleIdx="1" presStyleCnt="4">
        <dgm:presLayoutVars>
          <dgm:bulletEnabled val="1"/>
        </dgm:presLayoutVars>
      </dgm:prSet>
      <dgm:spPr/>
    </dgm:pt>
    <dgm:pt modelId="{368ACAB1-BB20-4585-9F26-BB821272338A}" type="pres">
      <dgm:prSet presAssocID="{5D4F47A0-0308-4D6A-B446-258115B9EBAA}" presName="sp" presStyleCnt="0"/>
      <dgm:spPr/>
    </dgm:pt>
    <dgm:pt modelId="{FF67986B-A4A7-41E4-AD4F-A4C5E5C5118C}" type="pres">
      <dgm:prSet presAssocID="{64A6286D-4413-4022-9E00-3FD28D586EAB}" presName="linNode" presStyleCnt="0"/>
      <dgm:spPr/>
    </dgm:pt>
    <dgm:pt modelId="{F0CA96BE-525F-4E3B-8880-30BB2B52AD54}" type="pres">
      <dgm:prSet presAssocID="{64A6286D-4413-4022-9E00-3FD28D586EAB}" presName="parentText" presStyleLbl="node1" presStyleIdx="2" presStyleCnt="4">
        <dgm:presLayoutVars>
          <dgm:chMax val="1"/>
          <dgm:bulletEnabled val="1"/>
        </dgm:presLayoutVars>
      </dgm:prSet>
      <dgm:spPr/>
    </dgm:pt>
    <dgm:pt modelId="{7FCCE523-FD38-4B77-9626-67CF28564328}" type="pres">
      <dgm:prSet presAssocID="{64A6286D-4413-4022-9E00-3FD28D586EAB}" presName="descendantText" presStyleLbl="alignAccFollowNode1" presStyleIdx="2" presStyleCnt="4">
        <dgm:presLayoutVars>
          <dgm:bulletEnabled val="1"/>
        </dgm:presLayoutVars>
      </dgm:prSet>
      <dgm:spPr/>
    </dgm:pt>
    <dgm:pt modelId="{39A8F594-7C21-4D17-A5D5-6B13BA56B5CD}" type="pres">
      <dgm:prSet presAssocID="{02C0F096-6EBE-48B6-82A4-4A93E7FA1479}" presName="sp" presStyleCnt="0"/>
      <dgm:spPr/>
    </dgm:pt>
    <dgm:pt modelId="{F336110A-00F9-43B9-AA61-49CDDBBBAB91}" type="pres">
      <dgm:prSet presAssocID="{2506A9A3-B899-4B69-957E-CD58490E4FAB}" presName="linNode" presStyleCnt="0"/>
      <dgm:spPr/>
    </dgm:pt>
    <dgm:pt modelId="{FE8BEA82-8702-4E1D-9150-FFD50E71D41C}" type="pres">
      <dgm:prSet presAssocID="{2506A9A3-B899-4B69-957E-CD58490E4FAB}" presName="parentText" presStyleLbl="node1" presStyleIdx="3" presStyleCnt="4">
        <dgm:presLayoutVars>
          <dgm:chMax val="1"/>
          <dgm:bulletEnabled val="1"/>
        </dgm:presLayoutVars>
      </dgm:prSet>
      <dgm:spPr/>
    </dgm:pt>
    <dgm:pt modelId="{280D2D36-BC21-44CB-8F75-9E963492FF29}" type="pres">
      <dgm:prSet presAssocID="{2506A9A3-B899-4B69-957E-CD58490E4FAB}" presName="descendantText" presStyleLbl="alignAccFollowNode1" presStyleIdx="3" presStyleCnt="4">
        <dgm:presLayoutVars>
          <dgm:bulletEnabled val="1"/>
        </dgm:presLayoutVars>
      </dgm:prSet>
      <dgm:spPr/>
    </dgm:pt>
  </dgm:ptLst>
  <dgm:cxnLst>
    <dgm:cxn modelId="{0AD87315-CB00-445E-8A41-0A78A74F4E4C}" srcId="{0067E737-5226-4BBE-9B67-2D843C34EED2}" destId="{6A6694AE-51ED-44E3-A7D0-1BC9A01DC707}" srcOrd="0" destOrd="0" parTransId="{F3ABD893-5C21-4C4B-8848-1C32666D5C98}" sibTransId="{387C25B8-9E98-4A89-A414-EAD08C04269E}"/>
    <dgm:cxn modelId="{4BADBF18-0957-4AFF-8AB2-E89B84883010}" srcId="{0067E737-5226-4BBE-9B67-2D843C34EED2}" destId="{2506A9A3-B899-4B69-957E-CD58490E4FAB}" srcOrd="3" destOrd="0" parTransId="{CA97BD72-4490-451D-A15C-5162B84603E9}" sibTransId="{8BFE79ED-720F-4C6E-9E51-313F7406920D}"/>
    <dgm:cxn modelId="{5FE42B1A-EAFF-4AC2-BFA9-0F5AA735E9F2}" srcId="{64A6286D-4413-4022-9E00-3FD28D586EAB}" destId="{CFB23242-6663-42CD-BFDC-01B48B603267}" srcOrd="0" destOrd="0" parTransId="{7F2205AE-B717-4E03-B153-7DD047FF427C}" sibTransId="{7A2539AF-8096-4AFC-A789-C3CDE1A1B00B}"/>
    <dgm:cxn modelId="{E3319F23-8A8B-43C2-BD94-2D22671FD64F}" srcId="{0067E737-5226-4BBE-9B67-2D843C34EED2}" destId="{9B5952A2-2BA7-40AD-AB3F-05735EE574B5}" srcOrd="1" destOrd="0" parTransId="{6B33416D-DB9A-4A21-B7E6-6CEE2096AC9B}" sibTransId="{5D4F47A0-0308-4D6A-B446-258115B9EBAA}"/>
    <dgm:cxn modelId="{8C887427-5583-4BD7-81FD-A640DDC7356A}" srcId="{2506A9A3-B899-4B69-957E-CD58490E4FAB}" destId="{7AF1382F-0068-42D5-9CE9-D4925331CD40}" srcOrd="0" destOrd="0" parTransId="{FE3A6E46-9E0D-4923-B66A-C872BD657751}" sibTransId="{49CFDA4F-E64B-4A66-BE17-15840078FFB6}"/>
    <dgm:cxn modelId="{03FC4F31-566F-47ED-9AF8-F29EE0F2F1D3}" type="presOf" srcId="{9B5952A2-2BA7-40AD-AB3F-05735EE574B5}" destId="{48926568-3657-44C9-9A2B-BADDAD497E3E}" srcOrd="0" destOrd="0" presId="urn:microsoft.com/office/officeart/2005/8/layout/vList5"/>
    <dgm:cxn modelId="{5A302543-5B49-496C-80A0-40DC6B0CBE85}" type="presOf" srcId="{64A6286D-4413-4022-9E00-3FD28D586EAB}" destId="{F0CA96BE-525F-4E3B-8880-30BB2B52AD54}" srcOrd="0" destOrd="0" presId="urn:microsoft.com/office/officeart/2005/8/layout/vList5"/>
    <dgm:cxn modelId="{BD67717B-29F9-4159-AED3-B41FB150A1F9}" type="presOf" srcId="{2506A9A3-B899-4B69-957E-CD58490E4FAB}" destId="{FE8BEA82-8702-4E1D-9150-FFD50E71D41C}" srcOrd="0" destOrd="0" presId="urn:microsoft.com/office/officeart/2005/8/layout/vList5"/>
    <dgm:cxn modelId="{709A159B-5F09-4164-9624-2C1447CDB4B6}" type="presOf" srcId="{6A6694AE-51ED-44E3-A7D0-1BC9A01DC707}" destId="{CF795F78-284A-430A-9EE5-D9B0ADC2FCA0}" srcOrd="0" destOrd="0" presId="urn:microsoft.com/office/officeart/2005/8/layout/vList5"/>
    <dgm:cxn modelId="{3DDEB0A4-D9F0-4B5E-B9C3-ACD840014D65}" type="presOf" srcId="{0067E737-5226-4BBE-9B67-2D843C34EED2}" destId="{33DBA67F-F042-4727-A4F5-519BED8F4DDC}" srcOrd="0" destOrd="0" presId="urn:microsoft.com/office/officeart/2005/8/layout/vList5"/>
    <dgm:cxn modelId="{F77084BF-EE37-44D1-A72B-18F73CA024CC}" srcId="{0067E737-5226-4BBE-9B67-2D843C34EED2}" destId="{64A6286D-4413-4022-9E00-3FD28D586EAB}" srcOrd="2" destOrd="0" parTransId="{ECCA74B8-3CAD-4DE6-AE16-29823396FC72}" sibTransId="{02C0F096-6EBE-48B6-82A4-4A93E7FA1479}"/>
    <dgm:cxn modelId="{3398BAC0-B287-4340-8260-A6845EF70E8A}" srcId="{9B5952A2-2BA7-40AD-AB3F-05735EE574B5}" destId="{A905052E-C69D-486B-8B66-4C838BF9A940}" srcOrd="0" destOrd="0" parTransId="{F9A65273-312D-4F31-AA03-437592F03D1E}" sibTransId="{4BA4549E-31C2-4DE9-A58F-8314226B7791}"/>
    <dgm:cxn modelId="{63A10DC5-B009-4B4A-9BDB-8CF852EDE931}" srcId="{6A6694AE-51ED-44E3-A7D0-1BC9A01DC707}" destId="{12DB45B3-DCB1-4A81-A100-857377A92EE1}" srcOrd="0" destOrd="0" parTransId="{96AB1117-170D-4E2D-89B4-4E9223E4AC86}" sibTransId="{A608B77C-AD32-4344-9FD6-FA2414D28973}"/>
    <dgm:cxn modelId="{8BFC30DA-650F-4D31-9A97-AC5D526D5CFE}" type="presOf" srcId="{CFB23242-6663-42CD-BFDC-01B48B603267}" destId="{7FCCE523-FD38-4B77-9626-67CF28564328}" srcOrd="0" destOrd="0" presId="urn:microsoft.com/office/officeart/2005/8/layout/vList5"/>
    <dgm:cxn modelId="{1D0FD4EE-9523-4DDB-B8E7-7D3722823E9F}" type="presOf" srcId="{7AF1382F-0068-42D5-9CE9-D4925331CD40}" destId="{280D2D36-BC21-44CB-8F75-9E963492FF29}" srcOrd="0" destOrd="0" presId="urn:microsoft.com/office/officeart/2005/8/layout/vList5"/>
    <dgm:cxn modelId="{477EC7EF-C2B9-42EC-B792-8AAC67CAB166}" type="presOf" srcId="{12DB45B3-DCB1-4A81-A100-857377A92EE1}" destId="{72999C26-6506-4B0F-AD0A-3776B08F5AF0}" srcOrd="0" destOrd="0" presId="urn:microsoft.com/office/officeart/2005/8/layout/vList5"/>
    <dgm:cxn modelId="{174E04FE-1201-4E18-A436-7369FAA4F9F7}" type="presOf" srcId="{A905052E-C69D-486B-8B66-4C838BF9A940}" destId="{4505D7A2-647F-4456-9215-A197245336F6}" srcOrd="0" destOrd="0" presId="urn:microsoft.com/office/officeart/2005/8/layout/vList5"/>
    <dgm:cxn modelId="{DD3B74FB-7866-4202-A720-C08DF6C9E8F4}" type="presParOf" srcId="{33DBA67F-F042-4727-A4F5-519BED8F4DDC}" destId="{5AB7389A-6E18-4324-9402-09E4D4760FA4}" srcOrd="0" destOrd="0" presId="urn:microsoft.com/office/officeart/2005/8/layout/vList5"/>
    <dgm:cxn modelId="{B6C548AA-DF33-4AA7-9414-FAF972CDBE7C}" type="presParOf" srcId="{5AB7389A-6E18-4324-9402-09E4D4760FA4}" destId="{CF795F78-284A-430A-9EE5-D9B0ADC2FCA0}" srcOrd="0" destOrd="0" presId="urn:microsoft.com/office/officeart/2005/8/layout/vList5"/>
    <dgm:cxn modelId="{C5A65F2B-3B68-46F9-A971-CF7EEBC93AAC}" type="presParOf" srcId="{5AB7389A-6E18-4324-9402-09E4D4760FA4}" destId="{72999C26-6506-4B0F-AD0A-3776B08F5AF0}" srcOrd="1" destOrd="0" presId="urn:microsoft.com/office/officeart/2005/8/layout/vList5"/>
    <dgm:cxn modelId="{91625FDE-7A6B-4F75-88A6-C2E5BF2454C7}" type="presParOf" srcId="{33DBA67F-F042-4727-A4F5-519BED8F4DDC}" destId="{A41CB5AF-2054-4180-8798-B70428DC7DE6}" srcOrd="1" destOrd="0" presId="urn:microsoft.com/office/officeart/2005/8/layout/vList5"/>
    <dgm:cxn modelId="{B44DADB4-E292-4B99-ADD6-A9D06927B110}" type="presParOf" srcId="{33DBA67F-F042-4727-A4F5-519BED8F4DDC}" destId="{2FC38518-DA86-4DA0-868B-8320E526F02B}" srcOrd="2" destOrd="0" presId="urn:microsoft.com/office/officeart/2005/8/layout/vList5"/>
    <dgm:cxn modelId="{89C0727B-1623-48A6-92A3-4BE8DDB4B8C8}" type="presParOf" srcId="{2FC38518-DA86-4DA0-868B-8320E526F02B}" destId="{48926568-3657-44C9-9A2B-BADDAD497E3E}" srcOrd="0" destOrd="0" presId="urn:microsoft.com/office/officeart/2005/8/layout/vList5"/>
    <dgm:cxn modelId="{1A5B2431-6AB4-40B5-B77B-8B6F66D75265}" type="presParOf" srcId="{2FC38518-DA86-4DA0-868B-8320E526F02B}" destId="{4505D7A2-647F-4456-9215-A197245336F6}" srcOrd="1" destOrd="0" presId="urn:microsoft.com/office/officeart/2005/8/layout/vList5"/>
    <dgm:cxn modelId="{2A5CF3D8-176A-4CAF-B069-6EDA5CF5E821}" type="presParOf" srcId="{33DBA67F-F042-4727-A4F5-519BED8F4DDC}" destId="{368ACAB1-BB20-4585-9F26-BB821272338A}" srcOrd="3" destOrd="0" presId="urn:microsoft.com/office/officeart/2005/8/layout/vList5"/>
    <dgm:cxn modelId="{E8FFF6C1-7785-4DF6-9EE3-1C9B4F1035D0}" type="presParOf" srcId="{33DBA67F-F042-4727-A4F5-519BED8F4DDC}" destId="{FF67986B-A4A7-41E4-AD4F-A4C5E5C5118C}" srcOrd="4" destOrd="0" presId="urn:microsoft.com/office/officeart/2005/8/layout/vList5"/>
    <dgm:cxn modelId="{A2E3D72E-F5EE-414F-9BB2-42E1930CA93B}" type="presParOf" srcId="{FF67986B-A4A7-41E4-AD4F-A4C5E5C5118C}" destId="{F0CA96BE-525F-4E3B-8880-30BB2B52AD54}" srcOrd="0" destOrd="0" presId="urn:microsoft.com/office/officeart/2005/8/layout/vList5"/>
    <dgm:cxn modelId="{996936E9-5F01-4099-BFBD-888082889C7A}" type="presParOf" srcId="{FF67986B-A4A7-41E4-AD4F-A4C5E5C5118C}" destId="{7FCCE523-FD38-4B77-9626-67CF28564328}" srcOrd="1" destOrd="0" presId="urn:microsoft.com/office/officeart/2005/8/layout/vList5"/>
    <dgm:cxn modelId="{D6083799-8914-4516-A945-8703C09D13A0}" type="presParOf" srcId="{33DBA67F-F042-4727-A4F5-519BED8F4DDC}" destId="{39A8F594-7C21-4D17-A5D5-6B13BA56B5CD}" srcOrd="5" destOrd="0" presId="urn:microsoft.com/office/officeart/2005/8/layout/vList5"/>
    <dgm:cxn modelId="{781A75B2-0416-4EB0-9FC0-5E9AE0FABC17}" type="presParOf" srcId="{33DBA67F-F042-4727-A4F5-519BED8F4DDC}" destId="{F336110A-00F9-43B9-AA61-49CDDBBBAB91}" srcOrd="6" destOrd="0" presId="urn:microsoft.com/office/officeart/2005/8/layout/vList5"/>
    <dgm:cxn modelId="{51AE130D-6D4B-4BBD-98F4-DBD80AF5680B}" type="presParOf" srcId="{F336110A-00F9-43B9-AA61-49CDDBBBAB91}" destId="{FE8BEA82-8702-4E1D-9150-FFD50E71D41C}" srcOrd="0" destOrd="0" presId="urn:microsoft.com/office/officeart/2005/8/layout/vList5"/>
    <dgm:cxn modelId="{C20B850B-11B9-4821-8FB3-FC92645B9EEE}" type="presParOf" srcId="{F336110A-00F9-43B9-AA61-49CDDBBBAB91}" destId="{280D2D36-BC21-44CB-8F75-9E963492FF2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67E737-5226-4BBE-9B67-2D843C34EED2}" type="doc">
      <dgm:prSet loTypeId="urn:microsoft.com/office/officeart/2005/8/layout/vList5" loCatId="list" qsTypeId="urn:microsoft.com/office/officeart/2005/8/quickstyle/simple1" qsCatId="simple" csTypeId="urn:microsoft.com/office/officeart/2005/8/colors/accent1_5" csCatId="accent1" phldr="1"/>
      <dgm:spPr/>
      <dgm:t>
        <a:bodyPr/>
        <a:lstStyle/>
        <a:p>
          <a:endParaRPr lang="en-US"/>
        </a:p>
      </dgm:t>
    </dgm:pt>
    <dgm:pt modelId="{6A6694AE-51ED-44E3-A7D0-1BC9A01DC707}">
      <dgm:prSet phldrT="[Text]"/>
      <dgm:spPr/>
      <dgm:t>
        <a:bodyPr/>
        <a:lstStyle/>
        <a:p>
          <a:r>
            <a:rPr lang="en-US" dirty="0"/>
            <a:t>Identification</a:t>
          </a:r>
        </a:p>
      </dgm:t>
    </dgm:pt>
    <dgm:pt modelId="{F3ABD893-5C21-4C4B-8848-1C32666D5C98}" type="parTrans" cxnId="{0AD87315-CB00-445E-8A41-0A78A74F4E4C}">
      <dgm:prSet/>
      <dgm:spPr/>
      <dgm:t>
        <a:bodyPr/>
        <a:lstStyle/>
        <a:p>
          <a:endParaRPr lang="en-US"/>
        </a:p>
      </dgm:t>
    </dgm:pt>
    <dgm:pt modelId="{387C25B8-9E98-4A89-A414-EAD08C04269E}" type="sibTrans" cxnId="{0AD87315-CB00-445E-8A41-0A78A74F4E4C}">
      <dgm:prSet/>
      <dgm:spPr/>
      <dgm:t>
        <a:bodyPr/>
        <a:lstStyle/>
        <a:p>
          <a:endParaRPr lang="en-US"/>
        </a:p>
      </dgm:t>
    </dgm:pt>
    <dgm:pt modelId="{12DB45B3-DCB1-4A81-A100-857377A92EE1}">
      <dgm:prSet phldrT="[Text]"/>
      <dgm:spPr/>
      <dgm:t>
        <a:bodyPr/>
        <a:lstStyle/>
        <a:p>
          <a:r>
            <a:rPr lang="en-US" dirty="0">
              <a:solidFill>
                <a:schemeClr val="bg1"/>
              </a:solidFill>
            </a:rPr>
            <a:t>Determine whether to consult on an action</a:t>
          </a:r>
          <a:r>
            <a:rPr lang="en-US" b="0" u="none" dirty="0">
              <a:solidFill>
                <a:schemeClr val="bg1"/>
              </a:solidFill>
            </a:rPr>
            <a:t>, the type of consultation to initiate, and who </a:t>
          </a:r>
          <a:r>
            <a:rPr lang="en-US" dirty="0">
              <a:solidFill>
                <a:schemeClr val="bg1"/>
              </a:solidFill>
            </a:rPr>
            <a:t>should be involved</a:t>
          </a:r>
        </a:p>
      </dgm:t>
    </dgm:pt>
    <dgm:pt modelId="{96AB1117-170D-4E2D-89B4-4E9223E4AC86}" type="parTrans" cxnId="{63A10DC5-B009-4B4A-9BDB-8CF852EDE931}">
      <dgm:prSet/>
      <dgm:spPr/>
      <dgm:t>
        <a:bodyPr/>
        <a:lstStyle/>
        <a:p>
          <a:endParaRPr lang="en-US"/>
        </a:p>
      </dgm:t>
    </dgm:pt>
    <dgm:pt modelId="{A608B77C-AD32-4344-9FD6-FA2414D28973}" type="sibTrans" cxnId="{63A10DC5-B009-4B4A-9BDB-8CF852EDE931}">
      <dgm:prSet/>
      <dgm:spPr/>
      <dgm:t>
        <a:bodyPr/>
        <a:lstStyle/>
        <a:p>
          <a:endParaRPr lang="en-US"/>
        </a:p>
      </dgm:t>
    </dgm:pt>
    <dgm:pt modelId="{64A6286D-4413-4022-9E00-3FD28D586EAB}">
      <dgm:prSet phldrT="[Text]"/>
      <dgm:spPr/>
      <dgm:t>
        <a:bodyPr/>
        <a:lstStyle/>
        <a:p>
          <a:r>
            <a:rPr lang="en-US" dirty="0"/>
            <a:t>Input</a:t>
          </a:r>
        </a:p>
      </dgm:t>
    </dgm:pt>
    <dgm:pt modelId="{ECCA74B8-3CAD-4DE6-AE16-29823396FC72}" type="parTrans" cxnId="{F77084BF-EE37-44D1-A72B-18F73CA024CC}">
      <dgm:prSet/>
      <dgm:spPr/>
      <dgm:t>
        <a:bodyPr/>
        <a:lstStyle/>
        <a:p>
          <a:endParaRPr lang="en-US"/>
        </a:p>
      </dgm:t>
    </dgm:pt>
    <dgm:pt modelId="{02C0F096-6EBE-48B6-82A4-4A93E7FA1479}" type="sibTrans" cxnId="{F77084BF-EE37-44D1-A72B-18F73CA024CC}">
      <dgm:prSet/>
      <dgm:spPr/>
      <dgm:t>
        <a:bodyPr/>
        <a:lstStyle/>
        <a:p>
          <a:endParaRPr lang="en-US"/>
        </a:p>
      </dgm:t>
    </dgm:pt>
    <dgm:pt modelId="{CFB23242-6663-42CD-BFDC-01B48B603267}">
      <dgm:prSet phldrT="[Text]"/>
      <dgm:spPr/>
      <dgm:t>
        <a:bodyPr/>
        <a:lstStyle/>
        <a:p>
          <a:r>
            <a:rPr lang="en-US" dirty="0">
              <a:solidFill>
                <a:schemeClr val="bg1"/>
              </a:solidFill>
            </a:rPr>
            <a:t>FEMA receives input from Tribal Officials and incorporates the input into FEMA’s decision making process</a:t>
          </a:r>
        </a:p>
      </dgm:t>
    </dgm:pt>
    <dgm:pt modelId="{7F2205AE-B717-4E03-B153-7DD047FF427C}" type="parTrans" cxnId="{5FE42B1A-EAFF-4AC2-BFA9-0F5AA735E9F2}">
      <dgm:prSet/>
      <dgm:spPr/>
      <dgm:t>
        <a:bodyPr/>
        <a:lstStyle/>
        <a:p>
          <a:endParaRPr lang="en-US"/>
        </a:p>
      </dgm:t>
    </dgm:pt>
    <dgm:pt modelId="{7A2539AF-8096-4AFC-A789-C3CDE1A1B00B}" type="sibTrans" cxnId="{5FE42B1A-EAFF-4AC2-BFA9-0F5AA735E9F2}">
      <dgm:prSet/>
      <dgm:spPr/>
      <dgm:t>
        <a:bodyPr/>
        <a:lstStyle/>
        <a:p>
          <a:endParaRPr lang="en-US"/>
        </a:p>
      </dgm:t>
    </dgm:pt>
    <dgm:pt modelId="{2506A9A3-B899-4B69-957E-CD58490E4FAB}">
      <dgm:prSet phldrT="[Text]"/>
      <dgm:spPr/>
      <dgm:t>
        <a:bodyPr/>
        <a:lstStyle/>
        <a:p>
          <a:r>
            <a:rPr lang="en-US" dirty="0"/>
            <a:t>Follow-up</a:t>
          </a:r>
        </a:p>
      </dgm:t>
    </dgm:pt>
    <dgm:pt modelId="{CA97BD72-4490-451D-A15C-5162B84603E9}" type="parTrans" cxnId="{4BADBF18-0957-4AFF-8AB2-E89B84883010}">
      <dgm:prSet/>
      <dgm:spPr/>
      <dgm:t>
        <a:bodyPr/>
        <a:lstStyle/>
        <a:p>
          <a:endParaRPr lang="en-US"/>
        </a:p>
      </dgm:t>
    </dgm:pt>
    <dgm:pt modelId="{8BFE79ED-720F-4C6E-9E51-313F7406920D}" type="sibTrans" cxnId="{4BADBF18-0957-4AFF-8AB2-E89B84883010}">
      <dgm:prSet/>
      <dgm:spPr/>
      <dgm:t>
        <a:bodyPr/>
        <a:lstStyle/>
        <a:p>
          <a:endParaRPr lang="en-US"/>
        </a:p>
      </dgm:t>
    </dgm:pt>
    <dgm:pt modelId="{7AF1382F-0068-42D5-9CE9-D4925331CD40}">
      <dgm:prSet phldrT="[Text]"/>
      <dgm:spPr/>
      <dgm:t>
        <a:bodyPr/>
        <a:lstStyle/>
        <a:p>
          <a:r>
            <a:rPr lang="en-US" b="0" u="none" dirty="0">
              <a:solidFill>
                <a:schemeClr val="bg1"/>
              </a:solidFill>
            </a:rPr>
            <a:t>FEMA follows-up with Tribal Officials to communicate the decision on the action and provides feedback if appropriate</a:t>
          </a:r>
          <a:endParaRPr lang="en-US" b="0" u="none" strike="sngStrike" dirty="0">
            <a:solidFill>
              <a:schemeClr val="bg1"/>
            </a:solidFill>
          </a:endParaRPr>
        </a:p>
      </dgm:t>
    </dgm:pt>
    <dgm:pt modelId="{FE3A6E46-9E0D-4923-B66A-C872BD657751}" type="parTrans" cxnId="{8C887427-5583-4BD7-81FD-A640DDC7356A}">
      <dgm:prSet/>
      <dgm:spPr/>
      <dgm:t>
        <a:bodyPr/>
        <a:lstStyle/>
        <a:p>
          <a:endParaRPr lang="en-US"/>
        </a:p>
      </dgm:t>
    </dgm:pt>
    <dgm:pt modelId="{49CFDA4F-E64B-4A66-BE17-15840078FFB6}" type="sibTrans" cxnId="{8C887427-5583-4BD7-81FD-A640DDC7356A}">
      <dgm:prSet/>
      <dgm:spPr/>
      <dgm:t>
        <a:bodyPr/>
        <a:lstStyle/>
        <a:p>
          <a:endParaRPr lang="en-US"/>
        </a:p>
      </dgm:t>
    </dgm:pt>
    <dgm:pt modelId="{9B5952A2-2BA7-40AD-AB3F-05735EE574B5}">
      <dgm:prSet/>
      <dgm:spPr/>
      <dgm:t>
        <a:bodyPr/>
        <a:lstStyle/>
        <a:p>
          <a:r>
            <a:rPr lang="en-US" dirty="0"/>
            <a:t>Notification</a:t>
          </a:r>
        </a:p>
      </dgm:t>
    </dgm:pt>
    <dgm:pt modelId="{6B33416D-DB9A-4A21-B7E6-6CEE2096AC9B}" type="parTrans" cxnId="{E3319F23-8A8B-43C2-BD94-2D22671FD64F}">
      <dgm:prSet/>
      <dgm:spPr/>
      <dgm:t>
        <a:bodyPr/>
        <a:lstStyle/>
        <a:p>
          <a:endParaRPr lang="en-US"/>
        </a:p>
      </dgm:t>
    </dgm:pt>
    <dgm:pt modelId="{5D4F47A0-0308-4D6A-B446-258115B9EBAA}" type="sibTrans" cxnId="{E3319F23-8A8B-43C2-BD94-2D22671FD64F}">
      <dgm:prSet/>
      <dgm:spPr/>
      <dgm:t>
        <a:bodyPr/>
        <a:lstStyle/>
        <a:p>
          <a:endParaRPr lang="en-US"/>
        </a:p>
      </dgm:t>
    </dgm:pt>
    <dgm:pt modelId="{A905052E-C69D-486B-8B66-4C838BF9A940}">
      <dgm:prSet/>
      <dgm:spPr/>
      <dgm:t>
        <a:bodyPr/>
        <a:lstStyle/>
        <a:p>
          <a:r>
            <a:rPr lang="en-US" dirty="0"/>
            <a:t>Senior Agency Official contacts Tribal Officials</a:t>
          </a:r>
        </a:p>
      </dgm:t>
    </dgm:pt>
    <dgm:pt modelId="{F9A65273-312D-4F31-AA03-437592F03D1E}" type="parTrans" cxnId="{3398BAC0-B287-4340-8260-A6845EF70E8A}">
      <dgm:prSet/>
      <dgm:spPr/>
      <dgm:t>
        <a:bodyPr/>
        <a:lstStyle/>
        <a:p>
          <a:endParaRPr lang="en-US"/>
        </a:p>
      </dgm:t>
    </dgm:pt>
    <dgm:pt modelId="{4BA4549E-31C2-4DE9-A58F-8314226B7791}" type="sibTrans" cxnId="{3398BAC0-B287-4340-8260-A6845EF70E8A}">
      <dgm:prSet/>
      <dgm:spPr/>
      <dgm:t>
        <a:bodyPr/>
        <a:lstStyle/>
        <a:p>
          <a:endParaRPr lang="en-US"/>
        </a:p>
      </dgm:t>
    </dgm:pt>
    <dgm:pt modelId="{33DBA67F-F042-4727-A4F5-519BED8F4DDC}" type="pres">
      <dgm:prSet presAssocID="{0067E737-5226-4BBE-9B67-2D843C34EED2}" presName="Name0" presStyleCnt="0">
        <dgm:presLayoutVars>
          <dgm:dir/>
          <dgm:animLvl val="lvl"/>
          <dgm:resizeHandles val="exact"/>
        </dgm:presLayoutVars>
      </dgm:prSet>
      <dgm:spPr/>
    </dgm:pt>
    <dgm:pt modelId="{5AB7389A-6E18-4324-9402-09E4D4760FA4}" type="pres">
      <dgm:prSet presAssocID="{6A6694AE-51ED-44E3-A7D0-1BC9A01DC707}" presName="linNode" presStyleCnt="0"/>
      <dgm:spPr/>
    </dgm:pt>
    <dgm:pt modelId="{CF795F78-284A-430A-9EE5-D9B0ADC2FCA0}" type="pres">
      <dgm:prSet presAssocID="{6A6694AE-51ED-44E3-A7D0-1BC9A01DC707}" presName="parentText" presStyleLbl="node1" presStyleIdx="0" presStyleCnt="4">
        <dgm:presLayoutVars>
          <dgm:chMax val="1"/>
          <dgm:bulletEnabled val="1"/>
        </dgm:presLayoutVars>
      </dgm:prSet>
      <dgm:spPr/>
    </dgm:pt>
    <dgm:pt modelId="{72999C26-6506-4B0F-AD0A-3776B08F5AF0}" type="pres">
      <dgm:prSet presAssocID="{6A6694AE-51ED-44E3-A7D0-1BC9A01DC707}" presName="descendantText" presStyleLbl="alignAccFollowNode1" presStyleIdx="0" presStyleCnt="4">
        <dgm:presLayoutVars>
          <dgm:bulletEnabled val="1"/>
        </dgm:presLayoutVars>
      </dgm:prSet>
      <dgm:spPr/>
    </dgm:pt>
    <dgm:pt modelId="{A41CB5AF-2054-4180-8798-B70428DC7DE6}" type="pres">
      <dgm:prSet presAssocID="{387C25B8-9E98-4A89-A414-EAD08C04269E}" presName="sp" presStyleCnt="0"/>
      <dgm:spPr/>
    </dgm:pt>
    <dgm:pt modelId="{2FC38518-DA86-4DA0-868B-8320E526F02B}" type="pres">
      <dgm:prSet presAssocID="{9B5952A2-2BA7-40AD-AB3F-05735EE574B5}" presName="linNode" presStyleCnt="0"/>
      <dgm:spPr/>
    </dgm:pt>
    <dgm:pt modelId="{48926568-3657-44C9-9A2B-BADDAD497E3E}" type="pres">
      <dgm:prSet presAssocID="{9B5952A2-2BA7-40AD-AB3F-05735EE574B5}" presName="parentText" presStyleLbl="node1" presStyleIdx="1" presStyleCnt="4">
        <dgm:presLayoutVars>
          <dgm:chMax val="1"/>
          <dgm:bulletEnabled val="1"/>
        </dgm:presLayoutVars>
      </dgm:prSet>
      <dgm:spPr/>
    </dgm:pt>
    <dgm:pt modelId="{4505D7A2-647F-4456-9215-A197245336F6}" type="pres">
      <dgm:prSet presAssocID="{9B5952A2-2BA7-40AD-AB3F-05735EE574B5}" presName="descendantText" presStyleLbl="alignAccFollowNode1" presStyleIdx="1" presStyleCnt="4">
        <dgm:presLayoutVars>
          <dgm:bulletEnabled val="1"/>
        </dgm:presLayoutVars>
      </dgm:prSet>
      <dgm:spPr/>
    </dgm:pt>
    <dgm:pt modelId="{368ACAB1-BB20-4585-9F26-BB821272338A}" type="pres">
      <dgm:prSet presAssocID="{5D4F47A0-0308-4D6A-B446-258115B9EBAA}" presName="sp" presStyleCnt="0"/>
      <dgm:spPr/>
    </dgm:pt>
    <dgm:pt modelId="{FF67986B-A4A7-41E4-AD4F-A4C5E5C5118C}" type="pres">
      <dgm:prSet presAssocID="{64A6286D-4413-4022-9E00-3FD28D586EAB}" presName="linNode" presStyleCnt="0"/>
      <dgm:spPr/>
    </dgm:pt>
    <dgm:pt modelId="{F0CA96BE-525F-4E3B-8880-30BB2B52AD54}" type="pres">
      <dgm:prSet presAssocID="{64A6286D-4413-4022-9E00-3FD28D586EAB}" presName="parentText" presStyleLbl="node1" presStyleIdx="2" presStyleCnt="4">
        <dgm:presLayoutVars>
          <dgm:chMax val="1"/>
          <dgm:bulletEnabled val="1"/>
        </dgm:presLayoutVars>
      </dgm:prSet>
      <dgm:spPr/>
    </dgm:pt>
    <dgm:pt modelId="{7FCCE523-FD38-4B77-9626-67CF28564328}" type="pres">
      <dgm:prSet presAssocID="{64A6286D-4413-4022-9E00-3FD28D586EAB}" presName="descendantText" presStyleLbl="alignAccFollowNode1" presStyleIdx="2" presStyleCnt="4">
        <dgm:presLayoutVars>
          <dgm:bulletEnabled val="1"/>
        </dgm:presLayoutVars>
      </dgm:prSet>
      <dgm:spPr/>
    </dgm:pt>
    <dgm:pt modelId="{39A8F594-7C21-4D17-A5D5-6B13BA56B5CD}" type="pres">
      <dgm:prSet presAssocID="{02C0F096-6EBE-48B6-82A4-4A93E7FA1479}" presName="sp" presStyleCnt="0"/>
      <dgm:spPr/>
    </dgm:pt>
    <dgm:pt modelId="{F336110A-00F9-43B9-AA61-49CDDBBBAB91}" type="pres">
      <dgm:prSet presAssocID="{2506A9A3-B899-4B69-957E-CD58490E4FAB}" presName="linNode" presStyleCnt="0"/>
      <dgm:spPr/>
    </dgm:pt>
    <dgm:pt modelId="{FE8BEA82-8702-4E1D-9150-FFD50E71D41C}" type="pres">
      <dgm:prSet presAssocID="{2506A9A3-B899-4B69-957E-CD58490E4FAB}" presName="parentText" presStyleLbl="node1" presStyleIdx="3" presStyleCnt="4">
        <dgm:presLayoutVars>
          <dgm:chMax val="1"/>
          <dgm:bulletEnabled val="1"/>
        </dgm:presLayoutVars>
      </dgm:prSet>
      <dgm:spPr/>
    </dgm:pt>
    <dgm:pt modelId="{280D2D36-BC21-44CB-8F75-9E963492FF29}" type="pres">
      <dgm:prSet presAssocID="{2506A9A3-B899-4B69-957E-CD58490E4FAB}" presName="descendantText" presStyleLbl="alignAccFollowNode1" presStyleIdx="3" presStyleCnt="4">
        <dgm:presLayoutVars>
          <dgm:bulletEnabled val="1"/>
        </dgm:presLayoutVars>
      </dgm:prSet>
      <dgm:spPr/>
    </dgm:pt>
  </dgm:ptLst>
  <dgm:cxnLst>
    <dgm:cxn modelId="{C5B19010-86BC-4A28-AC2E-7F51E402B87D}" type="presOf" srcId="{7AF1382F-0068-42D5-9CE9-D4925331CD40}" destId="{280D2D36-BC21-44CB-8F75-9E963492FF29}" srcOrd="0" destOrd="0" presId="urn:microsoft.com/office/officeart/2005/8/layout/vList5"/>
    <dgm:cxn modelId="{0AD87315-CB00-445E-8A41-0A78A74F4E4C}" srcId="{0067E737-5226-4BBE-9B67-2D843C34EED2}" destId="{6A6694AE-51ED-44E3-A7D0-1BC9A01DC707}" srcOrd="0" destOrd="0" parTransId="{F3ABD893-5C21-4C4B-8848-1C32666D5C98}" sibTransId="{387C25B8-9E98-4A89-A414-EAD08C04269E}"/>
    <dgm:cxn modelId="{4BADBF18-0957-4AFF-8AB2-E89B84883010}" srcId="{0067E737-5226-4BBE-9B67-2D843C34EED2}" destId="{2506A9A3-B899-4B69-957E-CD58490E4FAB}" srcOrd="3" destOrd="0" parTransId="{CA97BD72-4490-451D-A15C-5162B84603E9}" sibTransId="{8BFE79ED-720F-4C6E-9E51-313F7406920D}"/>
    <dgm:cxn modelId="{5FE42B1A-EAFF-4AC2-BFA9-0F5AA735E9F2}" srcId="{64A6286D-4413-4022-9E00-3FD28D586EAB}" destId="{CFB23242-6663-42CD-BFDC-01B48B603267}" srcOrd="0" destOrd="0" parTransId="{7F2205AE-B717-4E03-B153-7DD047FF427C}" sibTransId="{7A2539AF-8096-4AFC-A789-C3CDE1A1B00B}"/>
    <dgm:cxn modelId="{E3319F23-8A8B-43C2-BD94-2D22671FD64F}" srcId="{0067E737-5226-4BBE-9B67-2D843C34EED2}" destId="{9B5952A2-2BA7-40AD-AB3F-05735EE574B5}" srcOrd="1" destOrd="0" parTransId="{6B33416D-DB9A-4A21-B7E6-6CEE2096AC9B}" sibTransId="{5D4F47A0-0308-4D6A-B446-258115B9EBAA}"/>
    <dgm:cxn modelId="{8C887427-5583-4BD7-81FD-A640DDC7356A}" srcId="{2506A9A3-B899-4B69-957E-CD58490E4FAB}" destId="{7AF1382F-0068-42D5-9CE9-D4925331CD40}" srcOrd="0" destOrd="0" parTransId="{FE3A6E46-9E0D-4923-B66A-C872BD657751}" sibTransId="{49CFDA4F-E64B-4A66-BE17-15840078FFB6}"/>
    <dgm:cxn modelId="{B53E5D48-8FE5-47E6-BA0D-B1CA45D6EED6}" type="presOf" srcId="{A905052E-C69D-486B-8B66-4C838BF9A940}" destId="{4505D7A2-647F-4456-9215-A197245336F6}" srcOrd="0" destOrd="0" presId="urn:microsoft.com/office/officeart/2005/8/layout/vList5"/>
    <dgm:cxn modelId="{3816C786-8BC9-4BA4-BB32-38FC0BEDD57D}" type="presOf" srcId="{CFB23242-6663-42CD-BFDC-01B48B603267}" destId="{7FCCE523-FD38-4B77-9626-67CF28564328}" srcOrd="0" destOrd="0" presId="urn:microsoft.com/office/officeart/2005/8/layout/vList5"/>
    <dgm:cxn modelId="{A1B70E87-E285-49B6-B1FE-8EAD9C547DE4}" type="presOf" srcId="{0067E737-5226-4BBE-9B67-2D843C34EED2}" destId="{33DBA67F-F042-4727-A4F5-519BED8F4DDC}" srcOrd="0" destOrd="0" presId="urn:microsoft.com/office/officeart/2005/8/layout/vList5"/>
    <dgm:cxn modelId="{3CA95FA4-8CFD-4C09-A6CD-90A225CA4F30}" type="presOf" srcId="{6A6694AE-51ED-44E3-A7D0-1BC9A01DC707}" destId="{CF795F78-284A-430A-9EE5-D9B0ADC2FCA0}" srcOrd="0" destOrd="0" presId="urn:microsoft.com/office/officeart/2005/8/layout/vList5"/>
    <dgm:cxn modelId="{F77084BF-EE37-44D1-A72B-18F73CA024CC}" srcId="{0067E737-5226-4BBE-9B67-2D843C34EED2}" destId="{64A6286D-4413-4022-9E00-3FD28D586EAB}" srcOrd="2" destOrd="0" parTransId="{ECCA74B8-3CAD-4DE6-AE16-29823396FC72}" sibTransId="{02C0F096-6EBE-48B6-82A4-4A93E7FA1479}"/>
    <dgm:cxn modelId="{3398BAC0-B287-4340-8260-A6845EF70E8A}" srcId="{9B5952A2-2BA7-40AD-AB3F-05735EE574B5}" destId="{A905052E-C69D-486B-8B66-4C838BF9A940}" srcOrd="0" destOrd="0" parTransId="{F9A65273-312D-4F31-AA03-437592F03D1E}" sibTransId="{4BA4549E-31C2-4DE9-A58F-8314226B7791}"/>
    <dgm:cxn modelId="{6A01FCC0-CFD2-422F-88AC-588DF0180DEC}" type="presOf" srcId="{64A6286D-4413-4022-9E00-3FD28D586EAB}" destId="{F0CA96BE-525F-4E3B-8880-30BB2B52AD54}" srcOrd="0" destOrd="0" presId="urn:microsoft.com/office/officeart/2005/8/layout/vList5"/>
    <dgm:cxn modelId="{63A10DC5-B009-4B4A-9BDB-8CF852EDE931}" srcId="{6A6694AE-51ED-44E3-A7D0-1BC9A01DC707}" destId="{12DB45B3-DCB1-4A81-A100-857377A92EE1}" srcOrd="0" destOrd="0" parTransId="{96AB1117-170D-4E2D-89B4-4E9223E4AC86}" sibTransId="{A608B77C-AD32-4344-9FD6-FA2414D28973}"/>
    <dgm:cxn modelId="{DFBC72E3-CE12-401C-8DD4-250457E2B82E}" type="presOf" srcId="{2506A9A3-B899-4B69-957E-CD58490E4FAB}" destId="{FE8BEA82-8702-4E1D-9150-FFD50E71D41C}" srcOrd="0" destOrd="0" presId="urn:microsoft.com/office/officeart/2005/8/layout/vList5"/>
    <dgm:cxn modelId="{445D4EE9-391C-43B3-8BDC-040878CFF5EA}" type="presOf" srcId="{9B5952A2-2BA7-40AD-AB3F-05735EE574B5}" destId="{48926568-3657-44C9-9A2B-BADDAD497E3E}" srcOrd="0" destOrd="0" presId="urn:microsoft.com/office/officeart/2005/8/layout/vList5"/>
    <dgm:cxn modelId="{26DBE0F9-85ED-490D-85FD-9EC1868CB73E}" type="presOf" srcId="{12DB45B3-DCB1-4A81-A100-857377A92EE1}" destId="{72999C26-6506-4B0F-AD0A-3776B08F5AF0}" srcOrd="0" destOrd="0" presId="urn:microsoft.com/office/officeart/2005/8/layout/vList5"/>
    <dgm:cxn modelId="{45FF04F2-8EAB-4DAB-8348-57B1127EBAEF}" type="presParOf" srcId="{33DBA67F-F042-4727-A4F5-519BED8F4DDC}" destId="{5AB7389A-6E18-4324-9402-09E4D4760FA4}" srcOrd="0" destOrd="0" presId="urn:microsoft.com/office/officeart/2005/8/layout/vList5"/>
    <dgm:cxn modelId="{C5707935-E29B-44CF-A237-A28535506C24}" type="presParOf" srcId="{5AB7389A-6E18-4324-9402-09E4D4760FA4}" destId="{CF795F78-284A-430A-9EE5-D9B0ADC2FCA0}" srcOrd="0" destOrd="0" presId="urn:microsoft.com/office/officeart/2005/8/layout/vList5"/>
    <dgm:cxn modelId="{188FEDE7-FE13-40E3-9497-ECBA5E80A62E}" type="presParOf" srcId="{5AB7389A-6E18-4324-9402-09E4D4760FA4}" destId="{72999C26-6506-4B0F-AD0A-3776B08F5AF0}" srcOrd="1" destOrd="0" presId="urn:microsoft.com/office/officeart/2005/8/layout/vList5"/>
    <dgm:cxn modelId="{C5D2F88E-87E3-4DA7-87CD-ED54A66ADFF1}" type="presParOf" srcId="{33DBA67F-F042-4727-A4F5-519BED8F4DDC}" destId="{A41CB5AF-2054-4180-8798-B70428DC7DE6}" srcOrd="1" destOrd="0" presId="urn:microsoft.com/office/officeart/2005/8/layout/vList5"/>
    <dgm:cxn modelId="{7155AF59-ECE8-46BE-B1E9-B3D39E9FD8EA}" type="presParOf" srcId="{33DBA67F-F042-4727-A4F5-519BED8F4DDC}" destId="{2FC38518-DA86-4DA0-868B-8320E526F02B}" srcOrd="2" destOrd="0" presId="urn:microsoft.com/office/officeart/2005/8/layout/vList5"/>
    <dgm:cxn modelId="{5A1C21DA-7355-40CB-ABDC-219A985BF1D4}" type="presParOf" srcId="{2FC38518-DA86-4DA0-868B-8320E526F02B}" destId="{48926568-3657-44C9-9A2B-BADDAD497E3E}" srcOrd="0" destOrd="0" presId="urn:microsoft.com/office/officeart/2005/8/layout/vList5"/>
    <dgm:cxn modelId="{D6BBEF67-53DD-41DA-895A-15E49261D073}" type="presParOf" srcId="{2FC38518-DA86-4DA0-868B-8320E526F02B}" destId="{4505D7A2-647F-4456-9215-A197245336F6}" srcOrd="1" destOrd="0" presId="urn:microsoft.com/office/officeart/2005/8/layout/vList5"/>
    <dgm:cxn modelId="{E986D077-030F-4039-AA12-660F22A76D15}" type="presParOf" srcId="{33DBA67F-F042-4727-A4F5-519BED8F4DDC}" destId="{368ACAB1-BB20-4585-9F26-BB821272338A}" srcOrd="3" destOrd="0" presId="urn:microsoft.com/office/officeart/2005/8/layout/vList5"/>
    <dgm:cxn modelId="{E410BCE9-3EEE-465E-8C67-53147D31E969}" type="presParOf" srcId="{33DBA67F-F042-4727-A4F5-519BED8F4DDC}" destId="{FF67986B-A4A7-41E4-AD4F-A4C5E5C5118C}" srcOrd="4" destOrd="0" presId="urn:microsoft.com/office/officeart/2005/8/layout/vList5"/>
    <dgm:cxn modelId="{24435F97-F730-45E4-A3ED-F4536F82A098}" type="presParOf" srcId="{FF67986B-A4A7-41E4-AD4F-A4C5E5C5118C}" destId="{F0CA96BE-525F-4E3B-8880-30BB2B52AD54}" srcOrd="0" destOrd="0" presId="urn:microsoft.com/office/officeart/2005/8/layout/vList5"/>
    <dgm:cxn modelId="{6AB94887-7FEB-4FDF-B19A-83CBD418DA70}" type="presParOf" srcId="{FF67986B-A4A7-41E4-AD4F-A4C5E5C5118C}" destId="{7FCCE523-FD38-4B77-9626-67CF28564328}" srcOrd="1" destOrd="0" presId="urn:microsoft.com/office/officeart/2005/8/layout/vList5"/>
    <dgm:cxn modelId="{2749FFE7-3947-469D-B61C-8B42A03724F1}" type="presParOf" srcId="{33DBA67F-F042-4727-A4F5-519BED8F4DDC}" destId="{39A8F594-7C21-4D17-A5D5-6B13BA56B5CD}" srcOrd="5" destOrd="0" presId="urn:microsoft.com/office/officeart/2005/8/layout/vList5"/>
    <dgm:cxn modelId="{D8BF24B5-E6AB-4D80-85E6-F0D545DD5795}" type="presParOf" srcId="{33DBA67F-F042-4727-A4F5-519BED8F4DDC}" destId="{F336110A-00F9-43B9-AA61-49CDDBBBAB91}" srcOrd="6" destOrd="0" presId="urn:microsoft.com/office/officeart/2005/8/layout/vList5"/>
    <dgm:cxn modelId="{C2E20550-0616-4833-B9C1-E9C8AB6795DE}" type="presParOf" srcId="{F336110A-00F9-43B9-AA61-49CDDBBBAB91}" destId="{FE8BEA82-8702-4E1D-9150-FFD50E71D41C}" srcOrd="0" destOrd="0" presId="urn:microsoft.com/office/officeart/2005/8/layout/vList5"/>
    <dgm:cxn modelId="{EC06ADA8-93C1-4C9C-907F-105722265F29}" type="presParOf" srcId="{F336110A-00F9-43B9-AA61-49CDDBBBAB91}" destId="{280D2D36-BC21-44CB-8F75-9E963492FF2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67E737-5226-4BBE-9B67-2D843C34EED2}" type="doc">
      <dgm:prSet loTypeId="urn:microsoft.com/office/officeart/2005/8/layout/vList5" loCatId="list" qsTypeId="urn:microsoft.com/office/officeart/2005/8/quickstyle/simple1" qsCatId="simple" csTypeId="urn:microsoft.com/office/officeart/2005/8/colors/accent1_5" csCatId="accent1" phldr="1"/>
      <dgm:spPr/>
      <dgm:t>
        <a:bodyPr/>
        <a:lstStyle/>
        <a:p>
          <a:endParaRPr lang="en-US"/>
        </a:p>
      </dgm:t>
    </dgm:pt>
    <dgm:pt modelId="{6A6694AE-51ED-44E3-A7D0-1BC9A01DC707}">
      <dgm:prSet phldrT="[Text]"/>
      <dgm:spPr/>
      <dgm:t>
        <a:bodyPr/>
        <a:lstStyle/>
        <a:p>
          <a:r>
            <a:rPr lang="en-US" dirty="0"/>
            <a:t>Identification</a:t>
          </a:r>
        </a:p>
      </dgm:t>
    </dgm:pt>
    <dgm:pt modelId="{F3ABD893-5C21-4C4B-8848-1C32666D5C98}" type="parTrans" cxnId="{0AD87315-CB00-445E-8A41-0A78A74F4E4C}">
      <dgm:prSet/>
      <dgm:spPr/>
      <dgm:t>
        <a:bodyPr/>
        <a:lstStyle/>
        <a:p>
          <a:endParaRPr lang="en-US"/>
        </a:p>
      </dgm:t>
    </dgm:pt>
    <dgm:pt modelId="{387C25B8-9E98-4A89-A414-EAD08C04269E}" type="sibTrans" cxnId="{0AD87315-CB00-445E-8A41-0A78A74F4E4C}">
      <dgm:prSet/>
      <dgm:spPr/>
      <dgm:t>
        <a:bodyPr/>
        <a:lstStyle/>
        <a:p>
          <a:endParaRPr lang="en-US"/>
        </a:p>
      </dgm:t>
    </dgm:pt>
    <dgm:pt modelId="{12DB45B3-DCB1-4A81-A100-857377A92EE1}">
      <dgm:prSet phldrT="[Text]"/>
      <dgm:spPr/>
      <dgm:t>
        <a:bodyPr/>
        <a:lstStyle/>
        <a:p>
          <a:r>
            <a:rPr lang="en-US" dirty="0">
              <a:solidFill>
                <a:schemeClr val="bg1"/>
              </a:solidFill>
            </a:rPr>
            <a:t>Determine whether to consult on an action</a:t>
          </a:r>
          <a:r>
            <a:rPr lang="en-US" b="0" u="none" dirty="0">
              <a:solidFill>
                <a:schemeClr val="bg1"/>
              </a:solidFill>
            </a:rPr>
            <a:t>, the type of consultation to initiate, and who </a:t>
          </a:r>
          <a:r>
            <a:rPr lang="en-US" dirty="0">
              <a:solidFill>
                <a:schemeClr val="bg1"/>
              </a:solidFill>
            </a:rPr>
            <a:t>should be involved</a:t>
          </a:r>
        </a:p>
      </dgm:t>
    </dgm:pt>
    <dgm:pt modelId="{96AB1117-170D-4E2D-89B4-4E9223E4AC86}" type="parTrans" cxnId="{63A10DC5-B009-4B4A-9BDB-8CF852EDE931}">
      <dgm:prSet/>
      <dgm:spPr/>
      <dgm:t>
        <a:bodyPr/>
        <a:lstStyle/>
        <a:p>
          <a:endParaRPr lang="en-US"/>
        </a:p>
      </dgm:t>
    </dgm:pt>
    <dgm:pt modelId="{A608B77C-AD32-4344-9FD6-FA2414D28973}" type="sibTrans" cxnId="{63A10DC5-B009-4B4A-9BDB-8CF852EDE931}">
      <dgm:prSet/>
      <dgm:spPr/>
      <dgm:t>
        <a:bodyPr/>
        <a:lstStyle/>
        <a:p>
          <a:endParaRPr lang="en-US"/>
        </a:p>
      </dgm:t>
    </dgm:pt>
    <dgm:pt modelId="{64A6286D-4413-4022-9E00-3FD28D586EAB}">
      <dgm:prSet phldrT="[Text]"/>
      <dgm:spPr/>
      <dgm:t>
        <a:bodyPr/>
        <a:lstStyle/>
        <a:p>
          <a:r>
            <a:rPr lang="en-US" dirty="0"/>
            <a:t>Input</a:t>
          </a:r>
        </a:p>
      </dgm:t>
    </dgm:pt>
    <dgm:pt modelId="{ECCA74B8-3CAD-4DE6-AE16-29823396FC72}" type="parTrans" cxnId="{F77084BF-EE37-44D1-A72B-18F73CA024CC}">
      <dgm:prSet/>
      <dgm:spPr/>
      <dgm:t>
        <a:bodyPr/>
        <a:lstStyle/>
        <a:p>
          <a:endParaRPr lang="en-US"/>
        </a:p>
      </dgm:t>
    </dgm:pt>
    <dgm:pt modelId="{02C0F096-6EBE-48B6-82A4-4A93E7FA1479}" type="sibTrans" cxnId="{F77084BF-EE37-44D1-A72B-18F73CA024CC}">
      <dgm:prSet/>
      <dgm:spPr/>
      <dgm:t>
        <a:bodyPr/>
        <a:lstStyle/>
        <a:p>
          <a:endParaRPr lang="en-US"/>
        </a:p>
      </dgm:t>
    </dgm:pt>
    <dgm:pt modelId="{CFB23242-6663-42CD-BFDC-01B48B603267}">
      <dgm:prSet phldrT="[Text]"/>
      <dgm:spPr/>
      <dgm:t>
        <a:bodyPr/>
        <a:lstStyle/>
        <a:p>
          <a:r>
            <a:rPr lang="en-US" dirty="0">
              <a:solidFill>
                <a:schemeClr val="bg1"/>
              </a:solidFill>
            </a:rPr>
            <a:t>FEMA receives input from Tribal Officials and incorporates the input into FEMA’s decision making process</a:t>
          </a:r>
        </a:p>
      </dgm:t>
    </dgm:pt>
    <dgm:pt modelId="{7F2205AE-B717-4E03-B153-7DD047FF427C}" type="parTrans" cxnId="{5FE42B1A-EAFF-4AC2-BFA9-0F5AA735E9F2}">
      <dgm:prSet/>
      <dgm:spPr/>
      <dgm:t>
        <a:bodyPr/>
        <a:lstStyle/>
        <a:p>
          <a:endParaRPr lang="en-US"/>
        </a:p>
      </dgm:t>
    </dgm:pt>
    <dgm:pt modelId="{7A2539AF-8096-4AFC-A789-C3CDE1A1B00B}" type="sibTrans" cxnId="{5FE42B1A-EAFF-4AC2-BFA9-0F5AA735E9F2}">
      <dgm:prSet/>
      <dgm:spPr/>
      <dgm:t>
        <a:bodyPr/>
        <a:lstStyle/>
        <a:p>
          <a:endParaRPr lang="en-US"/>
        </a:p>
      </dgm:t>
    </dgm:pt>
    <dgm:pt modelId="{2506A9A3-B899-4B69-957E-CD58490E4FAB}">
      <dgm:prSet phldrT="[Text]"/>
      <dgm:spPr/>
      <dgm:t>
        <a:bodyPr/>
        <a:lstStyle/>
        <a:p>
          <a:r>
            <a:rPr lang="en-US" dirty="0"/>
            <a:t>Follow-up</a:t>
          </a:r>
        </a:p>
      </dgm:t>
    </dgm:pt>
    <dgm:pt modelId="{CA97BD72-4490-451D-A15C-5162B84603E9}" type="parTrans" cxnId="{4BADBF18-0957-4AFF-8AB2-E89B84883010}">
      <dgm:prSet/>
      <dgm:spPr/>
      <dgm:t>
        <a:bodyPr/>
        <a:lstStyle/>
        <a:p>
          <a:endParaRPr lang="en-US"/>
        </a:p>
      </dgm:t>
    </dgm:pt>
    <dgm:pt modelId="{8BFE79ED-720F-4C6E-9E51-313F7406920D}" type="sibTrans" cxnId="{4BADBF18-0957-4AFF-8AB2-E89B84883010}">
      <dgm:prSet/>
      <dgm:spPr/>
      <dgm:t>
        <a:bodyPr/>
        <a:lstStyle/>
        <a:p>
          <a:endParaRPr lang="en-US"/>
        </a:p>
      </dgm:t>
    </dgm:pt>
    <dgm:pt modelId="{7AF1382F-0068-42D5-9CE9-D4925331CD40}">
      <dgm:prSet phldrT="[Text]"/>
      <dgm:spPr/>
      <dgm:t>
        <a:bodyPr/>
        <a:lstStyle/>
        <a:p>
          <a:r>
            <a:rPr lang="en-US" b="0" u="none" dirty="0">
              <a:solidFill>
                <a:schemeClr val="bg1"/>
              </a:solidFill>
            </a:rPr>
            <a:t>FEMA follows-up with Tribal Officials to communicate the decision on the action and provides feedback if appropriate</a:t>
          </a:r>
          <a:endParaRPr lang="en-US" b="0" u="none" strike="sngStrike" dirty="0">
            <a:solidFill>
              <a:schemeClr val="bg1"/>
            </a:solidFill>
          </a:endParaRPr>
        </a:p>
      </dgm:t>
    </dgm:pt>
    <dgm:pt modelId="{FE3A6E46-9E0D-4923-B66A-C872BD657751}" type="parTrans" cxnId="{8C887427-5583-4BD7-81FD-A640DDC7356A}">
      <dgm:prSet/>
      <dgm:spPr/>
      <dgm:t>
        <a:bodyPr/>
        <a:lstStyle/>
        <a:p>
          <a:endParaRPr lang="en-US"/>
        </a:p>
      </dgm:t>
    </dgm:pt>
    <dgm:pt modelId="{49CFDA4F-E64B-4A66-BE17-15840078FFB6}" type="sibTrans" cxnId="{8C887427-5583-4BD7-81FD-A640DDC7356A}">
      <dgm:prSet/>
      <dgm:spPr/>
      <dgm:t>
        <a:bodyPr/>
        <a:lstStyle/>
        <a:p>
          <a:endParaRPr lang="en-US"/>
        </a:p>
      </dgm:t>
    </dgm:pt>
    <dgm:pt modelId="{9B5952A2-2BA7-40AD-AB3F-05735EE574B5}">
      <dgm:prSet/>
      <dgm:spPr/>
      <dgm:t>
        <a:bodyPr/>
        <a:lstStyle/>
        <a:p>
          <a:r>
            <a:rPr lang="en-US" dirty="0"/>
            <a:t>Notification</a:t>
          </a:r>
        </a:p>
      </dgm:t>
    </dgm:pt>
    <dgm:pt modelId="{6B33416D-DB9A-4A21-B7E6-6CEE2096AC9B}" type="parTrans" cxnId="{E3319F23-8A8B-43C2-BD94-2D22671FD64F}">
      <dgm:prSet/>
      <dgm:spPr/>
      <dgm:t>
        <a:bodyPr/>
        <a:lstStyle/>
        <a:p>
          <a:endParaRPr lang="en-US"/>
        </a:p>
      </dgm:t>
    </dgm:pt>
    <dgm:pt modelId="{5D4F47A0-0308-4D6A-B446-258115B9EBAA}" type="sibTrans" cxnId="{E3319F23-8A8B-43C2-BD94-2D22671FD64F}">
      <dgm:prSet/>
      <dgm:spPr/>
      <dgm:t>
        <a:bodyPr/>
        <a:lstStyle/>
        <a:p>
          <a:endParaRPr lang="en-US"/>
        </a:p>
      </dgm:t>
    </dgm:pt>
    <dgm:pt modelId="{A905052E-C69D-486B-8B66-4C838BF9A940}">
      <dgm:prSet/>
      <dgm:spPr/>
      <dgm:t>
        <a:bodyPr/>
        <a:lstStyle/>
        <a:p>
          <a:r>
            <a:rPr lang="en-US" dirty="0"/>
            <a:t>Senior Agency Official contacts Tribal Officials</a:t>
          </a:r>
        </a:p>
      </dgm:t>
    </dgm:pt>
    <dgm:pt modelId="{F9A65273-312D-4F31-AA03-437592F03D1E}" type="parTrans" cxnId="{3398BAC0-B287-4340-8260-A6845EF70E8A}">
      <dgm:prSet/>
      <dgm:spPr/>
      <dgm:t>
        <a:bodyPr/>
        <a:lstStyle/>
        <a:p>
          <a:endParaRPr lang="en-US"/>
        </a:p>
      </dgm:t>
    </dgm:pt>
    <dgm:pt modelId="{4BA4549E-31C2-4DE9-A58F-8314226B7791}" type="sibTrans" cxnId="{3398BAC0-B287-4340-8260-A6845EF70E8A}">
      <dgm:prSet/>
      <dgm:spPr/>
      <dgm:t>
        <a:bodyPr/>
        <a:lstStyle/>
        <a:p>
          <a:endParaRPr lang="en-US"/>
        </a:p>
      </dgm:t>
    </dgm:pt>
    <dgm:pt modelId="{33DBA67F-F042-4727-A4F5-519BED8F4DDC}" type="pres">
      <dgm:prSet presAssocID="{0067E737-5226-4BBE-9B67-2D843C34EED2}" presName="Name0" presStyleCnt="0">
        <dgm:presLayoutVars>
          <dgm:dir/>
          <dgm:animLvl val="lvl"/>
          <dgm:resizeHandles val="exact"/>
        </dgm:presLayoutVars>
      </dgm:prSet>
      <dgm:spPr/>
    </dgm:pt>
    <dgm:pt modelId="{5AB7389A-6E18-4324-9402-09E4D4760FA4}" type="pres">
      <dgm:prSet presAssocID="{6A6694AE-51ED-44E3-A7D0-1BC9A01DC707}" presName="linNode" presStyleCnt="0"/>
      <dgm:spPr/>
    </dgm:pt>
    <dgm:pt modelId="{CF795F78-284A-430A-9EE5-D9B0ADC2FCA0}" type="pres">
      <dgm:prSet presAssocID="{6A6694AE-51ED-44E3-A7D0-1BC9A01DC707}" presName="parentText" presStyleLbl="node1" presStyleIdx="0" presStyleCnt="4">
        <dgm:presLayoutVars>
          <dgm:chMax val="1"/>
          <dgm:bulletEnabled val="1"/>
        </dgm:presLayoutVars>
      </dgm:prSet>
      <dgm:spPr/>
    </dgm:pt>
    <dgm:pt modelId="{72999C26-6506-4B0F-AD0A-3776B08F5AF0}" type="pres">
      <dgm:prSet presAssocID="{6A6694AE-51ED-44E3-A7D0-1BC9A01DC707}" presName="descendantText" presStyleLbl="alignAccFollowNode1" presStyleIdx="0" presStyleCnt="4">
        <dgm:presLayoutVars>
          <dgm:bulletEnabled val="1"/>
        </dgm:presLayoutVars>
      </dgm:prSet>
      <dgm:spPr/>
    </dgm:pt>
    <dgm:pt modelId="{A41CB5AF-2054-4180-8798-B70428DC7DE6}" type="pres">
      <dgm:prSet presAssocID="{387C25B8-9E98-4A89-A414-EAD08C04269E}" presName="sp" presStyleCnt="0"/>
      <dgm:spPr/>
    </dgm:pt>
    <dgm:pt modelId="{2FC38518-DA86-4DA0-868B-8320E526F02B}" type="pres">
      <dgm:prSet presAssocID="{9B5952A2-2BA7-40AD-AB3F-05735EE574B5}" presName="linNode" presStyleCnt="0"/>
      <dgm:spPr/>
    </dgm:pt>
    <dgm:pt modelId="{48926568-3657-44C9-9A2B-BADDAD497E3E}" type="pres">
      <dgm:prSet presAssocID="{9B5952A2-2BA7-40AD-AB3F-05735EE574B5}" presName="parentText" presStyleLbl="node1" presStyleIdx="1" presStyleCnt="4">
        <dgm:presLayoutVars>
          <dgm:chMax val="1"/>
          <dgm:bulletEnabled val="1"/>
        </dgm:presLayoutVars>
      </dgm:prSet>
      <dgm:spPr/>
    </dgm:pt>
    <dgm:pt modelId="{4505D7A2-647F-4456-9215-A197245336F6}" type="pres">
      <dgm:prSet presAssocID="{9B5952A2-2BA7-40AD-AB3F-05735EE574B5}" presName="descendantText" presStyleLbl="alignAccFollowNode1" presStyleIdx="1" presStyleCnt="4">
        <dgm:presLayoutVars>
          <dgm:bulletEnabled val="1"/>
        </dgm:presLayoutVars>
      </dgm:prSet>
      <dgm:spPr/>
    </dgm:pt>
    <dgm:pt modelId="{368ACAB1-BB20-4585-9F26-BB821272338A}" type="pres">
      <dgm:prSet presAssocID="{5D4F47A0-0308-4D6A-B446-258115B9EBAA}" presName="sp" presStyleCnt="0"/>
      <dgm:spPr/>
    </dgm:pt>
    <dgm:pt modelId="{FF67986B-A4A7-41E4-AD4F-A4C5E5C5118C}" type="pres">
      <dgm:prSet presAssocID="{64A6286D-4413-4022-9E00-3FD28D586EAB}" presName="linNode" presStyleCnt="0"/>
      <dgm:spPr/>
    </dgm:pt>
    <dgm:pt modelId="{F0CA96BE-525F-4E3B-8880-30BB2B52AD54}" type="pres">
      <dgm:prSet presAssocID="{64A6286D-4413-4022-9E00-3FD28D586EAB}" presName="parentText" presStyleLbl="node1" presStyleIdx="2" presStyleCnt="4">
        <dgm:presLayoutVars>
          <dgm:chMax val="1"/>
          <dgm:bulletEnabled val="1"/>
        </dgm:presLayoutVars>
      </dgm:prSet>
      <dgm:spPr/>
    </dgm:pt>
    <dgm:pt modelId="{7FCCE523-FD38-4B77-9626-67CF28564328}" type="pres">
      <dgm:prSet presAssocID="{64A6286D-4413-4022-9E00-3FD28D586EAB}" presName="descendantText" presStyleLbl="alignAccFollowNode1" presStyleIdx="2" presStyleCnt="4">
        <dgm:presLayoutVars>
          <dgm:bulletEnabled val="1"/>
        </dgm:presLayoutVars>
      </dgm:prSet>
      <dgm:spPr/>
    </dgm:pt>
    <dgm:pt modelId="{39A8F594-7C21-4D17-A5D5-6B13BA56B5CD}" type="pres">
      <dgm:prSet presAssocID="{02C0F096-6EBE-48B6-82A4-4A93E7FA1479}" presName="sp" presStyleCnt="0"/>
      <dgm:spPr/>
    </dgm:pt>
    <dgm:pt modelId="{F336110A-00F9-43B9-AA61-49CDDBBBAB91}" type="pres">
      <dgm:prSet presAssocID="{2506A9A3-B899-4B69-957E-CD58490E4FAB}" presName="linNode" presStyleCnt="0"/>
      <dgm:spPr/>
    </dgm:pt>
    <dgm:pt modelId="{FE8BEA82-8702-4E1D-9150-FFD50E71D41C}" type="pres">
      <dgm:prSet presAssocID="{2506A9A3-B899-4B69-957E-CD58490E4FAB}" presName="parentText" presStyleLbl="node1" presStyleIdx="3" presStyleCnt="4">
        <dgm:presLayoutVars>
          <dgm:chMax val="1"/>
          <dgm:bulletEnabled val="1"/>
        </dgm:presLayoutVars>
      </dgm:prSet>
      <dgm:spPr/>
    </dgm:pt>
    <dgm:pt modelId="{280D2D36-BC21-44CB-8F75-9E963492FF29}" type="pres">
      <dgm:prSet presAssocID="{2506A9A3-B899-4B69-957E-CD58490E4FAB}" presName="descendantText" presStyleLbl="alignAccFollowNode1" presStyleIdx="3" presStyleCnt="4">
        <dgm:presLayoutVars>
          <dgm:bulletEnabled val="1"/>
        </dgm:presLayoutVars>
      </dgm:prSet>
      <dgm:spPr/>
    </dgm:pt>
  </dgm:ptLst>
  <dgm:cxnLst>
    <dgm:cxn modelId="{0AD87315-CB00-445E-8A41-0A78A74F4E4C}" srcId="{0067E737-5226-4BBE-9B67-2D843C34EED2}" destId="{6A6694AE-51ED-44E3-A7D0-1BC9A01DC707}" srcOrd="0" destOrd="0" parTransId="{F3ABD893-5C21-4C4B-8848-1C32666D5C98}" sibTransId="{387C25B8-9E98-4A89-A414-EAD08C04269E}"/>
    <dgm:cxn modelId="{4BADBF18-0957-4AFF-8AB2-E89B84883010}" srcId="{0067E737-5226-4BBE-9B67-2D843C34EED2}" destId="{2506A9A3-B899-4B69-957E-CD58490E4FAB}" srcOrd="3" destOrd="0" parTransId="{CA97BD72-4490-451D-A15C-5162B84603E9}" sibTransId="{8BFE79ED-720F-4C6E-9E51-313F7406920D}"/>
    <dgm:cxn modelId="{5FE42B1A-EAFF-4AC2-BFA9-0F5AA735E9F2}" srcId="{64A6286D-4413-4022-9E00-3FD28D586EAB}" destId="{CFB23242-6663-42CD-BFDC-01B48B603267}" srcOrd="0" destOrd="0" parTransId="{7F2205AE-B717-4E03-B153-7DD047FF427C}" sibTransId="{7A2539AF-8096-4AFC-A789-C3CDE1A1B00B}"/>
    <dgm:cxn modelId="{E3319F23-8A8B-43C2-BD94-2D22671FD64F}" srcId="{0067E737-5226-4BBE-9B67-2D843C34EED2}" destId="{9B5952A2-2BA7-40AD-AB3F-05735EE574B5}" srcOrd="1" destOrd="0" parTransId="{6B33416D-DB9A-4A21-B7E6-6CEE2096AC9B}" sibTransId="{5D4F47A0-0308-4D6A-B446-258115B9EBAA}"/>
    <dgm:cxn modelId="{8C887427-5583-4BD7-81FD-A640DDC7356A}" srcId="{2506A9A3-B899-4B69-957E-CD58490E4FAB}" destId="{7AF1382F-0068-42D5-9CE9-D4925331CD40}" srcOrd="0" destOrd="0" parTransId="{FE3A6E46-9E0D-4923-B66A-C872BD657751}" sibTransId="{49CFDA4F-E64B-4A66-BE17-15840078FFB6}"/>
    <dgm:cxn modelId="{AE913C39-70DE-4015-A2E6-C652962A4484}" type="presOf" srcId="{7AF1382F-0068-42D5-9CE9-D4925331CD40}" destId="{280D2D36-BC21-44CB-8F75-9E963492FF29}" srcOrd="0" destOrd="0" presId="urn:microsoft.com/office/officeart/2005/8/layout/vList5"/>
    <dgm:cxn modelId="{787EBD50-86D2-4211-B56E-D67AB66497EF}" type="presOf" srcId="{A905052E-C69D-486B-8B66-4C838BF9A940}" destId="{4505D7A2-647F-4456-9215-A197245336F6}" srcOrd="0" destOrd="0" presId="urn:microsoft.com/office/officeart/2005/8/layout/vList5"/>
    <dgm:cxn modelId="{B51B3571-3027-498A-B93E-E09EFE43BA34}" type="presOf" srcId="{64A6286D-4413-4022-9E00-3FD28D586EAB}" destId="{F0CA96BE-525F-4E3B-8880-30BB2B52AD54}" srcOrd="0" destOrd="0" presId="urn:microsoft.com/office/officeart/2005/8/layout/vList5"/>
    <dgm:cxn modelId="{9F7EA79E-30E1-4488-9083-4FE059626389}" type="presOf" srcId="{9B5952A2-2BA7-40AD-AB3F-05735EE574B5}" destId="{48926568-3657-44C9-9A2B-BADDAD497E3E}" srcOrd="0" destOrd="0" presId="urn:microsoft.com/office/officeart/2005/8/layout/vList5"/>
    <dgm:cxn modelId="{1BF2F1BA-BF0E-492A-8ADF-50E498BFC7A8}" type="presOf" srcId="{6A6694AE-51ED-44E3-A7D0-1BC9A01DC707}" destId="{CF795F78-284A-430A-9EE5-D9B0ADC2FCA0}" srcOrd="0" destOrd="0" presId="urn:microsoft.com/office/officeart/2005/8/layout/vList5"/>
    <dgm:cxn modelId="{F77084BF-EE37-44D1-A72B-18F73CA024CC}" srcId="{0067E737-5226-4BBE-9B67-2D843C34EED2}" destId="{64A6286D-4413-4022-9E00-3FD28D586EAB}" srcOrd="2" destOrd="0" parTransId="{ECCA74B8-3CAD-4DE6-AE16-29823396FC72}" sibTransId="{02C0F096-6EBE-48B6-82A4-4A93E7FA1479}"/>
    <dgm:cxn modelId="{3398BAC0-B287-4340-8260-A6845EF70E8A}" srcId="{9B5952A2-2BA7-40AD-AB3F-05735EE574B5}" destId="{A905052E-C69D-486B-8B66-4C838BF9A940}" srcOrd="0" destOrd="0" parTransId="{F9A65273-312D-4F31-AA03-437592F03D1E}" sibTransId="{4BA4549E-31C2-4DE9-A58F-8314226B7791}"/>
    <dgm:cxn modelId="{63A10DC5-B009-4B4A-9BDB-8CF852EDE931}" srcId="{6A6694AE-51ED-44E3-A7D0-1BC9A01DC707}" destId="{12DB45B3-DCB1-4A81-A100-857377A92EE1}" srcOrd="0" destOrd="0" parTransId="{96AB1117-170D-4E2D-89B4-4E9223E4AC86}" sibTransId="{A608B77C-AD32-4344-9FD6-FA2414D28973}"/>
    <dgm:cxn modelId="{79B7B2CB-FEB4-45CC-A9C9-7A7A2DFD9163}" type="presOf" srcId="{0067E737-5226-4BBE-9B67-2D843C34EED2}" destId="{33DBA67F-F042-4727-A4F5-519BED8F4DDC}" srcOrd="0" destOrd="0" presId="urn:microsoft.com/office/officeart/2005/8/layout/vList5"/>
    <dgm:cxn modelId="{8DDA77CD-EB62-42C1-98E2-64E881B5D2CC}" type="presOf" srcId="{CFB23242-6663-42CD-BFDC-01B48B603267}" destId="{7FCCE523-FD38-4B77-9626-67CF28564328}" srcOrd="0" destOrd="0" presId="urn:microsoft.com/office/officeart/2005/8/layout/vList5"/>
    <dgm:cxn modelId="{6AB19ADB-A9A2-48D6-B675-79D36288FDA0}" type="presOf" srcId="{12DB45B3-DCB1-4A81-A100-857377A92EE1}" destId="{72999C26-6506-4B0F-AD0A-3776B08F5AF0}" srcOrd="0" destOrd="0" presId="urn:microsoft.com/office/officeart/2005/8/layout/vList5"/>
    <dgm:cxn modelId="{768202EC-5F9E-49D7-A2C4-697B31DFAC2E}" type="presOf" srcId="{2506A9A3-B899-4B69-957E-CD58490E4FAB}" destId="{FE8BEA82-8702-4E1D-9150-FFD50E71D41C}" srcOrd="0" destOrd="0" presId="urn:microsoft.com/office/officeart/2005/8/layout/vList5"/>
    <dgm:cxn modelId="{2BCE6131-5817-4B63-8EAA-979EA161EC0D}" type="presParOf" srcId="{33DBA67F-F042-4727-A4F5-519BED8F4DDC}" destId="{5AB7389A-6E18-4324-9402-09E4D4760FA4}" srcOrd="0" destOrd="0" presId="urn:microsoft.com/office/officeart/2005/8/layout/vList5"/>
    <dgm:cxn modelId="{717A1912-6C95-4E9F-AF54-E4085462FF3B}" type="presParOf" srcId="{5AB7389A-6E18-4324-9402-09E4D4760FA4}" destId="{CF795F78-284A-430A-9EE5-D9B0ADC2FCA0}" srcOrd="0" destOrd="0" presId="urn:microsoft.com/office/officeart/2005/8/layout/vList5"/>
    <dgm:cxn modelId="{520EB4A2-2270-4AA4-9BC0-47B36163F92A}" type="presParOf" srcId="{5AB7389A-6E18-4324-9402-09E4D4760FA4}" destId="{72999C26-6506-4B0F-AD0A-3776B08F5AF0}" srcOrd="1" destOrd="0" presId="urn:microsoft.com/office/officeart/2005/8/layout/vList5"/>
    <dgm:cxn modelId="{7A420129-5539-4698-9561-4F309479A5BB}" type="presParOf" srcId="{33DBA67F-F042-4727-A4F5-519BED8F4DDC}" destId="{A41CB5AF-2054-4180-8798-B70428DC7DE6}" srcOrd="1" destOrd="0" presId="urn:microsoft.com/office/officeart/2005/8/layout/vList5"/>
    <dgm:cxn modelId="{54D33864-7DB3-41F5-81A9-C30C44E0A46E}" type="presParOf" srcId="{33DBA67F-F042-4727-A4F5-519BED8F4DDC}" destId="{2FC38518-DA86-4DA0-868B-8320E526F02B}" srcOrd="2" destOrd="0" presId="urn:microsoft.com/office/officeart/2005/8/layout/vList5"/>
    <dgm:cxn modelId="{8B02364F-080B-4C75-8896-CE5D11739D43}" type="presParOf" srcId="{2FC38518-DA86-4DA0-868B-8320E526F02B}" destId="{48926568-3657-44C9-9A2B-BADDAD497E3E}" srcOrd="0" destOrd="0" presId="urn:microsoft.com/office/officeart/2005/8/layout/vList5"/>
    <dgm:cxn modelId="{CCFEB757-5EEF-47A8-AA31-5A3CB205D61C}" type="presParOf" srcId="{2FC38518-DA86-4DA0-868B-8320E526F02B}" destId="{4505D7A2-647F-4456-9215-A197245336F6}" srcOrd="1" destOrd="0" presId="urn:microsoft.com/office/officeart/2005/8/layout/vList5"/>
    <dgm:cxn modelId="{821E7410-01EC-491B-9DE3-C8BB3A2143FF}" type="presParOf" srcId="{33DBA67F-F042-4727-A4F5-519BED8F4DDC}" destId="{368ACAB1-BB20-4585-9F26-BB821272338A}" srcOrd="3" destOrd="0" presId="urn:microsoft.com/office/officeart/2005/8/layout/vList5"/>
    <dgm:cxn modelId="{FF28E31E-E93C-4C04-8CCE-10D3DCCDA4D6}" type="presParOf" srcId="{33DBA67F-F042-4727-A4F5-519BED8F4DDC}" destId="{FF67986B-A4A7-41E4-AD4F-A4C5E5C5118C}" srcOrd="4" destOrd="0" presId="urn:microsoft.com/office/officeart/2005/8/layout/vList5"/>
    <dgm:cxn modelId="{9545C627-2BC3-44F8-9B29-8DA92F620CE9}" type="presParOf" srcId="{FF67986B-A4A7-41E4-AD4F-A4C5E5C5118C}" destId="{F0CA96BE-525F-4E3B-8880-30BB2B52AD54}" srcOrd="0" destOrd="0" presId="urn:microsoft.com/office/officeart/2005/8/layout/vList5"/>
    <dgm:cxn modelId="{464249E8-DED6-466B-8979-75751D4F1B32}" type="presParOf" srcId="{FF67986B-A4A7-41E4-AD4F-A4C5E5C5118C}" destId="{7FCCE523-FD38-4B77-9626-67CF28564328}" srcOrd="1" destOrd="0" presId="urn:microsoft.com/office/officeart/2005/8/layout/vList5"/>
    <dgm:cxn modelId="{5F1A40D2-4381-4566-8EB1-2FA7CFABF7FE}" type="presParOf" srcId="{33DBA67F-F042-4727-A4F5-519BED8F4DDC}" destId="{39A8F594-7C21-4D17-A5D5-6B13BA56B5CD}" srcOrd="5" destOrd="0" presId="urn:microsoft.com/office/officeart/2005/8/layout/vList5"/>
    <dgm:cxn modelId="{D99F0B1B-D550-4445-8B2D-E2A9B9087638}" type="presParOf" srcId="{33DBA67F-F042-4727-A4F5-519BED8F4DDC}" destId="{F336110A-00F9-43B9-AA61-49CDDBBBAB91}" srcOrd="6" destOrd="0" presId="urn:microsoft.com/office/officeart/2005/8/layout/vList5"/>
    <dgm:cxn modelId="{3E5FDF46-6D2B-4096-94ED-F8FC33F1DE78}" type="presParOf" srcId="{F336110A-00F9-43B9-AA61-49CDDBBBAB91}" destId="{FE8BEA82-8702-4E1D-9150-FFD50E71D41C}" srcOrd="0" destOrd="0" presId="urn:microsoft.com/office/officeart/2005/8/layout/vList5"/>
    <dgm:cxn modelId="{03568FC5-874D-43A1-9BA0-ED1DC8D858FD}" type="presParOf" srcId="{F336110A-00F9-43B9-AA61-49CDDBBBAB91}" destId="{280D2D36-BC21-44CB-8F75-9E963492FF2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67E737-5226-4BBE-9B67-2D843C34EED2}" type="doc">
      <dgm:prSet loTypeId="urn:microsoft.com/office/officeart/2005/8/layout/vList5" loCatId="list" qsTypeId="urn:microsoft.com/office/officeart/2005/8/quickstyle/simple1" qsCatId="simple" csTypeId="urn:microsoft.com/office/officeart/2005/8/colors/accent1_5" csCatId="accent1" phldr="1"/>
      <dgm:spPr/>
      <dgm:t>
        <a:bodyPr/>
        <a:lstStyle/>
        <a:p>
          <a:endParaRPr lang="en-US"/>
        </a:p>
      </dgm:t>
    </dgm:pt>
    <dgm:pt modelId="{6A6694AE-51ED-44E3-A7D0-1BC9A01DC707}">
      <dgm:prSet phldrT="[Text]"/>
      <dgm:spPr/>
      <dgm:t>
        <a:bodyPr/>
        <a:lstStyle/>
        <a:p>
          <a:r>
            <a:rPr lang="en-US" dirty="0"/>
            <a:t>Identification</a:t>
          </a:r>
        </a:p>
      </dgm:t>
    </dgm:pt>
    <dgm:pt modelId="{F3ABD893-5C21-4C4B-8848-1C32666D5C98}" type="parTrans" cxnId="{0AD87315-CB00-445E-8A41-0A78A74F4E4C}">
      <dgm:prSet/>
      <dgm:spPr/>
      <dgm:t>
        <a:bodyPr/>
        <a:lstStyle/>
        <a:p>
          <a:endParaRPr lang="en-US"/>
        </a:p>
      </dgm:t>
    </dgm:pt>
    <dgm:pt modelId="{387C25B8-9E98-4A89-A414-EAD08C04269E}" type="sibTrans" cxnId="{0AD87315-CB00-445E-8A41-0A78A74F4E4C}">
      <dgm:prSet/>
      <dgm:spPr/>
      <dgm:t>
        <a:bodyPr/>
        <a:lstStyle/>
        <a:p>
          <a:endParaRPr lang="en-US"/>
        </a:p>
      </dgm:t>
    </dgm:pt>
    <dgm:pt modelId="{12DB45B3-DCB1-4A81-A100-857377A92EE1}">
      <dgm:prSet phldrT="[Text]"/>
      <dgm:spPr/>
      <dgm:t>
        <a:bodyPr/>
        <a:lstStyle/>
        <a:p>
          <a:r>
            <a:rPr lang="en-US" dirty="0">
              <a:solidFill>
                <a:schemeClr val="bg1"/>
              </a:solidFill>
            </a:rPr>
            <a:t>Determine whether to consult on an action</a:t>
          </a:r>
          <a:r>
            <a:rPr lang="en-US" b="0" u="none" dirty="0">
              <a:solidFill>
                <a:schemeClr val="bg1"/>
              </a:solidFill>
            </a:rPr>
            <a:t>, the type of consultation to initiate, and who </a:t>
          </a:r>
          <a:r>
            <a:rPr lang="en-US" dirty="0">
              <a:solidFill>
                <a:schemeClr val="bg1"/>
              </a:solidFill>
            </a:rPr>
            <a:t>should be involved</a:t>
          </a:r>
        </a:p>
      </dgm:t>
    </dgm:pt>
    <dgm:pt modelId="{96AB1117-170D-4E2D-89B4-4E9223E4AC86}" type="parTrans" cxnId="{63A10DC5-B009-4B4A-9BDB-8CF852EDE931}">
      <dgm:prSet/>
      <dgm:spPr/>
      <dgm:t>
        <a:bodyPr/>
        <a:lstStyle/>
        <a:p>
          <a:endParaRPr lang="en-US"/>
        </a:p>
      </dgm:t>
    </dgm:pt>
    <dgm:pt modelId="{A608B77C-AD32-4344-9FD6-FA2414D28973}" type="sibTrans" cxnId="{63A10DC5-B009-4B4A-9BDB-8CF852EDE931}">
      <dgm:prSet/>
      <dgm:spPr/>
      <dgm:t>
        <a:bodyPr/>
        <a:lstStyle/>
        <a:p>
          <a:endParaRPr lang="en-US"/>
        </a:p>
      </dgm:t>
    </dgm:pt>
    <dgm:pt modelId="{64A6286D-4413-4022-9E00-3FD28D586EAB}">
      <dgm:prSet phldrT="[Text]"/>
      <dgm:spPr/>
      <dgm:t>
        <a:bodyPr/>
        <a:lstStyle/>
        <a:p>
          <a:r>
            <a:rPr lang="en-US" dirty="0"/>
            <a:t>Input</a:t>
          </a:r>
        </a:p>
      </dgm:t>
    </dgm:pt>
    <dgm:pt modelId="{ECCA74B8-3CAD-4DE6-AE16-29823396FC72}" type="parTrans" cxnId="{F77084BF-EE37-44D1-A72B-18F73CA024CC}">
      <dgm:prSet/>
      <dgm:spPr/>
      <dgm:t>
        <a:bodyPr/>
        <a:lstStyle/>
        <a:p>
          <a:endParaRPr lang="en-US"/>
        </a:p>
      </dgm:t>
    </dgm:pt>
    <dgm:pt modelId="{02C0F096-6EBE-48B6-82A4-4A93E7FA1479}" type="sibTrans" cxnId="{F77084BF-EE37-44D1-A72B-18F73CA024CC}">
      <dgm:prSet/>
      <dgm:spPr/>
      <dgm:t>
        <a:bodyPr/>
        <a:lstStyle/>
        <a:p>
          <a:endParaRPr lang="en-US"/>
        </a:p>
      </dgm:t>
    </dgm:pt>
    <dgm:pt modelId="{CFB23242-6663-42CD-BFDC-01B48B603267}">
      <dgm:prSet phldrT="[Text]"/>
      <dgm:spPr/>
      <dgm:t>
        <a:bodyPr/>
        <a:lstStyle/>
        <a:p>
          <a:r>
            <a:rPr lang="en-US" dirty="0">
              <a:solidFill>
                <a:schemeClr val="bg1"/>
              </a:solidFill>
            </a:rPr>
            <a:t>FEMA receives input from Tribal Officials and incorporates the input into FEMA’s decision making process</a:t>
          </a:r>
        </a:p>
      </dgm:t>
    </dgm:pt>
    <dgm:pt modelId="{7F2205AE-B717-4E03-B153-7DD047FF427C}" type="parTrans" cxnId="{5FE42B1A-EAFF-4AC2-BFA9-0F5AA735E9F2}">
      <dgm:prSet/>
      <dgm:spPr/>
      <dgm:t>
        <a:bodyPr/>
        <a:lstStyle/>
        <a:p>
          <a:endParaRPr lang="en-US"/>
        </a:p>
      </dgm:t>
    </dgm:pt>
    <dgm:pt modelId="{7A2539AF-8096-4AFC-A789-C3CDE1A1B00B}" type="sibTrans" cxnId="{5FE42B1A-EAFF-4AC2-BFA9-0F5AA735E9F2}">
      <dgm:prSet/>
      <dgm:spPr/>
      <dgm:t>
        <a:bodyPr/>
        <a:lstStyle/>
        <a:p>
          <a:endParaRPr lang="en-US"/>
        </a:p>
      </dgm:t>
    </dgm:pt>
    <dgm:pt modelId="{2506A9A3-B899-4B69-957E-CD58490E4FAB}">
      <dgm:prSet phldrT="[Text]"/>
      <dgm:spPr/>
      <dgm:t>
        <a:bodyPr/>
        <a:lstStyle/>
        <a:p>
          <a:r>
            <a:rPr lang="en-US" dirty="0"/>
            <a:t>Follow-up</a:t>
          </a:r>
        </a:p>
      </dgm:t>
    </dgm:pt>
    <dgm:pt modelId="{CA97BD72-4490-451D-A15C-5162B84603E9}" type="parTrans" cxnId="{4BADBF18-0957-4AFF-8AB2-E89B84883010}">
      <dgm:prSet/>
      <dgm:spPr/>
      <dgm:t>
        <a:bodyPr/>
        <a:lstStyle/>
        <a:p>
          <a:endParaRPr lang="en-US"/>
        </a:p>
      </dgm:t>
    </dgm:pt>
    <dgm:pt modelId="{8BFE79ED-720F-4C6E-9E51-313F7406920D}" type="sibTrans" cxnId="{4BADBF18-0957-4AFF-8AB2-E89B84883010}">
      <dgm:prSet/>
      <dgm:spPr/>
      <dgm:t>
        <a:bodyPr/>
        <a:lstStyle/>
        <a:p>
          <a:endParaRPr lang="en-US"/>
        </a:p>
      </dgm:t>
    </dgm:pt>
    <dgm:pt modelId="{7AF1382F-0068-42D5-9CE9-D4925331CD40}">
      <dgm:prSet phldrT="[Text]"/>
      <dgm:spPr/>
      <dgm:t>
        <a:bodyPr/>
        <a:lstStyle/>
        <a:p>
          <a:r>
            <a:rPr lang="en-US" b="0" u="none" dirty="0">
              <a:solidFill>
                <a:schemeClr val="bg1"/>
              </a:solidFill>
            </a:rPr>
            <a:t>FEMA follows-up with Tribal Officials to communicate the decision on the action and provides feedback if appropriate</a:t>
          </a:r>
          <a:endParaRPr lang="en-US" b="0" u="none" strike="sngStrike" dirty="0">
            <a:solidFill>
              <a:schemeClr val="bg1"/>
            </a:solidFill>
          </a:endParaRPr>
        </a:p>
      </dgm:t>
    </dgm:pt>
    <dgm:pt modelId="{FE3A6E46-9E0D-4923-B66A-C872BD657751}" type="parTrans" cxnId="{8C887427-5583-4BD7-81FD-A640DDC7356A}">
      <dgm:prSet/>
      <dgm:spPr/>
      <dgm:t>
        <a:bodyPr/>
        <a:lstStyle/>
        <a:p>
          <a:endParaRPr lang="en-US"/>
        </a:p>
      </dgm:t>
    </dgm:pt>
    <dgm:pt modelId="{49CFDA4F-E64B-4A66-BE17-15840078FFB6}" type="sibTrans" cxnId="{8C887427-5583-4BD7-81FD-A640DDC7356A}">
      <dgm:prSet/>
      <dgm:spPr/>
      <dgm:t>
        <a:bodyPr/>
        <a:lstStyle/>
        <a:p>
          <a:endParaRPr lang="en-US"/>
        </a:p>
      </dgm:t>
    </dgm:pt>
    <dgm:pt modelId="{9B5952A2-2BA7-40AD-AB3F-05735EE574B5}">
      <dgm:prSet/>
      <dgm:spPr/>
      <dgm:t>
        <a:bodyPr/>
        <a:lstStyle/>
        <a:p>
          <a:r>
            <a:rPr lang="en-US" dirty="0"/>
            <a:t>Notification</a:t>
          </a:r>
        </a:p>
      </dgm:t>
    </dgm:pt>
    <dgm:pt modelId="{6B33416D-DB9A-4A21-B7E6-6CEE2096AC9B}" type="parTrans" cxnId="{E3319F23-8A8B-43C2-BD94-2D22671FD64F}">
      <dgm:prSet/>
      <dgm:spPr/>
      <dgm:t>
        <a:bodyPr/>
        <a:lstStyle/>
        <a:p>
          <a:endParaRPr lang="en-US"/>
        </a:p>
      </dgm:t>
    </dgm:pt>
    <dgm:pt modelId="{5D4F47A0-0308-4D6A-B446-258115B9EBAA}" type="sibTrans" cxnId="{E3319F23-8A8B-43C2-BD94-2D22671FD64F}">
      <dgm:prSet/>
      <dgm:spPr/>
      <dgm:t>
        <a:bodyPr/>
        <a:lstStyle/>
        <a:p>
          <a:endParaRPr lang="en-US"/>
        </a:p>
      </dgm:t>
    </dgm:pt>
    <dgm:pt modelId="{A905052E-C69D-486B-8B66-4C838BF9A940}">
      <dgm:prSet/>
      <dgm:spPr/>
      <dgm:t>
        <a:bodyPr/>
        <a:lstStyle/>
        <a:p>
          <a:r>
            <a:rPr lang="en-US" dirty="0"/>
            <a:t>Senior Agency Official contacts Tribal Officials</a:t>
          </a:r>
        </a:p>
      </dgm:t>
    </dgm:pt>
    <dgm:pt modelId="{F9A65273-312D-4F31-AA03-437592F03D1E}" type="parTrans" cxnId="{3398BAC0-B287-4340-8260-A6845EF70E8A}">
      <dgm:prSet/>
      <dgm:spPr/>
      <dgm:t>
        <a:bodyPr/>
        <a:lstStyle/>
        <a:p>
          <a:endParaRPr lang="en-US"/>
        </a:p>
      </dgm:t>
    </dgm:pt>
    <dgm:pt modelId="{4BA4549E-31C2-4DE9-A58F-8314226B7791}" type="sibTrans" cxnId="{3398BAC0-B287-4340-8260-A6845EF70E8A}">
      <dgm:prSet/>
      <dgm:spPr/>
      <dgm:t>
        <a:bodyPr/>
        <a:lstStyle/>
        <a:p>
          <a:endParaRPr lang="en-US"/>
        </a:p>
      </dgm:t>
    </dgm:pt>
    <dgm:pt modelId="{33DBA67F-F042-4727-A4F5-519BED8F4DDC}" type="pres">
      <dgm:prSet presAssocID="{0067E737-5226-4BBE-9B67-2D843C34EED2}" presName="Name0" presStyleCnt="0">
        <dgm:presLayoutVars>
          <dgm:dir/>
          <dgm:animLvl val="lvl"/>
          <dgm:resizeHandles val="exact"/>
        </dgm:presLayoutVars>
      </dgm:prSet>
      <dgm:spPr/>
    </dgm:pt>
    <dgm:pt modelId="{5AB7389A-6E18-4324-9402-09E4D4760FA4}" type="pres">
      <dgm:prSet presAssocID="{6A6694AE-51ED-44E3-A7D0-1BC9A01DC707}" presName="linNode" presStyleCnt="0"/>
      <dgm:spPr/>
    </dgm:pt>
    <dgm:pt modelId="{CF795F78-284A-430A-9EE5-D9B0ADC2FCA0}" type="pres">
      <dgm:prSet presAssocID="{6A6694AE-51ED-44E3-A7D0-1BC9A01DC707}" presName="parentText" presStyleLbl="node1" presStyleIdx="0" presStyleCnt="4">
        <dgm:presLayoutVars>
          <dgm:chMax val="1"/>
          <dgm:bulletEnabled val="1"/>
        </dgm:presLayoutVars>
      </dgm:prSet>
      <dgm:spPr/>
    </dgm:pt>
    <dgm:pt modelId="{72999C26-6506-4B0F-AD0A-3776B08F5AF0}" type="pres">
      <dgm:prSet presAssocID="{6A6694AE-51ED-44E3-A7D0-1BC9A01DC707}" presName="descendantText" presStyleLbl="alignAccFollowNode1" presStyleIdx="0" presStyleCnt="4">
        <dgm:presLayoutVars>
          <dgm:bulletEnabled val="1"/>
        </dgm:presLayoutVars>
      </dgm:prSet>
      <dgm:spPr/>
    </dgm:pt>
    <dgm:pt modelId="{A41CB5AF-2054-4180-8798-B70428DC7DE6}" type="pres">
      <dgm:prSet presAssocID="{387C25B8-9E98-4A89-A414-EAD08C04269E}" presName="sp" presStyleCnt="0"/>
      <dgm:spPr/>
    </dgm:pt>
    <dgm:pt modelId="{2FC38518-DA86-4DA0-868B-8320E526F02B}" type="pres">
      <dgm:prSet presAssocID="{9B5952A2-2BA7-40AD-AB3F-05735EE574B5}" presName="linNode" presStyleCnt="0"/>
      <dgm:spPr/>
    </dgm:pt>
    <dgm:pt modelId="{48926568-3657-44C9-9A2B-BADDAD497E3E}" type="pres">
      <dgm:prSet presAssocID="{9B5952A2-2BA7-40AD-AB3F-05735EE574B5}" presName="parentText" presStyleLbl="node1" presStyleIdx="1" presStyleCnt="4">
        <dgm:presLayoutVars>
          <dgm:chMax val="1"/>
          <dgm:bulletEnabled val="1"/>
        </dgm:presLayoutVars>
      </dgm:prSet>
      <dgm:spPr/>
    </dgm:pt>
    <dgm:pt modelId="{4505D7A2-647F-4456-9215-A197245336F6}" type="pres">
      <dgm:prSet presAssocID="{9B5952A2-2BA7-40AD-AB3F-05735EE574B5}" presName="descendantText" presStyleLbl="alignAccFollowNode1" presStyleIdx="1" presStyleCnt="4">
        <dgm:presLayoutVars>
          <dgm:bulletEnabled val="1"/>
        </dgm:presLayoutVars>
      </dgm:prSet>
      <dgm:spPr/>
    </dgm:pt>
    <dgm:pt modelId="{368ACAB1-BB20-4585-9F26-BB821272338A}" type="pres">
      <dgm:prSet presAssocID="{5D4F47A0-0308-4D6A-B446-258115B9EBAA}" presName="sp" presStyleCnt="0"/>
      <dgm:spPr/>
    </dgm:pt>
    <dgm:pt modelId="{FF67986B-A4A7-41E4-AD4F-A4C5E5C5118C}" type="pres">
      <dgm:prSet presAssocID="{64A6286D-4413-4022-9E00-3FD28D586EAB}" presName="linNode" presStyleCnt="0"/>
      <dgm:spPr/>
    </dgm:pt>
    <dgm:pt modelId="{F0CA96BE-525F-4E3B-8880-30BB2B52AD54}" type="pres">
      <dgm:prSet presAssocID="{64A6286D-4413-4022-9E00-3FD28D586EAB}" presName="parentText" presStyleLbl="node1" presStyleIdx="2" presStyleCnt="4">
        <dgm:presLayoutVars>
          <dgm:chMax val="1"/>
          <dgm:bulletEnabled val="1"/>
        </dgm:presLayoutVars>
      </dgm:prSet>
      <dgm:spPr/>
    </dgm:pt>
    <dgm:pt modelId="{7FCCE523-FD38-4B77-9626-67CF28564328}" type="pres">
      <dgm:prSet presAssocID="{64A6286D-4413-4022-9E00-3FD28D586EAB}" presName="descendantText" presStyleLbl="alignAccFollowNode1" presStyleIdx="2" presStyleCnt="4">
        <dgm:presLayoutVars>
          <dgm:bulletEnabled val="1"/>
        </dgm:presLayoutVars>
      </dgm:prSet>
      <dgm:spPr/>
    </dgm:pt>
    <dgm:pt modelId="{39A8F594-7C21-4D17-A5D5-6B13BA56B5CD}" type="pres">
      <dgm:prSet presAssocID="{02C0F096-6EBE-48B6-82A4-4A93E7FA1479}" presName="sp" presStyleCnt="0"/>
      <dgm:spPr/>
    </dgm:pt>
    <dgm:pt modelId="{F336110A-00F9-43B9-AA61-49CDDBBBAB91}" type="pres">
      <dgm:prSet presAssocID="{2506A9A3-B899-4B69-957E-CD58490E4FAB}" presName="linNode" presStyleCnt="0"/>
      <dgm:spPr/>
    </dgm:pt>
    <dgm:pt modelId="{FE8BEA82-8702-4E1D-9150-FFD50E71D41C}" type="pres">
      <dgm:prSet presAssocID="{2506A9A3-B899-4B69-957E-CD58490E4FAB}" presName="parentText" presStyleLbl="node1" presStyleIdx="3" presStyleCnt="4">
        <dgm:presLayoutVars>
          <dgm:chMax val="1"/>
          <dgm:bulletEnabled val="1"/>
        </dgm:presLayoutVars>
      </dgm:prSet>
      <dgm:spPr/>
    </dgm:pt>
    <dgm:pt modelId="{280D2D36-BC21-44CB-8F75-9E963492FF29}" type="pres">
      <dgm:prSet presAssocID="{2506A9A3-B899-4B69-957E-CD58490E4FAB}" presName="descendantText" presStyleLbl="alignAccFollowNode1" presStyleIdx="3" presStyleCnt="4">
        <dgm:presLayoutVars>
          <dgm:bulletEnabled val="1"/>
        </dgm:presLayoutVars>
      </dgm:prSet>
      <dgm:spPr/>
    </dgm:pt>
  </dgm:ptLst>
  <dgm:cxnLst>
    <dgm:cxn modelId="{0AD87315-CB00-445E-8A41-0A78A74F4E4C}" srcId="{0067E737-5226-4BBE-9B67-2D843C34EED2}" destId="{6A6694AE-51ED-44E3-A7D0-1BC9A01DC707}" srcOrd="0" destOrd="0" parTransId="{F3ABD893-5C21-4C4B-8848-1C32666D5C98}" sibTransId="{387C25B8-9E98-4A89-A414-EAD08C04269E}"/>
    <dgm:cxn modelId="{4BADBF18-0957-4AFF-8AB2-E89B84883010}" srcId="{0067E737-5226-4BBE-9B67-2D843C34EED2}" destId="{2506A9A3-B899-4B69-957E-CD58490E4FAB}" srcOrd="3" destOrd="0" parTransId="{CA97BD72-4490-451D-A15C-5162B84603E9}" sibTransId="{8BFE79ED-720F-4C6E-9E51-313F7406920D}"/>
    <dgm:cxn modelId="{5FE42B1A-EAFF-4AC2-BFA9-0F5AA735E9F2}" srcId="{64A6286D-4413-4022-9E00-3FD28D586EAB}" destId="{CFB23242-6663-42CD-BFDC-01B48B603267}" srcOrd="0" destOrd="0" parTransId="{7F2205AE-B717-4E03-B153-7DD047FF427C}" sibTransId="{7A2539AF-8096-4AFC-A789-C3CDE1A1B00B}"/>
    <dgm:cxn modelId="{E3319F23-8A8B-43C2-BD94-2D22671FD64F}" srcId="{0067E737-5226-4BBE-9B67-2D843C34EED2}" destId="{9B5952A2-2BA7-40AD-AB3F-05735EE574B5}" srcOrd="1" destOrd="0" parTransId="{6B33416D-DB9A-4A21-B7E6-6CEE2096AC9B}" sibTransId="{5D4F47A0-0308-4D6A-B446-258115B9EBAA}"/>
    <dgm:cxn modelId="{95849B26-8B51-4ECE-8028-32276CC5C7B1}" type="presOf" srcId="{12DB45B3-DCB1-4A81-A100-857377A92EE1}" destId="{72999C26-6506-4B0F-AD0A-3776B08F5AF0}" srcOrd="0" destOrd="0" presId="urn:microsoft.com/office/officeart/2005/8/layout/vList5"/>
    <dgm:cxn modelId="{8C887427-5583-4BD7-81FD-A640DDC7356A}" srcId="{2506A9A3-B899-4B69-957E-CD58490E4FAB}" destId="{7AF1382F-0068-42D5-9CE9-D4925331CD40}" srcOrd="0" destOrd="0" parTransId="{FE3A6E46-9E0D-4923-B66A-C872BD657751}" sibTransId="{49CFDA4F-E64B-4A66-BE17-15840078FFB6}"/>
    <dgm:cxn modelId="{FCF1EC7F-C5A8-4A21-A523-B6E443D0A802}" type="presOf" srcId="{CFB23242-6663-42CD-BFDC-01B48B603267}" destId="{7FCCE523-FD38-4B77-9626-67CF28564328}" srcOrd="0" destOrd="0" presId="urn:microsoft.com/office/officeart/2005/8/layout/vList5"/>
    <dgm:cxn modelId="{10E794A0-1282-4680-B226-2BAFF8657709}" type="presOf" srcId="{7AF1382F-0068-42D5-9CE9-D4925331CD40}" destId="{280D2D36-BC21-44CB-8F75-9E963492FF29}" srcOrd="0" destOrd="0" presId="urn:microsoft.com/office/officeart/2005/8/layout/vList5"/>
    <dgm:cxn modelId="{45C00EA1-FE43-4066-B838-493D0FA5387B}" type="presOf" srcId="{9B5952A2-2BA7-40AD-AB3F-05735EE574B5}" destId="{48926568-3657-44C9-9A2B-BADDAD497E3E}" srcOrd="0" destOrd="0" presId="urn:microsoft.com/office/officeart/2005/8/layout/vList5"/>
    <dgm:cxn modelId="{C16FF3A7-37AC-4C36-BE17-9111F02BA2BC}" type="presOf" srcId="{A905052E-C69D-486B-8B66-4C838BF9A940}" destId="{4505D7A2-647F-4456-9215-A197245336F6}" srcOrd="0" destOrd="0" presId="urn:microsoft.com/office/officeart/2005/8/layout/vList5"/>
    <dgm:cxn modelId="{CA6CCABC-3D50-42D3-A49C-95A8DF84D783}" type="presOf" srcId="{0067E737-5226-4BBE-9B67-2D843C34EED2}" destId="{33DBA67F-F042-4727-A4F5-519BED8F4DDC}" srcOrd="0" destOrd="0" presId="urn:microsoft.com/office/officeart/2005/8/layout/vList5"/>
    <dgm:cxn modelId="{F77084BF-EE37-44D1-A72B-18F73CA024CC}" srcId="{0067E737-5226-4BBE-9B67-2D843C34EED2}" destId="{64A6286D-4413-4022-9E00-3FD28D586EAB}" srcOrd="2" destOrd="0" parTransId="{ECCA74B8-3CAD-4DE6-AE16-29823396FC72}" sibTransId="{02C0F096-6EBE-48B6-82A4-4A93E7FA1479}"/>
    <dgm:cxn modelId="{3398BAC0-B287-4340-8260-A6845EF70E8A}" srcId="{9B5952A2-2BA7-40AD-AB3F-05735EE574B5}" destId="{A905052E-C69D-486B-8B66-4C838BF9A940}" srcOrd="0" destOrd="0" parTransId="{F9A65273-312D-4F31-AA03-437592F03D1E}" sibTransId="{4BA4549E-31C2-4DE9-A58F-8314226B7791}"/>
    <dgm:cxn modelId="{63A10DC5-B009-4B4A-9BDB-8CF852EDE931}" srcId="{6A6694AE-51ED-44E3-A7D0-1BC9A01DC707}" destId="{12DB45B3-DCB1-4A81-A100-857377A92EE1}" srcOrd="0" destOrd="0" parTransId="{96AB1117-170D-4E2D-89B4-4E9223E4AC86}" sibTransId="{A608B77C-AD32-4344-9FD6-FA2414D28973}"/>
    <dgm:cxn modelId="{467B7CD3-FE3E-448E-BBA8-7271DA75B3BE}" type="presOf" srcId="{2506A9A3-B899-4B69-957E-CD58490E4FAB}" destId="{FE8BEA82-8702-4E1D-9150-FFD50E71D41C}" srcOrd="0" destOrd="0" presId="urn:microsoft.com/office/officeart/2005/8/layout/vList5"/>
    <dgm:cxn modelId="{CEE295D6-A124-4C8F-99A4-F7A6BA363796}" type="presOf" srcId="{64A6286D-4413-4022-9E00-3FD28D586EAB}" destId="{F0CA96BE-525F-4E3B-8880-30BB2B52AD54}" srcOrd="0" destOrd="0" presId="urn:microsoft.com/office/officeart/2005/8/layout/vList5"/>
    <dgm:cxn modelId="{F52A96E1-F3E0-4BF4-9A94-E208837E844D}" type="presOf" srcId="{6A6694AE-51ED-44E3-A7D0-1BC9A01DC707}" destId="{CF795F78-284A-430A-9EE5-D9B0ADC2FCA0}" srcOrd="0" destOrd="0" presId="urn:microsoft.com/office/officeart/2005/8/layout/vList5"/>
    <dgm:cxn modelId="{4A80912E-A4D4-4D90-AD51-648B58ABDEFE}" type="presParOf" srcId="{33DBA67F-F042-4727-A4F5-519BED8F4DDC}" destId="{5AB7389A-6E18-4324-9402-09E4D4760FA4}" srcOrd="0" destOrd="0" presId="urn:microsoft.com/office/officeart/2005/8/layout/vList5"/>
    <dgm:cxn modelId="{E8CEEEC4-31DB-4845-85A8-7C2DDA7FF0F0}" type="presParOf" srcId="{5AB7389A-6E18-4324-9402-09E4D4760FA4}" destId="{CF795F78-284A-430A-9EE5-D9B0ADC2FCA0}" srcOrd="0" destOrd="0" presId="urn:microsoft.com/office/officeart/2005/8/layout/vList5"/>
    <dgm:cxn modelId="{D44FF16E-8A85-415C-93AA-A272CFDCC8D2}" type="presParOf" srcId="{5AB7389A-6E18-4324-9402-09E4D4760FA4}" destId="{72999C26-6506-4B0F-AD0A-3776B08F5AF0}" srcOrd="1" destOrd="0" presId="urn:microsoft.com/office/officeart/2005/8/layout/vList5"/>
    <dgm:cxn modelId="{A44C9CC2-39E4-401F-929D-2302AFAFCA55}" type="presParOf" srcId="{33DBA67F-F042-4727-A4F5-519BED8F4DDC}" destId="{A41CB5AF-2054-4180-8798-B70428DC7DE6}" srcOrd="1" destOrd="0" presId="urn:microsoft.com/office/officeart/2005/8/layout/vList5"/>
    <dgm:cxn modelId="{C7757918-DD29-4E95-8AF3-38F40089336F}" type="presParOf" srcId="{33DBA67F-F042-4727-A4F5-519BED8F4DDC}" destId="{2FC38518-DA86-4DA0-868B-8320E526F02B}" srcOrd="2" destOrd="0" presId="urn:microsoft.com/office/officeart/2005/8/layout/vList5"/>
    <dgm:cxn modelId="{40827B8D-50FD-406E-AFEB-A83FA3E9378C}" type="presParOf" srcId="{2FC38518-DA86-4DA0-868B-8320E526F02B}" destId="{48926568-3657-44C9-9A2B-BADDAD497E3E}" srcOrd="0" destOrd="0" presId="urn:microsoft.com/office/officeart/2005/8/layout/vList5"/>
    <dgm:cxn modelId="{65EC5605-EA07-4A36-9E6B-D6666222FA7D}" type="presParOf" srcId="{2FC38518-DA86-4DA0-868B-8320E526F02B}" destId="{4505D7A2-647F-4456-9215-A197245336F6}" srcOrd="1" destOrd="0" presId="urn:microsoft.com/office/officeart/2005/8/layout/vList5"/>
    <dgm:cxn modelId="{291AC067-6072-4AFF-9C59-E83857F3B49B}" type="presParOf" srcId="{33DBA67F-F042-4727-A4F5-519BED8F4DDC}" destId="{368ACAB1-BB20-4585-9F26-BB821272338A}" srcOrd="3" destOrd="0" presId="urn:microsoft.com/office/officeart/2005/8/layout/vList5"/>
    <dgm:cxn modelId="{4218BD2E-D60D-499A-A2A0-0CC30074F6E0}" type="presParOf" srcId="{33DBA67F-F042-4727-A4F5-519BED8F4DDC}" destId="{FF67986B-A4A7-41E4-AD4F-A4C5E5C5118C}" srcOrd="4" destOrd="0" presId="urn:microsoft.com/office/officeart/2005/8/layout/vList5"/>
    <dgm:cxn modelId="{D3230352-2721-4B98-932A-5E5FE5B636D1}" type="presParOf" srcId="{FF67986B-A4A7-41E4-AD4F-A4C5E5C5118C}" destId="{F0CA96BE-525F-4E3B-8880-30BB2B52AD54}" srcOrd="0" destOrd="0" presId="urn:microsoft.com/office/officeart/2005/8/layout/vList5"/>
    <dgm:cxn modelId="{A7C687CB-FDFF-4F4C-ACE1-A20880F2EF9A}" type="presParOf" srcId="{FF67986B-A4A7-41E4-AD4F-A4C5E5C5118C}" destId="{7FCCE523-FD38-4B77-9626-67CF28564328}" srcOrd="1" destOrd="0" presId="urn:microsoft.com/office/officeart/2005/8/layout/vList5"/>
    <dgm:cxn modelId="{43F1023B-883B-4D09-AE1C-90F4DD14F4F8}" type="presParOf" srcId="{33DBA67F-F042-4727-A4F5-519BED8F4DDC}" destId="{39A8F594-7C21-4D17-A5D5-6B13BA56B5CD}" srcOrd="5" destOrd="0" presId="urn:microsoft.com/office/officeart/2005/8/layout/vList5"/>
    <dgm:cxn modelId="{F187D221-F0B6-481C-8C59-8C7919045E27}" type="presParOf" srcId="{33DBA67F-F042-4727-A4F5-519BED8F4DDC}" destId="{F336110A-00F9-43B9-AA61-49CDDBBBAB91}" srcOrd="6" destOrd="0" presId="urn:microsoft.com/office/officeart/2005/8/layout/vList5"/>
    <dgm:cxn modelId="{C89CC5FA-645F-4042-A2F1-D6852E39AAC9}" type="presParOf" srcId="{F336110A-00F9-43B9-AA61-49CDDBBBAB91}" destId="{FE8BEA82-8702-4E1D-9150-FFD50E71D41C}" srcOrd="0" destOrd="0" presId="urn:microsoft.com/office/officeart/2005/8/layout/vList5"/>
    <dgm:cxn modelId="{474CF5CF-B304-4A48-80BA-FEBF83D8B6F5}" type="presParOf" srcId="{F336110A-00F9-43B9-AA61-49CDDBBBAB91}" destId="{280D2D36-BC21-44CB-8F75-9E963492FF2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999C26-6506-4B0F-AD0A-3776B08F5AF0}">
      <dsp:nvSpPr>
        <dsp:cNvPr id="0" name=""/>
        <dsp:cNvSpPr/>
      </dsp:nvSpPr>
      <dsp:spPr>
        <a:xfrm rot="5400000">
          <a:off x="5207254" y="-2145359"/>
          <a:ext cx="777746"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chemeClr val="bg1"/>
              </a:solidFill>
            </a:rPr>
            <a:t>Determine whether to consult on an action</a:t>
          </a:r>
          <a:r>
            <a:rPr lang="en-US" sz="1600" b="0" u="none" kern="1200" dirty="0">
              <a:solidFill>
                <a:schemeClr val="bg1"/>
              </a:solidFill>
            </a:rPr>
            <a:t>, the type of consultation to initiate, and who </a:t>
          </a:r>
          <a:r>
            <a:rPr lang="en-US" sz="1600" kern="1200" dirty="0">
              <a:solidFill>
                <a:schemeClr val="bg1"/>
              </a:solidFill>
            </a:rPr>
            <a:t>should be involved</a:t>
          </a:r>
        </a:p>
      </dsp:txBody>
      <dsp:txXfrm rot="-5400000">
        <a:off x="2962655" y="137206"/>
        <a:ext cx="5228978" cy="701814"/>
      </dsp:txXfrm>
    </dsp:sp>
    <dsp:sp modelId="{CF795F78-284A-430A-9EE5-D9B0ADC2FCA0}">
      <dsp:nvSpPr>
        <dsp:cNvPr id="0" name=""/>
        <dsp:cNvSpPr/>
      </dsp:nvSpPr>
      <dsp:spPr>
        <a:xfrm>
          <a:off x="0" y="2021"/>
          <a:ext cx="2962656" cy="972182"/>
        </a:xfrm>
        <a:prstGeom prst="roundRect">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kern="1200" dirty="0"/>
            <a:t>Identification</a:t>
          </a:r>
        </a:p>
      </dsp:txBody>
      <dsp:txXfrm>
        <a:off x="47458" y="49479"/>
        <a:ext cx="2867740" cy="877266"/>
      </dsp:txXfrm>
    </dsp:sp>
    <dsp:sp modelId="{4505D7A2-647F-4456-9215-A197245336F6}">
      <dsp:nvSpPr>
        <dsp:cNvPr id="0" name=""/>
        <dsp:cNvSpPr/>
      </dsp:nvSpPr>
      <dsp:spPr>
        <a:xfrm rot="5400000">
          <a:off x="5207254" y="-1124567"/>
          <a:ext cx="777746"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Senior Agency Official contacts Tribal Officials</a:t>
          </a:r>
        </a:p>
      </dsp:txBody>
      <dsp:txXfrm rot="-5400000">
        <a:off x="2962655" y="1157998"/>
        <a:ext cx="5228978" cy="701814"/>
      </dsp:txXfrm>
    </dsp:sp>
    <dsp:sp modelId="{48926568-3657-44C9-9A2B-BADDAD497E3E}">
      <dsp:nvSpPr>
        <dsp:cNvPr id="0" name=""/>
        <dsp:cNvSpPr/>
      </dsp:nvSpPr>
      <dsp:spPr>
        <a:xfrm>
          <a:off x="0" y="1022812"/>
          <a:ext cx="2962656" cy="972182"/>
        </a:xfrm>
        <a:prstGeom prst="roundRect">
          <a:avLst/>
        </a:prstGeom>
        <a:solidFill>
          <a:schemeClr val="accent1">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kern="1200" dirty="0"/>
            <a:t>Notification</a:t>
          </a:r>
        </a:p>
      </dsp:txBody>
      <dsp:txXfrm>
        <a:off x="47458" y="1070270"/>
        <a:ext cx="2867740" cy="877266"/>
      </dsp:txXfrm>
    </dsp:sp>
    <dsp:sp modelId="{7FCCE523-FD38-4B77-9626-67CF28564328}">
      <dsp:nvSpPr>
        <dsp:cNvPr id="0" name=""/>
        <dsp:cNvSpPr/>
      </dsp:nvSpPr>
      <dsp:spPr>
        <a:xfrm rot="5400000">
          <a:off x="5207254" y="-103776"/>
          <a:ext cx="777746"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chemeClr val="bg1"/>
              </a:solidFill>
            </a:rPr>
            <a:t>FEMA receives input from Tribal Officials and incorporates the input into FEMA’s decision making process</a:t>
          </a:r>
        </a:p>
      </dsp:txBody>
      <dsp:txXfrm rot="-5400000">
        <a:off x="2962655" y="2178789"/>
        <a:ext cx="5228978" cy="701814"/>
      </dsp:txXfrm>
    </dsp:sp>
    <dsp:sp modelId="{F0CA96BE-525F-4E3B-8880-30BB2B52AD54}">
      <dsp:nvSpPr>
        <dsp:cNvPr id="0" name=""/>
        <dsp:cNvSpPr/>
      </dsp:nvSpPr>
      <dsp:spPr>
        <a:xfrm>
          <a:off x="0" y="2043604"/>
          <a:ext cx="2962656" cy="972182"/>
        </a:xfrm>
        <a:prstGeom prst="roundRect">
          <a:avLst/>
        </a:prstGeom>
        <a:solidFill>
          <a:schemeClr val="accent1">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kern="1200" dirty="0"/>
            <a:t>Input</a:t>
          </a:r>
        </a:p>
      </dsp:txBody>
      <dsp:txXfrm>
        <a:off x="47458" y="2091062"/>
        <a:ext cx="2867740" cy="877266"/>
      </dsp:txXfrm>
    </dsp:sp>
    <dsp:sp modelId="{280D2D36-BC21-44CB-8F75-9E963492FF29}">
      <dsp:nvSpPr>
        <dsp:cNvPr id="0" name=""/>
        <dsp:cNvSpPr/>
      </dsp:nvSpPr>
      <dsp:spPr>
        <a:xfrm rot="5400000">
          <a:off x="5207254" y="917015"/>
          <a:ext cx="777746"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b="0" u="none" kern="1200" dirty="0">
              <a:solidFill>
                <a:schemeClr val="bg1"/>
              </a:solidFill>
            </a:rPr>
            <a:t>FEMA follows-up with Tribal Officials to communicate the decision on the action and provides feedback if appropriate</a:t>
          </a:r>
          <a:endParaRPr lang="en-US" sz="1600" b="0" u="none" strike="sngStrike" kern="1200" dirty="0">
            <a:solidFill>
              <a:schemeClr val="bg1"/>
            </a:solidFill>
          </a:endParaRPr>
        </a:p>
      </dsp:txBody>
      <dsp:txXfrm rot="-5400000">
        <a:off x="2962655" y="3199580"/>
        <a:ext cx="5228978" cy="701814"/>
      </dsp:txXfrm>
    </dsp:sp>
    <dsp:sp modelId="{FE8BEA82-8702-4E1D-9150-FFD50E71D41C}">
      <dsp:nvSpPr>
        <dsp:cNvPr id="0" name=""/>
        <dsp:cNvSpPr/>
      </dsp:nvSpPr>
      <dsp:spPr>
        <a:xfrm>
          <a:off x="0" y="3064396"/>
          <a:ext cx="2962656" cy="972182"/>
        </a:xfrm>
        <a:prstGeom prst="roundRect">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kern="1200" dirty="0"/>
            <a:t>Follow-up</a:t>
          </a:r>
        </a:p>
      </dsp:txBody>
      <dsp:txXfrm>
        <a:off x="47458" y="3111854"/>
        <a:ext cx="2867740" cy="8772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999C26-6506-4B0F-AD0A-3776B08F5AF0}">
      <dsp:nvSpPr>
        <dsp:cNvPr id="0" name=""/>
        <dsp:cNvSpPr/>
      </dsp:nvSpPr>
      <dsp:spPr>
        <a:xfrm rot="5400000">
          <a:off x="5207254" y="-2145359"/>
          <a:ext cx="777746"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chemeClr val="bg1"/>
              </a:solidFill>
            </a:rPr>
            <a:t>Determine whether to consult on an action</a:t>
          </a:r>
          <a:r>
            <a:rPr lang="en-US" sz="1600" b="0" u="none" kern="1200" dirty="0">
              <a:solidFill>
                <a:schemeClr val="bg1"/>
              </a:solidFill>
            </a:rPr>
            <a:t>, the type of consultation to initiate, and who </a:t>
          </a:r>
          <a:r>
            <a:rPr lang="en-US" sz="1600" kern="1200" dirty="0">
              <a:solidFill>
                <a:schemeClr val="bg1"/>
              </a:solidFill>
            </a:rPr>
            <a:t>should be involved</a:t>
          </a:r>
        </a:p>
      </dsp:txBody>
      <dsp:txXfrm rot="-5400000">
        <a:off x="2962655" y="137206"/>
        <a:ext cx="5228978" cy="701814"/>
      </dsp:txXfrm>
    </dsp:sp>
    <dsp:sp modelId="{CF795F78-284A-430A-9EE5-D9B0ADC2FCA0}">
      <dsp:nvSpPr>
        <dsp:cNvPr id="0" name=""/>
        <dsp:cNvSpPr/>
      </dsp:nvSpPr>
      <dsp:spPr>
        <a:xfrm>
          <a:off x="0" y="2021"/>
          <a:ext cx="2962656" cy="972182"/>
        </a:xfrm>
        <a:prstGeom prst="roundRect">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kern="1200" dirty="0"/>
            <a:t>Identification</a:t>
          </a:r>
        </a:p>
      </dsp:txBody>
      <dsp:txXfrm>
        <a:off x="47458" y="49479"/>
        <a:ext cx="2867740" cy="877266"/>
      </dsp:txXfrm>
    </dsp:sp>
    <dsp:sp modelId="{4505D7A2-647F-4456-9215-A197245336F6}">
      <dsp:nvSpPr>
        <dsp:cNvPr id="0" name=""/>
        <dsp:cNvSpPr/>
      </dsp:nvSpPr>
      <dsp:spPr>
        <a:xfrm rot="5400000">
          <a:off x="5207254" y="-1124567"/>
          <a:ext cx="777746"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Senior Agency Official contacts Tribal Officials</a:t>
          </a:r>
        </a:p>
      </dsp:txBody>
      <dsp:txXfrm rot="-5400000">
        <a:off x="2962655" y="1157998"/>
        <a:ext cx="5228978" cy="701814"/>
      </dsp:txXfrm>
    </dsp:sp>
    <dsp:sp modelId="{48926568-3657-44C9-9A2B-BADDAD497E3E}">
      <dsp:nvSpPr>
        <dsp:cNvPr id="0" name=""/>
        <dsp:cNvSpPr/>
      </dsp:nvSpPr>
      <dsp:spPr>
        <a:xfrm>
          <a:off x="0" y="1022812"/>
          <a:ext cx="2962656" cy="972182"/>
        </a:xfrm>
        <a:prstGeom prst="roundRect">
          <a:avLst/>
        </a:prstGeom>
        <a:solidFill>
          <a:schemeClr val="accent1">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kern="1200" dirty="0"/>
            <a:t>Notification</a:t>
          </a:r>
        </a:p>
      </dsp:txBody>
      <dsp:txXfrm>
        <a:off x="47458" y="1070270"/>
        <a:ext cx="2867740" cy="877266"/>
      </dsp:txXfrm>
    </dsp:sp>
    <dsp:sp modelId="{7FCCE523-FD38-4B77-9626-67CF28564328}">
      <dsp:nvSpPr>
        <dsp:cNvPr id="0" name=""/>
        <dsp:cNvSpPr/>
      </dsp:nvSpPr>
      <dsp:spPr>
        <a:xfrm rot="5400000">
          <a:off x="5207254" y="-103776"/>
          <a:ext cx="777746"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chemeClr val="bg1"/>
              </a:solidFill>
            </a:rPr>
            <a:t>FEMA receives input from Tribal Officials and incorporates the input into FEMA’s decision making process</a:t>
          </a:r>
        </a:p>
      </dsp:txBody>
      <dsp:txXfrm rot="-5400000">
        <a:off x="2962655" y="2178789"/>
        <a:ext cx="5228978" cy="701814"/>
      </dsp:txXfrm>
    </dsp:sp>
    <dsp:sp modelId="{F0CA96BE-525F-4E3B-8880-30BB2B52AD54}">
      <dsp:nvSpPr>
        <dsp:cNvPr id="0" name=""/>
        <dsp:cNvSpPr/>
      </dsp:nvSpPr>
      <dsp:spPr>
        <a:xfrm>
          <a:off x="0" y="2043604"/>
          <a:ext cx="2962656" cy="972182"/>
        </a:xfrm>
        <a:prstGeom prst="roundRect">
          <a:avLst/>
        </a:prstGeom>
        <a:solidFill>
          <a:schemeClr val="accent1">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kern="1200" dirty="0"/>
            <a:t>Input</a:t>
          </a:r>
        </a:p>
      </dsp:txBody>
      <dsp:txXfrm>
        <a:off x="47458" y="2091062"/>
        <a:ext cx="2867740" cy="877266"/>
      </dsp:txXfrm>
    </dsp:sp>
    <dsp:sp modelId="{280D2D36-BC21-44CB-8F75-9E963492FF29}">
      <dsp:nvSpPr>
        <dsp:cNvPr id="0" name=""/>
        <dsp:cNvSpPr/>
      </dsp:nvSpPr>
      <dsp:spPr>
        <a:xfrm rot="5400000">
          <a:off x="5207254" y="917015"/>
          <a:ext cx="777746"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b="0" u="none" kern="1200" dirty="0">
              <a:solidFill>
                <a:schemeClr val="bg1"/>
              </a:solidFill>
            </a:rPr>
            <a:t>FEMA follows-up with Tribal Officials to communicate the decision on the action and provides feedback if appropriate</a:t>
          </a:r>
          <a:endParaRPr lang="en-US" sz="1600" b="0" u="none" strike="sngStrike" kern="1200" dirty="0">
            <a:solidFill>
              <a:schemeClr val="bg1"/>
            </a:solidFill>
          </a:endParaRPr>
        </a:p>
      </dsp:txBody>
      <dsp:txXfrm rot="-5400000">
        <a:off x="2962655" y="3199580"/>
        <a:ext cx="5228978" cy="701814"/>
      </dsp:txXfrm>
    </dsp:sp>
    <dsp:sp modelId="{FE8BEA82-8702-4E1D-9150-FFD50E71D41C}">
      <dsp:nvSpPr>
        <dsp:cNvPr id="0" name=""/>
        <dsp:cNvSpPr/>
      </dsp:nvSpPr>
      <dsp:spPr>
        <a:xfrm>
          <a:off x="0" y="3064396"/>
          <a:ext cx="2962656" cy="972182"/>
        </a:xfrm>
        <a:prstGeom prst="roundRect">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kern="1200" dirty="0"/>
            <a:t>Follow-up</a:t>
          </a:r>
        </a:p>
      </dsp:txBody>
      <dsp:txXfrm>
        <a:off x="47458" y="3111854"/>
        <a:ext cx="2867740" cy="8772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999C26-6506-4B0F-AD0A-3776B08F5AF0}">
      <dsp:nvSpPr>
        <dsp:cNvPr id="0" name=""/>
        <dsp:cNvSpPr/>
      </dsp:nvSpPr>
      <dsp:spPr>
        <a:xfrm rot="5400000">
          <a:off x="5207254" y="-2145359"/>
          <a:ext cx="777746"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chemeClr val="bg1"/>
              </a:solidFill>
            </a:rPr>
            <a:t>Determine whether to consult on an action</a:t>
          </a:r>
          <a:r>
            <a:rPr lang="en-US" sz="1600" b="0" u="none" kern="1200" dirty="0">
              <a:solidFill>
                <a:schemeClr val="bg1"/>
              </a:solidFill>
            </a:rPr>
            <a:t>, the type of consultation to initiate, and who </a:t>
          </a:r>
          <a:r>
            <a:rPr lang="en-US" sz="1600" kern="1200" dirty="0">
              <a:solidFill>
                <a:schemeClr val="bg1"/>
              </a:solidFill>
            </a:rPr>
            <a:t>should be involved</a:t>
          </a:r>
        </a:p>
      </dsp:txBody>
      <dsp:txXfrm rot="-5400000">
        <a:off x="2962655" y="137206"/>
        <a:ext cx="5228978" cy="701814"/>
      </dsp:txXfrm>
    </dsp:sp>
    <dsp:sp modelId="{CF795F78-284A-430A-9EE5-D9B0ADC2FCA0}">
      <dsp:nvSpPr>
        <dsp:cNvPr id="0" name=""/>
        <dsp:cNvSpPr/>
      </dsp:nvSpPr>
      <dsp:spPr>
        <a:xfrm>
          <a:off x="0" y="2021"/>
          <a:ext cx="2962656" cy="972182"/>
        </a:xfrm>
        <a:prstGeom prst="roundRect">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kern="1200" dirty="0"/>
            <a:t>Identification</a:t>
          </a:r>
        </a:p>
      </dsp:txBody>
      <dsp:txXfrm>
        <a:off x="47458" y="49479"/>
        <a:ext cx="2867740" cy="877266"/>
      </dsp:txXfrm>
    </dsp:sp>
    <dsp:sp modelId="{4505D7A2-647F-4456-9215-A197245336F6}">
      <dsp:nvSpPr>
        <dsp:cNvPr id="0" name=""/>
        <dsp:cNvSpPr/>
      </dsp:nvSpPr>
      <dsp:spPr>
        <a:xfrm rot="5400000">
          <a:off x="5207254" y="-1124567"/>
          <a:ext cx="777746"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Senior Agency Official contacts Tribal Officials</a:t>
          </a:r>
        </a:p>
      </dsp:txBody>
      <dsp:txXfrm rot="-5400000">
        <a:off x="2962655" y="1157998"/>
        <a:ext cx="5228978" cy="701814"/>
      </dsp:txXfrm>
    </dsp:sp>
    <dsp:sp modelId="{48926568-3657-44C9-9A2B-BADDAD497E3E}">
      <dsp:nvSpPr>
        <dsp:cNvPr id="0" name=""/>
        <dsp:cNvSpPr/>
      </dsp:nvSpPr>
      <dsp:spPr>
        <a:xfrm>
          <a:off x="0" y="1022812"/>
          <a:ext cx="2962656" cy="972182"/>
        </a:xfrm>
        <a:prstGeom prst="roundRect">
          <a:avLst/>
        </a:prstGeom>
        <a:solidFill>
          <a:schemeClr val="accent1">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kern="1200" dirty="0"/>
            <a:t>Notification</a:t>
          </a:r>
        </a:p>
      </dsp:txBody>
      <dsp:txXfrm>
        <a:off x="47458" y="1070270"/>
        <a:ext cx="2867740" cy="877266"/>
      </dsp:txXfrm>
    </dsp:sp>
    <dsp:sp modelId="{7FCCE523-FD38-4B77-9626-67CF28564328}">
      <dsp:nvSpPr>
        <dsp:cNvPr id="0" name=""/>
        <dsp:cNvSpPr/>
      </dsp:nvSpPr>
      <dsp:spPr>
        <a:xfrm rot="5400000">
          <a:off x="5207254" y="-103776"/>
          <a:ext cx="777746"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chemeClr val="bg1"/>
              </a:solidFill>
            </a:rPr>
            <a:t>FEMA receives input from Tribal Officials and incorporates the input into FEMA’s decision making process</a:t>
          </a:r>
        </a:p>
      </dsp:txBody>
      <dsp:txXfrm rot="-5400000">
        <a:off x="2962655" y="2178789"/>
        <a:ext cx="5228978" cy="701814"/>
      </dsp:txXfrm>
    </dsp:sp>
    <dsp:sp modelId="{F0CA96BE-525F-4E3B-8880-30BB2B52AD54}">
      <dsp:nvSpPr>
        <dsp:cNvPr id="0" name=""/>
        <dsp:cNvSpPr/>
      </dsp:nvSpPr>
      <dsp:spPr>
        <a:xfrm>
          <a:off x="0" y="2043604"/>
          <a:ext cx="2962656" cy="972182"/>
        </a:xfrm>
        <a:prstGeom prst="roundRect">
          <a:avLst/>
        </a:prstGeom>
        <a:solidFill>
          <a:schemeClr val="accent1">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kern="1200" dirty="0"/>
            <a:t>Input</a:t>
          </a:r>
        </a:p>
      </dsp:txBody>
      <dsp:txXfrm>
        <a:off x="47458" y="2091062"/>
        <a:ext cx="2867740" cy="877266"/>
      </dsp:txXfrm>
    </dsp:sp>
    <dsp:sp modelId="{280D2D36-BC21-44CB-8F75-9E963492FF29}">
      <dsp:nvSpPr>
        <dsp:cNvPr id="0" name=""/>
        <dsp:cNvSpPr/>
      </dsp:nvSpPr>
      <dsp:spPr>
        <a:xfrm rot="5400000">
          <a:off x="5207254" y="917015"/>
          <a:ext cx="777746"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b="0" u="none" kern="1200" dirty="0">
              <a:solidFill>
                <a:schemeClr val="bg1"/>
              </a:solidFill>
            </a:rPr>
            <a:t>FEMA follows-up with Tribal Officials to communicate the decision on the action and provides feedback if appropriate</a:t>
          </a:r>
          <a:endParaRPr lang="en-US" sz="1600" b="0" u="none" strike="sngStrike" kern="1200" dirty="0">
            <a:solidFill>
              <a:schemeClr val="bg1"/>
            </a:solidFill>
          </a:endParaRPr>
        </a:p>
      </dsp:txBody>
      <dsp:txXfrm rot="-5400000">
        <a:off x="2962655" y="3199580"/>
        <a:ext cx="5228978" cy="701814"/>
      </dsp:txXfrm>
    </dsp:sp>
    <dsp:sp modelId="{FE8BEA82-8702-4E1D-9150-FFD50E71D41C}">
      <dsp:nvSpPr>
        <dsp:cNvPr id="0" name=""/>
        <dsp:cNvSpPr/>
      </dsp:nvSpPr>
      <dsp:spPr>
        <a:xfrm>
          <a:off x="0" y="3064396"/>
          <a:ext cx="2962656" cy="972182"/>
        </a:xfrm>
        <a:prstGeom prst="roundRect">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kern="1200" dirty="0"/>
            <a:t>Follow-up</a:t>
          </a:r>
        </a:p>
      </dsp:txBody>
      <dsp:txXfrm>
        <a:off x="47458" y="3111854"/>
        <a:ext cx="2867740" cy="8772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999C26-6506-4B0F-AD0A-3776B08F5AF0}">
      <dsp:nvSpPr>
        <dsp:cNvPr id="0" name=""/>
        <dsp:cNvSpPr/>
      </dsp:nvSpPr>
      <dsp:spPr>
        <a:xfrm rot="5400000">
          <a:off x="5207254" y="-2145359"/>
          <a:ext cx="777746"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chemeClr val="bg1"/>
              </a:solidFill>
            </a:rPr>
            <a:t>Determine whether to consult on an action</a:t>
          </a:r>
          <a:r>
            <a:rPr lang="en-US" sz="1600" b="0" u="none" kern="1200" dirty="0">
              <a:solidFill>
                <a:schemeClr val="bg1"/>
              </a:solidFill>
            </a:rPr>
            <a:t>, the type of consultation to initiate, and who </a:t>
          </a:r>
          <a:r>
            <a:rPr lang="en-US" sz="1600" kern="1200" dirty="0">
              <a:solidFill>
                <a:schemeClr val="bg1"/>
              </a:solidFill>
            </a:rPr>
            <a:t>should be involved</a:t>
          </a:r>
        </a:p>
      </dsp:txBody>
      <dsp:txXfrm rot="-5400000">
        <a:off x="2962655" y="137206"/>
        <a:ext cx="5228978" cy="701814"/>
      </dsp:txXfrm>
    </dsp:sp>
    <dsp:sp modelId="{CF795F78-284A-430A-9EE5-D9B0ADC2FCA0}">
      <dsp:nvSpPr>
        <dsp:cNvPr id="0" name=""/>
        <dsp:cNvSpPr/>
      </dsp:nvSpPr>
      <dsp:spPr>
        <a:xfrm>
          <a:off x="0" y="2021"/>
          <a:ext cx="2962656" cy="972182"/>
        </a:xfrm>
        <a:prstGeom prst="roundRect">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kern="1200" dirty="0"/>
            <a:t>Identification</a:t>
          </a:r>
        </a:p>
      </dsp:txBody>
      <dsp:txXfrm>
        <a:off x="47458" y="49479"/>
        <a:ext cx="2867740" cy="877266"/>
      </dsp:txXfrm>
    </dsp:sp>
    <dsp:sp modelId="{4505D7A2-647F-4456-9215-A197245336F6}">
      <dsp:nvSpPr>
        <dsp:cNvPr id="0" name=""/>
        <dsp:cNvSpPr/>
      </dsp:nvSpPr>
      <dsp:spPr>
        <a:xfrm rot="5400000">
          <a:off x="5207254" y="-1124567"/>
          <a:ext cx="777746"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Senior Agency Official contacts Tribal Officials</a:t>
          </a:r>
        </a:p>
      </dsp:txBody>
      <dsp:txXfrm rot="-5400000">
        <a:off x="2962655" y="1157998"/>
        <a:ext cx="5228978" cy="701814"/>
      </dsp:txXfrm>
    </dsp:sp>
    <dsp:sp modelId="{48926568-3657-44C9-9A2B-BADDAD497E3E}">
      <dsp:nvSpPr>
        <dsp:cNvPr id="0" name=""/>
        <dsp:cNvSpPr/>
      </dsp:nvSpPr>
      <dsp:spPr>
        <a:xfrm>
          <a:off x="0" y="1022812"/>
          <a:ext cx="2962656" cy="972182"/>
        </a:xfrm>
        <a:prstGeom prst="roundRect">
          <a:avLst/>
        </a:prstGeom>
        <a:solidFill>
          <a:schemeClr val="accent1">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kern="1200" dirty="0"/>
            <a:t>Notification</a:t>
          </a:r>
        </a:p>
      </dsp:txBody>
      <dsp:txXfrm>
        <a:off x="47458" y="1070270"/>
        <a:ext cx="2867740" cy="877266"/>
      </dsp:txXfrm>
    </dsp:sp>
    <dsp:sp modelId="{7FCCE523-FD38-4B77-9626-67CF28564328}">
      <dsp:nvSpPr>
        <dsp:cNvPr id="0" name=""/>
        <dsp:cNvSpPr/>
      </dsp:nvSpPr>
      <dsp:spPr>
        <a:xfrm rot="5400000">
          <a:off x="5207254" y="-103776"/>
          <a:ext cx="777746"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chemeClr val="bg1"/>
              </a:solidFill>
            </a:rPr>
            <a:t>FEMA receives input from Tribal Officials and incorporates the input into FEMA’s decision making process</a:t>
          </a:r>
        </a:p>
      </dsp:txBody>
      <dsp:txXfrm rot="-5400000">
        <a:off x="2962655" y="2178789"/>
        <a:ext cx="5228978" cy="701814"/>
      </dsp:txXfrm>
    </dsp:sp>
    <dsp:sp modelId="{F0CA96BE-525F-4E3B-8880-30BB2B52AD54}">
      <dsp:nvSpPr>
        <dsp:cNvPr id="0" name=""/>
        <dsp:cNvSpPr/>
      </dsp:nvSpPr>
      <dsp:spPr>
        <a:xfrm>
          <a:off x="0" y="2043604"/>
          <a:ext cx="2962656" cy="972182"/>
        </a:xfrm>
        <a:prstGeom prst="roundRect">
          <a:avLst/>
        </a:prstGeom>
        <a:solidFill>
          <a:schemeClr val="accent1">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kern="1200" dirty="0"/>
            <a:t>Input</a:t>
          </a:r>
        </a:p>
      </dsp:txBody>
      <dsp:txXfrm>
        <a:off x="47458" y="2091062"/>
        <a:ext cx="2867740" cy="877266"/>
      </dsp:txXfrm>
    </dsp:sp>
    <dsp:sp modelId="{280D2D36-BC21-44CB-8F75-9E963492FF29}">
      <dsp:nvSpPr>
        <dsp:cNvPr id="0" name=""/>
        <dsp:cNvSpPr/>
      </dsp:nvSpPr>
      <dsp:spPr>
        <a:xfrm rot="5400000">
          <a:off x="5207254" y="917015"/>
          <a:ext cx="777746"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b="0" u="none" kern="1200" dirty="0">
              <a:solidFill>
                <a:schemeClr val="bg1"/>
              </a:solidFill>
            </a:rPr>
            <a:t>FEMA follows-up with Tribal Officials to communicate the decision on the action and provides feedback if appropriate</a:t>
          </a:r>
          <a:endParaRPr lang="en-US" sz="1600" b="0" u="none" strike="sngStrike" kern="1200" dirty="0">
            <a:solidFill>
              <a:schemeClr val="bg1"/>
            </a:solidFill>
          </a:endParaRPr>
        </a:p>
      </dsp:txBody>
      <dsp:txXfrm rot="-5400000">
        <a:off x="2962655" y="3199580"/>
        <a:ext cx="5228978" cy="701814"/>
      </dsp:txXfrm>
    </dsp:sp>
    <dsp:sp modelId="{FE8BEA82-8702-4E1D-9150-FFD50E71D41C}">
      <dsp:nvSpPr>
        <dsp:cNvPr id="0" name=""/>
        <dsp:cNvSpPr/>
      </dsp:nvSpPr>
      <dsp:spPr>
        <a:xfrm>
          <a:off x="0" y="3064396"/>
          <a:ext cx="2962656" cy="972182"/>
        </a:xfrm>
        <a:prstGeom prst="roundRect">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kern="1200" dirty="0"/>
            <a:t>Follow-up</a:t>
          </a:r>
        </a:p>
      </dsp:txBody>
      <dsp:txXfrm>
        <a:off x="47458" y="3111854"/>
        <a:ext cx="2867740" cy="87726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604EBE-7702-4844-B0E3-4374CB841D46}" type="datetimeFigureOut">
              <a:rPr lang="en-US" smtClean="0"/>
              <a:pPr/>
              <a:t>10/2/2017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458E3A-EFEC-4937-B99F-42FC9859370B}" type="slidenum">
              <a:rPr lang="en-US" smtClean="0"/>
              <a:pPr/>
              <a:t>‹#›</a:t>
            </a:fld>
            <a:endParaRPr lang="en-US" dirty="0"/>
          </a:p>
        </p:txBody>
      </p:sp>
    </p:spTree>
    <p:extLst>
      <p:ext uri="{BB962C8B-B14F-4D97-AF65-F5344CB8AC3E}">
        <p14:creationId xmlns:p14="http://schemas.microsoft.com/office/powerpoint/2010/main" val="3559982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2458E3A-EFEC-4937-B99F-42FC9859370B}" type="slidenum">
              <a:rPr lang="en-US" smtClean="0"/>
              <a:pPr/>
              <a:t>1</a:t>
            </a:fld>
            <a:endParaRPr lang="en-US" dirty="0"/>
          </a:p>
        </p:txBody>
      </p:sp>
    </p:spTree>
    <p:extLst>
      <p:ext uri="{BB962C8B-B14F-4D97-AF65-F5344CB8AC3E}">
        <p14:creationId xmlns:p14="http://schemas.microsoft.com/office/powerpoint/2010/main" val="3321748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baseline="0" dirty="0"/>
              <a:t>There are four phases of consultation at FEMA: identification, notification, input, and follow-up.  We will discuss each of those phases in more detail in the following slides. </a:t>
            </a:r>
            <a:endParaRPr lang="en-US" b="0" u="none" dirty="0"/>
          </a:p>
        </p:txBody>
      </p:sp>
      <p:sp>
        <p:nvSpPr>
          <p:cNvPr id="4" name="Slide Number Placeholder 3"/>
          <p:cNvSpPr>
            <a:spLocks noGrp="1"/>
          </p:cNvSpPr>
          <p:nvPr>
            <p:ph type="sldNum" sz="quarter" idx="10"/>
          </p:nvPr>
        </p:nvSpPr>
        <p:spPr/>
        <p:txBody>
          <a:bodyPr/>
          <a:lstStyle/>
          <a:p>
            <a:fld id="{42458E3A-EFEC-4937-B99F-42FC9859370B}" type="slidenum">
              <a:rPr lang="en-US" smtClean="0"/>
              <a:pPr/>
              <a:t>12</a:t>
            </a:fld>
            <a:endParaRPr lang="en-US" dirty="0"/>
          </a:p>
        </p:txBody>
      </p:sp>
    </p:spTree>
    <p:extLst>
      <p:ext uri="{BB962C8B-B14F-4D97-AF65-F5344CB8AC3E}">
        <p14:creationId xmlns:p14="http://schemas.microsoft.com/office/powerpoint/2010/main" val="2097154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458E3A-EFEC-4937-B99F-42FC9859370B}" type="slidenum">
              <a:rPr lang="en-US" smtClean="0"/>
              <a:pPr/>
              <a:t>13</a:t>
            </a:fld>
            <a:endParaRPr lang="en-US" dirty="0"/>
          </a:p>
        </p:txBody>
      </p:sp>
    </p:spTree>
    <p:extLst>
      <p:ext uri="{BB962C8B-B14F-4D97-AF65-F5344CB8AC3E}">
        <p14:creationId xmlns:p14="http://schemas.microsoft.com/office/powerpoint/2010/main" val="952952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trike="sngStrike" dirty="0"/>
              <a:t>An </a:t>
            </a:r>
            <a:r>
              <a:rPr lang="en-US" b="1" strike="sngStrike" dirty="0"/>
              <a:t>example of consultation required by law</a:t>
            </a:r>
            <a:r>
              <a:rPr lang="en-US" b="1" strike="sngStrike" baseline="0" dirty="0"/>
              <a:t> </a:t>
            </a:r>
            <a:r>
              <a:rPr lang="en-US" strike="sngStrike" baseline="0" dirty="0"/>
              <a:t>is consultation required by Section 106 of the National Historic Preservation Act.</a:t>
            </a:r>
          </a:p>
          <a:p>
            <a:endParaRPr lang="en-US" strike="sngStrike" baseline="0" dirty="0"/>
          </a:p>
          <a:p>
            <a:r>
              <a:rPr lang="en-US" strike="sngStrike" dirty="0"/>
              <a:t>The second</a:t>
            </a:r>
            <a:r>
              <a:rPr lang="en-US" strike="sngStrike" baseline="0" dirty="0"/>
              <a:t> question, “</a:t>
            </a:r>
            <a:r>
              <a:rPr lang="en-US" b="1" strike="sngStrike" baseline="0" dirty="0"/>
              <a:t>does FEMA’s proposed action have tribal implications” is the standard that comes from the Executive Order 13175</a:t>
            </a:r>
            <a:r>
              <a:rPr lang="en-US" strike="sngStrike" baseline="0" dirty="0"/>
              <a:t> on Tribal Consultation.  </a:t>
            </a:r>
            <a:endParaRPr lang="en-US" strike="sngStrike" dirty="0"/>
          </a:p>
          <a:p>
            <a:endParaRPr lang="en-US" dirty="0"/>
          </a:p>
        </p:txBody>
      </p:sp>
      <p:sp>
        <p:nvSpPr>
          <p:cNvPr id="4" name="Slide Number Placeholder 3"/>
          <p:cNvSpPr>
            <a:spLocks noGrp="1"/>
          </p:cNvSpPr>
          <p:nvPr>
            <p:ph type="sldNum" sz="quarter" idx="10"/>
          </p:nvPr>
        </p:nvSpPr>
        <p:spPr/>
        <p:txBody>
          <a:bodyPr/>
          <a:lstStyle/>
          <a:p>
            <a:fld id="{42458E3A-EFEC-4937-B99F-42FC9859370B}" type="slidenum">
              <a:rPr lang="en-US" smtClean="0"/>
              <a:pPr/>
              <a:t>14</a:t>
            </a:fld>
            <a:endParaRPr lang="en-US" dirty="0"/>
          </a:p>
        </p:txBody>
      </p:sp>
    </p:spTree>
    <p:extLst>
      <p:ext uri="{BB962C8B-B14F-4D97-AF65-F5344CB8AC3E}">
        <p14:creationId xmlns:p14="http://schemas.microsoft.com/office/powerpoint/2010/main" val="1389249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sngStrike" kern="1200" baseline="0" dirty="0">
                <a:solidFill>
                  <a:schemeClr val="tx1"/>
                </a:solidFill>
                <a:latin typeface="+mn-lt"/>
                <a:ea typeface="+mn-ea"/>
                <a:cs typeface="+mn-cs"/>
              </a:rPr>
              <a:t>The Senior Agency Official works with their TCC, the NTAA, and OCC to determine whether the action has tribal implications. </a:t>
            </a:r>
            <a:endParaRPr lang="en-US" strike="sngStrike" dirty="0"/>
          </a:p>
        </p:txBody>
      </p:sp>
      <p:sp>
        <p:nvSpPr>
          <p:cNvPr id="4" name="Slide Number Placeholder 3"/>
          <p:cNvSpPr>
            <a:spLocks noGrp="1"/>
          </p:cNvSpPr>
          <p:nvPr>
            <p:ph type="sldNum" sz="quarter" idx="10"/>
          </p:nvPr>
        </p:nvSpPr>
        <p:spPr/>
        <p:txBody>
          <a:bodyPr/>
          <a:lstStyle/>
          <a:p>
            <a:fld id="{42458E3A-EFEC-4937-B99F-42FC9859370B}" type="slidenum">
              <a:rPr lang="en-US" smtClean="0"/>
              <a:pPr/>
              <a:t>17</a:t>
            </a:fld>
            <a:endParaRPr lang="en-US" dirty="0"/>
          </a:p>
        </p:txBody>
      </p:sp>
    </p:spTree>
    <p:extLst>
      <p:ext uri="{BB962C8B-B14F-4D97-AF65-F5344CB8AC3E}">
        <p14:creationId xmlns:p14="http://schemas.microsoft.com/office/powerpoint/2010/main" val="1181172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2458E3A-EFEC-4937-B99F-42FC9859370B}" type="slidenum">
              <a:rPr lang="en-US" smtClean="0"/>
              <a:pPr/>
              <a:t>18</a:t>
            </a:fld>
            <a:endParaRPr lang="en-US" dirty="0"/>
          </a:p>
        </p:txBody>
      </p:sp>
    </p:spTree>
    <p:extLst>
      <p:ext uri="{BB962C8B-B14F-4D97-AF65-F5344CB8AC3E}">
        <p14:creationId xmlns:p14="http://schemas.microsoft.com/office/powerpoint/2010/main" val="2264503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2458E3A-EFEC-4937-B99F-42FC9859370B}" type="slidenum">
              <a:rPr lang="en-US" smtClean="0"/>
              <a:pPr/>
              <a:t>19</a:t>
            </a:fld>
            <a:endParaRPr lang="en-US" dirty="0"/>
          </a:p>
        </p:txBody>
      </p:sp>
    </p:spTree>
    <p:extLst>
      <p:ext uri="{BB962C8B-B14F-4D97-AF65-F5344CB8AC3E}">
        <p14:creationId xmlns:p14="http://schemas.microsoft.com/office/powerpoint/2010/main" val="2264503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Courier New" panose="02070309020205020404" pitchFamily="49" charset="0"/>
              <a:buNone/>
            </a:pPr>
            <a:endParaRPr lang="en-US" strike="sngStrike" dirty="0"/>
          </a:p>
        </p:txBody>
      </p:sp>
      <p:sp>
        <p:nvSpPr>
          <p:cNvPr id="4" name="Slide Number Placeholder 3"/>
          <p:cNvSpPr>
            <a:spLocks noGrp="1"/>
          </p:cNvSpPr>
          <p:nvPr>
            <p:ph type="sldNum" sz="quarter" idx="10"/>
          </p:nvPr>
        </p:nvSpPr>
        <p:spPr/>
        <p:txBody>
          <a:bodyPr/>
          <a:lstStyle/>
          <a:p>
            <a:fld id="{42458E3A-EFEC-4937-B99F-42FC9859370B}" type="slidenum">
              <a:rPr lang="en-US" smtClean="0"/>
              <a:pPr/>
              <a:t>20</a:t>
            </a:fld>
            <a:endParaRPr lang="en-US" dirty="0"/>
          </a:p>
        </p:txBody>
      </p:sp>
    </p:spTree>
    <p:extLst>
      <p:ext uri="{BB962C8B-B14F-4D97-AF65-F5344CB8AC3E}">
        <p14:creationId xmlns:p14="http://schemas.microsoft.com/office/powerpoint/2010/main" val="107732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baseline="0" dirty="0"/>
              <a:t>There are four phases of consultation at FEMA: identification, notification, input, and follow-up.  We will discuss each of those phases in more detail in the following slides. </a:t>
            </a:r>
            <a:endParaRPr lang="en-US" b="0" u="none" dirty="0"/>
          </a:p>
        </p:txBody>
      </p:sp>
      <p:sp>
        <p:nvSpPr>
          <p:cNvPr id="4" name="Slide Number Placeholder 3"/>
          <p:cNvSpPr>
            <a:spLocks noGrp="1"/>
          </p:cNvSpPr>
          <p:nvPr>
            <p:ph type="sldNum" sz="quarter" idx="10"/>
          </p:nvPr>
        </p:nvSpPr>
        <p:spPr/>
        <p:txBody>
          <a:bodyPr/>
          <a:lstStyle/>
          <a:p>
            <a:fld id="{42458E3A-EFEC-4937-B99F-42FC9859370B}" type="slidenum">
              <a:rPr lang="en-US" smtClean="0"/>
              <a:pPr/>
              <a:t>21</a:t>
            </a:fld>
            <a:endParaRPr lang="en-US" dirty="0"/>
          </a:p>
        </p:txBody>
      </p:sp>
    </p:spTree>
    <p:extLst>
      <p:ext uri="{BB962C8B-B14F-4D97-AF65-F5344CB8AC3E}">
        <p14:creationId xmlns:p14="http://schemas.microsoft.com/office/powerpoint/2010/main" val="20971545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2458E3A-EFEC-4937-B99F-42FC9859370B}" type="slidenum">
              <a:rPr lang="en-US" smtClean="0"/>
              <a:pPr/>
              <a:t>22</a:t>
            </a:fld>
            <a:endParaRPr lang="en-US" dirty="0"/>
          </a:p>
        </p:txBody>
      </p:sp>
    </p:spTree>
    <p:extLst>
      <p:ext uri="{BB962C8B-B14F-4D97-AF65-F5344CB8AC3E}">
        <p14:creationId xmlns:p14="http://schemas.microsoft.com/office/powerpoint/2010/main" val="33394304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trike="sngStrike" dirty="0"/>
          </a:p>
        </p:txBody>
      </p:sp>
      <p:sp>
        <p:nvSpPr>
          <p:cNvPr id="4" name="Slide Number Placeholder 3"/>
          <p:cNvSpPr>
            <a:spLocks noGrp="1"/>
          </p:cNvSpPr>
          <p:nvPr>
            <p:ph type="sldNum" sz="quarter" idx="10"/>
          </p:nvPr>
        </p:nvSpPr>
        <p:spPr/>
        <p:txBody>
          <a:bodyPr/>
          <a:lstStyle/>
          <a:p>
            <a:fld id="{42458E3A-EFEC-4937-B99F-42FC9859370B}" type="slidenum">
              <a:rPr lang="en-US" smtClean="0"/>
              <a:pPr/>
              <a:t>23</a:t>
            </a:fld>
            <a:endParaRPr lang="en-US" dirty="0"/>
          </a:p>
        </p:txBody>
      </p:sp>
    </p:spTree>
    <p:extLst>
      <p:ext uri="{BB962C8B-B14F-4D97-AF65-F5344CB8AC3E}">
        <p14:creationId xmlns:p14="http://schemas.microsoft.com/office/powerpoint/2010/main" val="3339430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458E3A-EFEC-4937-B99F-42FC9859370B}" type="slidenum">
              <a:rPr lang="en-US" smtClean="0"/>
              <a:pPr/>
              <a:t>2</a:t>
            </a:fld>
            <a:endParaRPr lang="en-US" dirty="0"/>
          </a:p>
        </p:txBody>
      </p:sp>
    </p:spTree>
    <p:extLst>
      <p:ext uri="{BB962C8B-B14F-4D97-AF65-F5344CB8AC3E}">
        <p14:creationId xmlns:p14="http://schemas.microsoft.com/office/powerpoint/2010/main" val="40088049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baseline="0" dirty="0"/>
              <a:t>There are four phases of consultation at FEMA: identification, notification, input, and follow-up.  We will discuss each of those phases in more detail in the following slides. </a:t>
            </a:r>
            <a:endParaRPr lang="en-US" b="0" u="none" dirty="0"/>
          </a:p>
        </p:txBody>
      </p:sp>
      <p:sp>
        <p:nvSpPr>
          <p:cNvPr id="4" name="Slide Number Placeholder 3"/>
          <p:cNvSpPr>
            <a:spLocks noGrp="1"/>
          </p:cNvSpPr>
          <p:nvPr>
            <p:ph type="sldNum" sz="quarter" idx="10"/>
          </p:nvPr>
        </p:nvSpPr>
        <p:spPr/>
        <p:txBody>
          <a:bodyPr/>
          <a:lstStyle/>
          <a:p>
            <a:fld id="{42458E3A-EFEC-4937-B99F-42FC9859370B}" type="slidenum">
              <a:rPr lang="en-US" smtClean="0"/>
              <a:pPr/>
              <a:t>24</a:t>
            </a:fld>
            <a:endParaRPr lang="en-US" dirty="0"/>
          </a:p>
        </p:txBody>
      </p:sp>
    </p:spTree>
    <p:extLst>
      <p:ext uri="{BB962C8B-B14F-4D97-AF65-F5344CB8AC3E}">
        <p14:creationId xmlns:p14="http://schemas.microsoft.com/office/powerpoint/2010/main" val="20971545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42458E3A-EFEC-4937-B99F-42FC9859370B}" type="slidenum">
              <a:rPr lang="en-US" smtClean="0"/>
              <a:pPr/>
              <a:t>25</a:t>
            </a:fld>
            <a:endParaRPr lang="en-US" dirty="0"/>
          </a:p>
        </p:txBody>
      </p:sp>
    </p:spTree>
    <p:extLst>
      <p:ext uri="{BB962C8B-B14F-4D97-AF65-F5344CB8AC3E}">
        <p14:creationId xmlns:p14="http://schemas.microsoft.com/office/powerpoint/2010/main" val="39455504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Consultation usually</a:t>
            </a:r>
            <a:r>
              <a:rPr lang="en-US" baseline="0" dirty="0"/>
              <a:t> occurs in the regions.  The record of consultation is a way that FEMA can capture tribal feedback.  FEMA officials in the regions will send that feedback to headquarters so policy makers can consider tribal input in the development of the FEMA action that has tribal implications.</a:t>
            </a:r>
            <a:endParaRPr lang="en-US" dirty="0"/>
          </a:p>
          <a:p>
            <a:endParaRPr lang="en-US" dirty="0"/>
          </a:p>
          <a:p>
            <a:r>
              <a:rPr lang="en-US" dirty="0"/>
              <a:t>Example</a:t>
            </a:r>
            <a:r>
              <a:rPr lang="en-US" baseline="0" dirty="0"/>
              <a:t> of documentation include: </a:t>
            </a:r>
          </a:p>
          <a:p>
            <a:pPr marL="171450" indent="-171450">
              <a:buFont typeface="Arial" panose="020B0604020202020204" pitchFamily="34" charset="0"/>
              <a:buChar char="•"/>
            </a:pPr>
            <a:r>
              <a:rPr lang="en-US" baseline="0" dirty="0"/>
              <a:t>A FEMA note taker</a:t>
            </a:r>
          </a:p>
          <a:p>
            <a:pPr marL="171450" indent="-171450">
              <a:buFont typeface="Arial" panose="020B0604020202020204" pitchFamily="34" charset="0"/>
              <a:buChar char="•"/>
            </a:pPr>
            <a:r>
              <a:rPr lang="en-US" baseline="0" dirty="0"/>
              <a:t>A video or voice recording</a:t>
            </a:r>
          </a:p>
          <a:p>
            <a:pPr marL="171450" indent="-171450">
              <a:buFont typeface="Arial" panose="020B0604020202020204" pitchFamily="34" charset="0"/>
              <a:buChar char="•"/>
            </a:pPr>
            <a:r>
              <a:rPr lang="en-US" baseline="0" dirty="0"/>
              <a:t>A professional transcript</a:t>
            </a:r>
          </a:p>
          <a:p>
            <a:pPr marL="171450" indent="-171450">
              <a:buFont typeface="Arial" panose="020B0604020202020204" pitchFamily="34" charset="0"/>
              <a:buChar char="•"/>
            </a:pPr>
            <a:r>
              <a:rPr lang="en-US" baseline="0" dirty="0"/>
              <a:t>Comments submitted in response to a Federal Register notice</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If a voice or video recording is made at a consultation event, the </a:t>
            </a:r>
            <a:r>
              <a:rPr lang="en-US" b="0" baseline="0" dirty="0"/>
              <a:t>facilitator must notify participants about the recording. </a:t>
            </a:r>
          </a:p>
        </p:txBody>
      </p:sp>
      <p:sp>
        <p:nvSpPr>
          <p:cNvPr id="4" name="Slide Number Placeholder 3"/>
          <p:cNvSpPr>
            <a:spLocks noGrp="1"/>
          </p:cNvSpPr>
          <p:nvPr>
            <p:ph type="sldNum" sz="quarter" idx="10"/>
          </p:nvPr>
        </p:nvSpPr>
        <p:spPr/>
        <p:txBody>
          <a:bodyPr/>
          <a:lstStyle/>
          <a:p>
            <a:fld id="{42458E3A-EFEC-4937-B99F-42FC9859370B}" type="slidenum">
              <a:rPr lang="en-US" smtClean="0"/>
              <a:pPr/>
              <a:t>26</a:t>
            </a:fld>
            <a:endParaRPr lang="en-US" dirty="0"/>
          </a:p>
        </p:txBody>
      </p:sp>
    </p:spTree>
    <p:extLst>
      <p:ext uri="{BB962C8B-B14F-4D97-AF65-F5344CB8AC3E}">
        <p14:creationId xmlns:p14="http://schemas.microsoft.com/office/powerpoint/2010/main" val="1504318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baseline="0" dirty="0"/>
              <a:t>There are four phases of consultation at FEMA: identification, notification, input, and follow-up.  We will discuss each of those phases in more detail in the following slides. </a:t>
            </a:r>
            <a:endParaRPr lang="en-US" b="0" u="none" dirty="0"/>
          </a:p>
        </p:txBody>
      </p:sp>
      <p:sp>
        <p:nvSpPr>
          <p:cNvPr id="4" name="Slide Number Placeholder 3"/>
          <p:cNvSpPr>
            <a:spLocks noGrp="1"/>
          </p:cNvSpPr>
          <p:nvPr>
            <p:ph type="sldNum" sz="quarter" idx="10"/>
          </p:nvPr>
        </p:nvSpPr>
        <p:spPr/>
        <p:txBody>
          <a:bodyPr/>
          <a:lstStyle/>
          <a:p>
            <a:fld id="{42458E3A-EFEC-4937-B99F-42FC9859370B}" type="slidenum">
              <a:rPr lang="en-US" smtClean="0"/>
              <a:pPr/>
              <a:t>28</a:t>
            </a:fld>
            <a:endParaRPr lang="en-US" dirty="0"/>
          </a:p>
        </p:txBody>
      </p:sp>
    </p:spTree>
    <p:extLst>
      <p:ext uri="{BB962C8B-B14F-4D97-AF65-F5344CB8AC3E}">
        <p14:creationId xmlns:p14="http://schemas.microsoft.com/office/powerpoint/2010/main" val="20971545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Follow-up typically includes: a description of the action that was consulted on, the dates that the consultation occurred, FEMA’s decision on the action, and the contact information for a FEMA employee that can provide any technical assistance or respond to any questions. In some instances, follow-up may include a summary of input received or a final product, such as a copy of a final policy.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solidFill>
                <a:schemeClr val="accent1"/>
              </a:solidFill>
            </a:endParaRPr>
          </a:p>
          <a:p>
            <a:r>
              <a:rPr lang="en-US" dirty="0">
                <a:solidFill>
                  <a:schemeClr val="accent1"/>
                </a:solidFill>
              </a:rPr>
              <a:t>Other</a:t>
            </a:r>
            <a:r>
              <a:rPr lang="en-US" baseline="0" dirty="0">
                <a:solidFill>
                  <a:schemeClr val="accent1"/>
                </a:solidFill>
              </a:rPr>
              <a:t> methods of follow-up </a:t>
            </a:r>
            <a:r>
              <a:rPr lang="en-US" sz="1200" kern="1200" dirty="0">
                <a:solidFill>
                  <a:schemeClr val="tx1"/>
                </a:solidFill>
                <a:effectLst/>
                <a:latin typeface="+mn-lt"/>
                <a:ea typeface="+mn-ea"/>
                <a:cs typeface="+mn-cs"/>
              </a:rPr>
              <a:t>include, but are not limited to: FEMA’s website, background in a policy or the preamble of a rulemaking, letters, email, other forms of correspondence, publication in relevant media or the </a:t>
            </a:r>
            <a:r>
              <a:rPr lang="en-US" sz="1200" i="1" kern="1200" dirty="0">
                <a:solidFill>
                  <a:schemeClr val="tx1"/>
                </a:solidFill>
                <a:effectLst/>
                <a:latin typeface="+mn-lt"/>
                <a:ea typeface="+mn-ea"/>
                <a:cs typeface="+mn-cs"/>
              </a:rPr>
              <a:t>Federal Register</a:t>
            </a:r>
            <a:r>
              <a:rPr lang="en-US" sz="1200" kern="1200" dirty="0">
                <a:solidFill>
                  <a:schemeClr val="tx1"/>
                </a:solidFill>
                <a:effectLst/>
                <a:latin typeface="+mn-lt"/>
                <a:ea typeface="+mn-ea"/>
                <a:cs typeface="+mn-cs"/>
              </a:rPr>
              <a:t>, verbal communication, or follow-up through other suitable means. </a:t>
            </a:r>
            <a:endParaRPr lang="en-US" dirty="0">
              <a:solidFill>
                <a:schemeClr val="accent1"/>
              </a:solidFill>
            </a:endParaRPr>
          </a:p>
        </p:txBody>
      </p:sp>
      <p:sp>
        <p:nvSpPr>
          <p:cNvPr id="4" name="Slide Number Placeholder 3"/>
          <p:cNvSpPr>
            <a:spLocks noGrp="1"/>
          </p:cNvSpPr>
          <p:nvPr>
            <p:ph type="sldNum" sz="quarter" idx="10"/>
          </p:nvPr>
        </p:nvSpPr>
        <p:spPr/>
        <p:txBody>
          <a:bodyPr/>
          <a:lstStyle/>
          <a:p>
            <a:fld id="{42458E3A-EFEC-4937-B99F-42FC9859370B}" type="slidenum">
              <a:rPr lang="en-US" smtClean="0"/>
              <a:pPr/>
              <a:t>29</a:t>
            </a:fld>
            <a:endParaRPr lang="en-US" dirty="0"/>
          </a:p>
        </p:txBody>
      </p:sp>
    </p:spTree>
    <p:extLst>
      <p:ext uri="{BB962C8B-B14F-4D97-AF65-F5344CB8AC3E}">
        <p14:creationId xmlns:p14="http://schemas.microsoft.com/office/powerpoint/2010/main" val="1077326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trike="sngStrike" dirty="0"/>
              <a:t>Tribal governments and their members are an essential part of our nation’s emergency management team.</a:t>
            </a:r>
          </a:p>
          <a:p>
            <a:endParaRPr lang="en-US" strike="sngStrike" dirty="0"/>
          </a:p>
          <a:p>
            <a:r>
              <a:rPr lang="en-US" strike="sngStrike" dirty="0"/>
              <a:t>FEMA is committed to a Nation-to-Nation relationship with our tribal partners.</a:t>
            </a:r>
          </a:p>
        </p:txBody>
      </p:sp>
      <p:sp>
        <p:nvSpPr>
          <p:cNvPr id="4" name="Slide Number Placeholder 3"/>
          <p:cNvSpPr>
            <a:spLocks noGrp="1"/>
          </p:cNvSpPr>
          <p:nvPr>
            <p:ph type="sldNum" sz="quarter" idx="10"/>
          </p:nvPr>
        </p:nvSpPr>
        <p:spPr/>
        <p:txBody>
          <a:bodyPr/>
          <a:lstStyle/>
          <a:p>
            <a:fld id="{42458E3A-EFEC-4937-B99F-42FC9859370B}" type="slidenum">
              <a:rPr lang="en-US" smtClean="0"/>
              <a:pPr/>
              <a:t>30</a:t>
            </a:fld>
            <a:endParaRPr lang="en-US" dirty="0"/>
          </a:p>
        </p:txBody>
      </p:sp>
    </p:spTree>
    <p:extLst>
      <p:ext uri="{BB962C8B-B14F-4D97-AF65-F5344CB8AC3E}">
        <p14:creationId xmlns:p14="http://schemas.microsoft.com/office/powerpoint/2010/main" val="10890363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458E3A-EFEC-4937-B99F-42FC9859370B}" type="slidenum">
              <a:rPr lang="en-US" smtClean="0"/>
              <a:pPr/>
              <a:t>31</a:t>
            </a:fld>
            <a:endParaRPr lang="en-US" dirty="0"/>
          </a:p>
        </p:txBody>
      </p:sp>
    </p:spTree>
    <p:extLst>
      <p:ext uri="{BB962C8B-B14F-4D97-AF65-F5344CB8AC3E}">
        <p14:creationId xmlns:p14="http://schemas.microsoft.com/office/powerpoint/2010/main" val="2856340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Recovery</a:t>
            </a:r>
            <a:r>
              <a:rPr lang="en-US" b="1" baseline="0" dirty="0"/>
              <a:t> includes:</a:t>
            </a:r>
          </a:p>
          <a:p>
            <a:r>
              <a:rPr lang="en-US" b="1" dirty="0"/>
              <a:t>- Individual assistance </a:t>
            </a:r>
            <a:r>
              <a:rPr lang="en-US" b="0" baseline="0" dirty="0"/>
              <a:t> (</a:t>
            </a:r>
            <a:r>
              <a:rPr lang="en-US" dirty="0"/>
              <a:t>direct and financial assistance to individuals for housing and other disaster related needs)</a:t>
            </a:r>
          </a:p>
          <a:p>
            <a:r>
              <a:rPr lang="en-US" b="1" dirty="0"/>
              <a:t>-</a:t>
            </a:r>
            <a:r>
              <a:rPr lang="en-US" b="1" baseline="0" dirty="0"/>
              <a:t> </a:t>
            </a:r>
            <a:r>
              <a:rPr lang="en-US" b="1" dirty="0"/>
              <a:t>Public assistance </a:t>
            </a:r>
            <a:r>
              <a:rPr lang="en-US" dirty="0"/>
              <a:t>(supplemental Federal disaster grant assistance for debris removal, emergency protective measures, and the repair, replacement, or restoration of disaster-damaged, publicly owned facilities and the facilities of certain Private Non-Profit (PNP) organizations)</a:t>
            </a:r>
          </a:p>
        </p:txBody>
      </p:sp>
      <p:sp>
        <p:nvSpPr>
          <p:cNvPr id="4" name="Slide Number Placeholder 3"/>
          <p:cNvSpPr>
            <a:spLocks noGrp="1"/>
          </p:cNvSpPr>
          <p:nvPr>
            <p:ph type="sldNum" sz="quarter" idx="10"/>
          </p:nvPr>
        </p:nvSpPr>
        <p:spPr/>
        <p:txBody>
          <a:bodyPr/>
          <a:lstStyle/>
          <a:p>
            <a:fld id="{42458E3A-EFEC-4937-B99F-42FC9859370B}" type="slidenum">
              <a:rPr lang="en-US" smtClean="0"/>
              <a:pPr/>
              <a:t>3</a:t>
            </a:fld>
            <a:endParaRPr lang="en-US" dirty="0"/>
          </a:p>
        </p:txBody>
      </p:sp>
    </p:spTree>
    <p:extLst>
      <p:ext uri="{BB962C8B-B14F-4D97-AF65-F5344CB8AC3E}">
        <p14:creationId xmlns:p14="http://schemas.microsoft.com/office/powerpoint/2010/main" val="2759073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Tribal governments and their members are an essential part of our nation’s emergency management team.</a:t>
            </a:r>
          </a:p>
          <a:p>
            <a:endParaRPr lang="en-US" dirty="0"/>
          </a:p>
          <a:p>
            <a:r>
              <a:rPr lang="en-US" dirty="0"/>
              <a:t>FEMA is committed to a Nation-to-Nation relationship with our tribal partners.</a:t>
            </a:r>
          </a:p>
        </p:txBody>
      </p:sp>
      <p:sp>
        <p:nvSpPr>
          <p:cNvPr id="4" name="Slide Number Placeholder 3"/>
          <p:cNvSpPr>
            <a:spLocks noGrp="1"/>
          </p:cNvSpPr>
          <p:nvPr>
            <p:ph type="sldNum" sz="quarter" idx="10"/>
          </p:nvPr>
        </p:nvSpPr>
        <p:spPr/>
        <p:txBody>
          <a:bodyPr/>
          <a:lstStyle/>
          <a:p>
            <a:fld id="{42458E3A-EFEC-4937-B99F-42FC9859370B}" type="slidenum">
              <a:rPr lang="en-US" smtClean="0"/>
              <a:pPr/>
              <a:t>4</a:t>
            </a:fld>
            <a:endParaRPr lang="en-US" dirty="0"/>
          </a:p>
        </p:txBody>
      </p:sp>
    </p:spTree>
    <p:extLst>
      <p:ext uri="{BB962C8B-B14F-4D97-AF65-F5344CB8AC3E}">
        <p14:creationId xmlns:p14="http://schemas.microsoft.com/office/powerpoint/2010/main" val="1089036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Tribal governments and their members are an essential part of our nation’s emergency management team.</a:t>
            </a:r>
          </a:p>
          <a:p>
            <a:endParaRPr lang="en-US" dirty="0"/>
          </a:p>
          <a:p>
            <a:r>
              <a:rPr lang="en-US" dirty="0"/>
              <a:t>FEMA is committed to a Nation-to-Nation relationship with our tribal partners.</a:t>
            </a:r>
          </a:p>
        </p:txBody>
      </p:sp>
      <p:sp>
        <p:nvSpPr>
          <p:cNvPr id="4" name="Slide Number Placeholder 3"/>
          <p:cNvSpPr>
            <a:spLocks noGrp="1"/>
          </p:cNvSpPr>
          <p:nvPr>
            <p:ph type="sldNum" sz="quarter" idx="10"/>
          </p:nvPr>
        </p:nvSpPr>
        <p:spPr/>
        <p:txBody>
          <a:bodyPr/>
          <a:lstStyle/>
          <a:p>
            <a:fld id="{42458E3A-EFEC-4937-B99F-42FC9859370B}" type="slidenum">
              <a:rPr lang="en-US" smtClean="0"/>
              <a:pPr/>
              <a:t>5</a:t>
            </a:fld>
            <a:endParaRPr lang="en-US" dirty="0"/>
          </a:p>
        </p:txBody>
      </p:sp>
    </p:spTree>
    <p:extLst>
      <p:ext uri="{BB962C8B-B14F-4D97-AF65-F5344CB8AC3E}">
        <p14:creationId xmlns:p14="http://schemas.microsoft.com/office/powerpoint/2010/main" val="1089036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Citations:</a:t>
            </a:r>
          </a:p>
          <a:p>
            <a:r>
              <a:rPr lang="en-US" dirty="0"/>
              <a:t>Executive Order 13175 of November 6, 2000</a:t>
            </a:r>
          </a:p>
          <a:p>
            <a:pPr lvl="1"/>
            <a:r>
              <a:rPr lang="en-US" i="1" dirty="0"/>
              <a:t>Consultation and Coordination with Indian Tribal Governments</a:t>
            </a:r>
            <a:r>
              <a:rPr lang="en-US" dirty="0"/>
              <a:t> (65 Fed. Reg. 67249, Nov. 9, 2000)</a:t>
            </a:r>
            <a:br>
              <a:rPr lang="en-US" dirty="0"/>
            </a:br>
            <a:r>
              <a:rPr lang="en-US" dirty="0"/>
              <a:t> </a:t>
            </a:r>
          </a:p>
          <a:p>
            <a:r>
              <a:rPr lang="en-US" dirty="0"/>
              <a:t>Memorandum of November 5, 2009</a:t>
            </a:r>
          </a:p>
          <a:p>
            <a:pPr lvl="1"/>
            <a:r>
              <a:rPr lang="en-US" i="1" dirty="0"/>
              <a:t>Tribal Consultation</a:t>
            </a:r>
            <a:r>
              <a:rPr lang="en-US" dirty="0"/>
              <a:t> (74 Fed. Reg. 57881, Nov. 9, 2009)</a:t>
            </a:r>
            <a:endParaRPr lang="en-US" b="0" baseline="0" dirty="0"/>
          </a:p>
          <a:p>
            <a:endParaRPr lang="en-US" b="1" dirty="0"/>
          </a:p>
          <a:p>
            <a:endParaRPr lang="en-US" b="1" dirty="0"/>
          </a:p>
          <a:p>
            <a:r>
              <a:rPr lang="en-US" b="1" strike="sngStrike" dirty="0"/>
              <a:t>Purpose</a:t>
            </a:r>
          </a:p>
          <a:p>
            <a:r>
              <a:rPr lang="en-US" strike="sngStrike" dirty="0"/>
              <a:t>The</a:t>
            </a:r>
            <a:r>
              <a:rPr lang="en-US" strike="sngStrike" baseline="0" dirty="0"/>
              <a:t> Consultation Policy is designed to: </a:t>
            </a:r>
          </a:p>
          <a:p>
            <a:pPr marL="171450" indent="-171450">
              <a:buFont typeface="Arial" panose="020B0604020202020204" pitchFamily="34" charset="0"/>
              <a:buChar char="•"/>
            </a:pPr>
            <a:r>
              <a:rPr lang="en-US" strike="sngStrike" baseline="0" dirty="0"/>
              <a:t>Enhance FEMA’s government-to-government relationships with tribes</a:t>
            </a:r>
          </a:p>
          <a:p>
            <a:pPr marL="171450" indent="-171450">
              <a:buFont typeface="Arial" panose="020B0604020202020204" pitchFamily="34" charset="0"/>
              <a:buChar char="•"/>
            </a:pPr>
            <a:r>
              <a:rPr lang="en-US" strike="sngStrike" baseline="0" dirty="0"/>
              <a:t>Support tribal efforts in preparation for, mitigation of, response to, and recovery from hazards and disasters. </a:t>
            </a:r>
          </a:p>
          <a:p>
            <a:pPr marL="171450" indent="-171450">
              <a:buFont typeface="Arial" panose="020B0604020202020204" pitchFamily="34" charset="0"/>
              <a:buChar char="•"/>
            </a:pPr>
            <a:r>
              <a:rPr lang="en-US" strike="sngStrike" baseline="0" dirty="0"/>
              <a:t>Establish a regular process for consultation</a:t>
            </a:r>
          </a:p>
          <a:p>
            <a:pPr marL="171450" indent="-171450">
              <a:buFont typeface="Arial" panose="020B0604020202020204" pitchFamily="34" charset="0"/>
              <a:buChar char="•"/>
            </a:pPr>
            <a:r>
              <a:rPr lang="en-US" strike="sngStrike" baseline="0" dirty="0"/>
              <a:t>Cover all actions that have tribal implications</a:t>
            </a:r>
          </a:p>
          <a:p>
            <a:pPr marL="171450" indent="-171450">
              <a:buFont typeface="Arial" panose="020B0604020202020204" pitchFamily="34" charset="0"/>
              <a:buChar char="•"/>
            </a:pPr>
            <a:endParaRPr lang="en-US" strike="sngStrike" baseline="0" dirty="0"/>
          </a:p>
          <a:p>
            <a:pPr marL="0" indent="0">
              <a:buFont typeface="Arial" panose="020B0604020202020204" pitchFamily="34" charset="0"/>
              <a:buNone/>
            </a:pPr>
            <a:r>
              <a:rPr lang="en-US" b="1" strike="sngStrike" baseline="0" dirty="0"/>
              <a:t>Scope and External Audience</a:t>
            </a:r>
          </a:p>
          <a:p>
            <a:pPr marL="0" indent="0">
              <a:buFont typeface="Arial" panose="020B0604020202020204" pitchFamily="34" charset="0"/>
              <a:buNone/>
            </a:pPr>
            <a:r>
              <a:rPr lang="en-US" strike="sngStrike" baseline="0" dirty="0"/>
              <a:t>The Consultation Policy:</a:t>
            </a:r>
          </a:p>
          <a:p>
            <a:pPr marL="171450" indent="-171450">
              <a:buFont typeface="Arial" panose="020B0604020202020204" pitchFamily="34" charset="0"/>
              <a:buChar char="•"/>
            </a:pPr>
            <a:r>
              <a:rPr lang="en-US" strike="sngStrike" baseline="0" dirty="0"/>
              <a:t>Applies to all FEMA officials who consult or coordinate with tribes</a:t>
            </a:r>
          </a:p>
          <a:p>
            <a:pPr marL="171450" indent="-171450">
              <a:buFont typeface="Arial" panose="020B0604020202020204" pitchFamily="34" charset="0"/>
              <a:buChar char="•"/>
            </a:pPr>
            <a:r>
              <a:rPr lang="en-US" strike="sngStrike" baseline="0" dirty="0"/>
              <a:t>Sets forth broad guidelines for consultation</a:t>
            </a:r>
          </a:p>
          <a:p>
            <a:pPr marL="171450" indent="-171450">
              <a:buFont typeface="Arial" panose="020B0604020202020204" pitchFamily="34" charset="0"/>
              <a:buChar char="•"/>
            </a:pPr>
            <a:r>
              <a:rPr lang="en-US" strike="sngStrike" baseline="0" dirty="0"/>
              <a:t>Is intended to be reviewed and updated regularly</a:t>
            </a:r>
          </a:p>
          <a:p>
            <a:pPr marL="171450" indent="-171450">
              <a:buFont typeface="Arial" panose="020B0604020202020204" pitchFamily="34" charset="0"/>
              <a:buChar char="•"/>
            </a:pPr>
            <a:r>
              <a:rPr lang="en-US" strike="sngStrike" baseline="0" dirty="0"/>
              <a:t>Will reflect FEMA’s ongoing engagement with tribal partners</a:t>
            </a:r>
          </a:p>
        </p:txBody>
      </p:sp>
      <p:sp>
        <p:nvSpPr>
          <p:cNvPr id="4" name="Slide Number Placeholder 3"/>
          <p:cNvSpPr>
            <a:spLocks noGrp="1"/>
          </p:cNvSpPr>
          <p:nvPr>
            <p:ph type="sldNum" sz="quarter" idx="10"/>
          </p:nvPr>
        </p:nvSpPr>
        <p:spPr/>
        <p:txBody>
          <a:bodyPr/>
          <a:lstStyle/>
          <a:p>
            <a:fld id="{42458E3A-EFEC-4937-B99F-42FC9859370B}" type="slidenum">
              <a:rPr lang="en-US" smtClean="0"/>
              <a:pPr/>
              <a:t>6</a:t>
            </a:fld>
            <a:endParaRPr lang="en-US" dirty="0"/>
          </a:p>
        </p:txBody>
      </p:sp>
    </p:spTree>
    <p:extLst>
      <p:ext uri="{BB962C8B-B14F-4D97-AF65-F5344CB8AC3E}">
        <p14:creationId xmlns:p14="http://schemas.microsoft.com/office/powerpoint/2010/main" val="2296139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458E3A-EFEC-4937-B99F-42FC9859370B}" type="slidenum">
              <a:rPr lang="en-US" smtClean="0"/>
              <a:pPr/>
              <a:t>8</a:t>
            </a:fld>
            <a:endParaRPr lang="en-US" dirty="0"/>
          </a:p>
        </p:txBody>
      </p:sp>
    </p:spTree>
    <p:extLst>
      <p:ext uri="{BB962C8B-B14F-4D97-AF65-F5344CB8AC3E}">
        <p14:creationId xmlns:p14="http://schemas.microsoft.com/office/powerpoint/2010/main" val="3899932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trike="sngStrike" dirty="0"/>
          </a:p>
        </p:txBody>
      </p:sp>
      <p:sp>
        <p:nvSpPr>
          <p:cNvPr id="4" name="Slide Number Placeholder 3"/>
          <p:cNvSpPr>
            <a:spLocks noGrp="1"/>
          </p:cNvSpPr>
          <p:nvPr>
            <p:ph type="sldNum" sz="quarter" idx="10"/>
          </p:nvPr>
        </p:nvSpPr>
        <p:spPr/>
        <p:txBody>
          <a:bodyPr/>
          <a:lstStyle/>
          <a:p>
            <a:fld id="{42458E3A-EFEC-4937-B99F-42FC9859370B}" type="slidenum">
              <a:rPr lang="en-US" smtClean="0"/>
              <a:pPr/>
              <a:t>9</a:t>
            </a:fld>
            <a:endParaRPr lang="en-US" dirty="0"/>
          </a:p>
        </p:txBody>
      </p:sp>
    </p:spTree>
    <p:extLst>
      <p:ext uri="{BB962C8B-B14F-4D97-AF65-F5344CB8AC3E}">
        <p14:creationId xmlns:p14="http://schemas.microsoft.com/office/powerpoint/2010/main" val="3701174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42458E3A-EFEC-4937-B99F-42FC9859370B}" type="slidenum">
              <a:rPr lang="en-US" smtClean="0"/>
              <a:pPr/>
              <a:t>10</a:t>
            </a:fld>
            <a:endParaRPr lang="en-US" dirty="0"/>
          </a:p>
        </p:txBody>
      </p:sp>
    </p:spTree>
    <p:extLst>
      <p:ext uri="{BB962C8B-B14F-4D97-AF65-F5344CB8AC3E}">
        <p14:creationId xmlns:p14="http://schemas.microsoft.com/office/powerpoint/2010/main" val="16994890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ustom Layout">
    <p:bg>
      <p:bgPr>
        <a:blipFill rotWithShape="1">
          <a:blip r:embed="rId2" cstate="prin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1911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9B5905C-4D15-480F-AD8C-4C57542D2D0E}" type="datetimeFigureOut">
              <a:rPr lang="en-US" smtClean="0"/>
              <a:pPr/>
              <a:t>10/2/2017</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56713EF-BBB1-447A-96B9-D70940CC2918}" type="slidenum">
              <a:rPr lang="en-US" smtClean="0"/>
              <a:pPr/>
              <a:t>‹#›</a:t>
            </a:fld>
            <a:endParaRPr lang="en-US" dirty="0"/>
          </a:p>
        </p:txBody>
      </p:sp>
    </p:spTree>
    <p:extLst>
      <p:ext uri="{BB962C8B-B14F-4D97-AF65-F5344CB8AC3E}">
        <p14:creationId xmlns:p14="http://schemas.microsoft.com/office/powerpoint/2010/main" val="3386626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3884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4958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3810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029200"/>
            <a:ext cx="5486400" cy="609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41971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340190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Custom Layout">
    <p:bg>
      <p:bgPr>
        <a:blipFill rotWithShape="1">
          <a:blip r:embed="rId2" cstate="prin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1911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Custom Layout">
    <p:bg>
      <p:bgPr>
        <a:blipFill rotWithShape="1">
          <a:blip r:embed="rId2" cstate="print"/>
          <a:stretch>
            <a:fillRect/>
          </a:stretch>
        </a:blipFill>
        <a:effectLst/>
      </p:bgPr>
    </p:bg>
    <p:spTree>
      <p:nvGrpSpPr>
        <p:cNvPr id="1" name=""/>
        <p:cNvGrpSpPr/>
        <p:nvPr/>
      </p:nvGrpSpPr>
      <p:grpSpPr>
        <a:xfrm>
          <a:off x="0" y="0"/>
          <a:ext cx="0" cy="0"/>
          <a:chOff x="0" y="0"/>
          <a:chExt cx="0" cy="0"/>
        </a:xfrm>
      </p:grpSpPr>
      <p:pic>
        <p:nvPicPr>
          <p:cNvPr id="2" name="Picture 1" descr="main_new.jpe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000" y="0"/>
            <a:ext cx="8875059" cy="6858000"/>
          </a:xfrm>
          <a:prstGeom prst="rect">
            <a:avLst/>
          </a:prstGeom>
        </p:spPr>
      </p:pic>
    </p:spTree>
    <p:extLst>
      <p:ext uri="{BB962C8B-B14F-4D97-AF65-F5344CB8AC3E}">
        <p14:creationId xmlns:p14="http://schemas.microsoft.com/office/powerpoint/2010/main" val="2811487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164312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4647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438400"/>
            <a:ext cx="7772400" cy="1362075"/>
          </a:xfrm>
        </p:spPr>
        <p:txBody>
          <a:bodyPr anchor="ctr"/>
          <a:lstStyle>
            <a:lvl1pPr algn="ctr">
              <a:defRPr sz="4000" b="1" cap="none">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340190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1147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1872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09477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9B5905C-4D15-480F-AD8C-4C57542D2D0E}" type="datetimeFigureOut">
              <a:rPr lang="en-US" smtClean="0"/>
              <a:pPr/>
              <a:t>10/2/2017</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F56713EF-BBB1-447A-96B9-D70940CC2918}" type="slidenum">
              <a:rPr lang="en-US" smtClean="0"/>
              <a:pPr/>
              <a:t>‹#›</a:t>
            </a:fld>
            <a:endParaRPr lang="en-US" dirty="0"/>
          </a:p>
        </p:txBody>
      </p:sp>
    </p:spTree>
    <p:extLst>
      <p:ext uri="{BB962C8B-B14F-4D97-AF65-F5344CB8AC3E}">
        <p14:creationId xmlns:p14="http://schemas.microsoft.com/office/powerpoint/2010/main" val="1917807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54693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6" cstate="prin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4766465" y="6096000"/>
            <a:ext cx="4225135" cy="369332"/>
          </a:xfrm>
          <a:prstGeom prst="rect">
            <a:avLst/>
          </a:prstGeom>
        </p:spPr>
        <p:txBody>
          <a:bodyPr wrap="none">
            <a:spAutoFit/>
          </a:bodyPr>
          <a:lstStyle/>
          <a:p>
            <a:pPr algn="l"/>
            <a:r>
              <a:rPr lang="en-US" sz="1800" kern="1200" dirty="0">
                <a:solidFill>
                  <a:schemeClr val="tx1"/>
                </a:solidFill>
                <a:effectLst/>
                <a:latin typeface="Times"/>
                <a:ea typeface="+mn-ea"/>
                <a:cs typeface="Times"/>
              </a:rPr>
              <a:t>Proposed</a:t>
            </a:r>
            <a:r>
              <a:rPr lang="en-US" sz="1800" b="1" kern="1200" dirty="0">
                <a:solidFill>
                  <a:schemeClr val="tx1"/>
                </a:solidFill>
                <a:effectLst/>
                <a:latin typeface="Times"/>
                <a:ea typeface="+mn-ea"/>
                <a:cs typeface="Times"/>
              </a:rPr>
              <a:t> </a:t>
            </a:r>
            <a:r>
              <a:rPr lang="en-US" sz="1800" kern="1200" dirty="0">
                <a:solidFill>
                  <a:schemeClr val="tx1"/>
                </a:solidFill>
                <a:effectLst/>
                <a:latin typeface="Times"/>
                <a:ea typeface="+mn-ea"/>
                <a:cs typeface="Times"/>
              </a:rPr>
              <a:t>FEMA Tribal Consultation Policy</a:t>
            </a:r>
            <a:r>
              <a:rPr lang="en-US" dirty="0">
                <a:effectLst/>
                <a:latin typeface="Times"/>
                <a:cs typeface="Times"/>
              </a:rPr>
              <a:t> </a:t>
            </a:r>
            <a:endParaRPr lang="en-US" dirty="0">
              <a:latin typeface="Times"/>
              <a:cs typeface="Time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1"/>
            <a:ext cx="8229600" cy="4038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Rectangle 5"/>
          <p:cNvSpPr/>
          <p:nvPr userDrawn="1"/>
        </p:nvSpPr>
        <p:spPr>
          <a:xfrm>
            <a:off x="4766465" y="6096000"/>
            <a:ext cx="4225135" cy="369332"/>
          </a:xfrm>
          <a:prstGeom prst="rect">
            <a:avLst/>
          </a:prstGeom>
        </p:spPr>
        <p:txBody>
          <a:bodyPr wrap="none">
            <a:spAutoFit/>
          </a:bodyPr>
          <a:lstStyle/>
          <a:p>
            <a:pPr algn="l"/>
            <a:r>
              <a:rPr lang="en-US" sz="1800" kern="1200" dirty="0">
                <a:solidFill>
                  <a:schemeClr val="tx1"/>
                </a:solidFill>
                <a:effectLst/>
                <a:latin typeface="Times"/>
                <a:ea typeface="+mn-ea"/>
                <a:cs typeface="Times"/>
              </a:rPr>
              <a:t>Proposed</a:t>
            </a:r>
            <a:r>
              <a:rPr lang="en-US" sz="1800" b="1" kern="1200" dirty="0">
                <a:solidFill>
                  <a:schemeClr val="tx1"/>
                </a:solidFill>
                <a:effectLst/>
                <a:latin typeface="Times"/>
                <a:ea typeface="+mn-ea"/>
                <a:cs typeface="Times"/>
              </a:rPr>
              <a:t> </a:t>
            </a:r>
            <a:r>
              <a:rPr lang="en-US" sz="1800" kern="1200" dirty="0">
                <a:solidFill>
                  <a:schemeClr val="tx1"/>
                </a:solidFill>
                <a:effectLst/>
                <a:latin typeface="Times"/>
                <a:ea typeface="+mn-ea"/>
                <a:cs typeface="Times"/>
              </a:rPr>
              <a:t>FEMA Tribal Consultation Policy</a:t>
            </a:r>
            <a:r>
              <a:rPr lang="en-US" dirty="0">
                <a:effectLst/>
                <a:latin typeface="Times"/>
                <a:cs typeface="Times"/>
              </a:rPr>
              <a:t> </a:t>
            </a:r>
            <a:endParaRPr lang="en-US" dirty="0">
              <a:latin typeface="Times"/>
              <a:cs typeface="Times"/>
            </a:endParaRPr>
          </a:p>
        </p:txBody>
      </p:sp>
    </p:spTree>
    <p:extLst>
      <p:ext uri="{BB962C8B-B14F-4D97-AF65-F5344CB8AC3E}">
        <p14:creationId xmlns:p14="http://schemas.microsoft.com/office/powerpoint/2010/main" val="3688854162"/>
      </p:ext>
    </p:extLst>
  </p:cSld>
  <p:clrMap bg1="dk1" tx1="lt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72" r:id="rId7"/>
    <p:sldLayoutId id="2147483666" r:id="rId8"/>
    <p:sldLayoutId id="2147483667" r:id="rId9"/>
    <p:sldLayoutId id="2147483668" r:id="rId10"/>
    <p:sldLayoutId id="2147483669" r:id="rId11"/>
    <p:sldLayoutId id="2147483670" r:id="rId12"/>
    <p:sldLayoutId id="2147483671" r:id="rId13"/>
    <p:sldLayoutId id="2147483658" r:id="rId14"/>
  </p:sldLayoutIdLst>
  <p:txStyles>
    <p:titleStyle>
      <a:lvl1pPr algn="ctr" defTabSz="914400" rtl="0" eaLnBrk="1" latinLnBrk="0" hangingPunct="1">
        <a:spcBef>
          <a:spcPct val="0"/>
        </a:spcBef>
        <a:buNone/>
        <a:defRPr sz="4400" kern="1200">
          <a:solidFill>
            <a:schemeClr val="bg2"/>
          </a:solidFill>
          <a:latin typeface="Times New Roman"/>
          <a:ea typeface="+mj-ea"/>
          <a:cs typeface="Times New Roman"/>
        </a:defRPr>
      </a:lvl1pPr>
    </p:titleStyle>
    <p:bodyStyle>
      <a:lvl1pPr marL="342900" indent="-342900" algn="l" defTabSz="914400" rtl="0" eaLnBrk="1" latinLnBrk="0" hangingPunct="1">
        <a:spcBef>
          <a:spcPct val="20000"/>
        </a:spcBef>
        <a:buFont typeface="Arial" pitchFamily="34" charset="0"/>
        <a:buChar char="•"/>
        <a:defRPr sz="2800" kern="1200">
          <a:solidFill>
            <a:schemeClr val="accent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400" kern="1200">
          <a:solidFill>
            <a:schemeClr val="accent2"/>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000" kern="1200">
          <a:solidFill>
            <a:schemeClr val="accent3"/>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800" kern="1200">
          <a:solidFill>
            <a:schemeClr val="accent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2000" kern="1200">
          <a:solidFill>
            <a:schemeClr val="accent6"/>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www.fema.gov/fema-tribal-affairs"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fema.gov/fema-tribal-affairs"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training.fema.gov/Tribal/"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FEMA Tribal Consultation Policy</a:t>
            </a:r>
          </a:p>
        </p:txBody>
      </p:sp>
    </p:spTree>
    <p:extLst>
      <p:ext uri="{BB962C8B-B14F-4D97-AF65-F5344CB8AC3E}">
        <p14:creationId xmlns:p14="http://schemas.microsoft.com/office/powerpoint/2010/main" val="1919178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FEMA Roles &amp; Responsibilities</a:t>
            </a:r>
          </a:p>
        </p:txBody>
      </p:sp>
      <p:sp>
        <p:nvSpPr>
          <p:cNvPr id="5" name="Content Placeholder 4"/>
          <p:cNvSpPr>
            <a:spLocks noGrp="1"/>
          </p:cNvSpPr>
          <p:nvPr>
            <p:ph idx="1"/>
          </p:nvPr>
        </p:nvSpPr>
        <p:spPr>
          <a:xfrm>
            <a:off x="457200" y="1600201"/>
            <a:ext cx="8305800" cy="4114800"/>
          </a:xfrm>
        </p:spPr>
        <p:txBody>
          <a:bodyPr>
            <a:normAutofit/>
          </a:bodyPr>
          <a:lstStyle/>
          <a:p>
            <a:r>
              <a:rPr lang="en-US" dirty="0"/>
              <a:t>National Tribal Affairs Advisor (NTAA)</a:t>
            </a:r>
            <a:endParaRPr lang="en-US" strike="sngStrike" dirty="0"/>
          </a:p>
          <a:p>
            <a:pPr lvl="1"/>
            <a:r>
              <a:rPr lang="en-US" dirty="0"/>
              <a:t>FEMA’s subject matter expert on tribal affairs</a:t>
            </a:r>
          </a:p>
          <a:p>
            <a:pPr>
              <a:spcBef>
                <a:spcPts val="1200"/>
              </a:spcBef>
            </a:pPr>
            <a:r>
              <a:rPr lang="en-US" dirty="0"/>
              <a:t>Regional Tribal Liaisons (RTLs)</a:t>
            </a:r>
          </a:p>
          <a:p>
            <a:pPr lvl="1">
              <a:spcBef>
                <a:spcPts val="1200"/>
              </a:spcBef>
            </a:pPr>
            <a:r>
              <a:rPr lang="en-US" dirty="0"/>
              <a:t>Based in 9 of FEMA’s regional offices</a:t>
            </a:r>
          </a:p>
          <a:p>
            <a:pPr lvl="1">
              <a:spcBef>
                <a:spcPts val="1200"/>
              </a:spcBef>
            </a:pPr>
            <a:r>
              <a:rPr lang="en-US" dirty="0"/>
              <a:t>First FEMA point of contact for tribes </a:t>
            </a:r>
          </a:p>
          <a:p>
            <a:pPr lvl="1">
              <a:spcBef>
                <a:spcPts val="1200"/>
              </a:spcBef>
            </a:pPr>
            <a:r>
              <a:rPr lang="en-US" dirty="0"/>
              <a:t>Provide technical assistance on FEMA programs</a:t>
            </a:r>
          </a:p>
          <a:p>
            <a:pPr lvl="1">
              <a:spcBef>
                <a:spcPts val="1200"/>
              </a:spcBef>
            </a:pPr>
            <a:r>
              <a:rPr lang="en-US" dirty="0"/>
              <a:t>Help Senior Agency Officials and TCCs during consultation</a:t>
            </a:r>
          </a:p>
          <a:p>
            <a:pPr marL="457200" lvl="1" indent="0">
              <a:buNone/>
            </a:pPr>
            <a:endParaRPr lang="en-US" dirty="0"/>
          </a:p>
        </p:txBody>
      </p:sp>
    </p:spTree>
    <p:extLst>
      <p:ext uri="{BB962C8B-B14F-4D97-AF65-F5344CB8AC3E}">
        <p14:creationId xmlns:p14="http://schemas.microsoft.com/office/powerpoint/2010/main" val="1314123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FEMA Roles &amp; Responsibilities</a:t>
            </a:r>
          </a:p>
        </p:txBody>
      </p:sp>
      <p:sp>
        <p:nvSpPr>
          <p:cNvPr id="3" name="Content Placeholder 2"/>
          <p:cNvSpPr>
            <a:spLocks noGrp="1"/>
          </p:cNvSpPr>
          <p:nvPr>
            <p:ph idx="1"/>
          </p:nvPr>
        </p:nvSpPr>
        <p:spPr/>
        <p:txBody>
          <a:bodyPr>
            <a:normAutofit/>
          </a:bodyPr>
          <a:lstStyle/>
          <a:p>
            <a:pPr>
              <a:spcBef>
                <a:spcPts val="1200"/>
              </a:spcBef>
            </a:pPr>
            <a:r>
              <a:rPr lang="en-US" dirty="0"/>
              <a:t>Office of External Affairs (OEA)</a:t>
            </a:r>
          </a:p>
          <a:p>
            <a:pPr lvl="1">
              <a:spcBef>
                <a:spcPts val="1200"/>
              </a:spcBef>
            </a:pPr>
            <a:r>
              <a:rPr lang="en-US" dirty="0"/>
              <a:t>Maintains and coordinates all public communications</a:t>
            </a:r>
          </a:p>
          <a:p>
            <a:pPr>
              <a:spcBef>
                <a:spcPts val="1200"/>
              </a:spcBef>
            </a:pPr>
            <a:r>
              <a:rPr lang="en-US" dirty="0"/>
              <a:t>Office of Chief Counsel (OCC)</a:t>
            </a:r>
          </a:p>
          <a:p>
            <a:pPr lvl="1">
              <a:spcBef>
                <a:spcPts val="1200"/>
              </a:spcBef>
            </a:pPr>
            <a:r>
              <a:rPr lang="en-US" dirty="0"/>
              <a:t>Offers legal counsel and support on consultation</a:t>
            </a:r>
          </a:p>
          <a:p>
            <a:pPr>
              <a:spcBef>
                <a:spcPts val="1200"/>
              </a:spcBef>
            </a:pPr>
            <a:r>
              <a:rPr lang="en-US" dirty="0"/>
              <a:t>FEMA Administrator</a:t>
            </a:r>
          </a:p>
          <a:p>
            <a:pPr lvl="1">
              <a:spcBef>
                <a:spcPts val="1200"/>
              </a:spcBef>
            </a:pPr>
            <a:r>
              <a:rPr lang="en-US" dirty="0"/>
              <a:t>For Final Regulations or Proposed Legislation that have tribal implications → certifies to OMB that FEMA followed the consultation requirements in E.O. 13175</a:t>
            </a:r>
            <a:endParaRPr lang="en-US" b="1" u="sng" dirty="0"/>
          </a:p>
          <a:p>
            <a:endParaRPr lang="en-US" dirty="0"/>
          </a:p>
        </p:txBody>
      </p:sp>
    </p:spTree>
    <p:extLst>
      <p:ext uri="{BB962C8B-B14F-4D97-AF65-F5344CB8AC3E}">
        <p14:creationId xmlns:p14="http://schemas.microsoft.com/office/powerpoint/2010/main" val="2204634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Consultation – 4 Phases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31376534"/>
              </p:ext>
            </p:extLst>
          </p:nvPr>
        </p:nvGraphicFramePr>
        <p:xfrm>
          <a:off x="457200" y="1600200"/>
          <a:ext cx="82296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7231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1: Identification</a:t>
            </a:r>
          </a:p>
        </p:txBody>
      </p:sp>
      <p:sp>
        <p:nvSpPr>
          <p:cNvPr id="3" name="Content Placeholder 2"/>
          <p:cNvSpPr>
            <a:spLocks noGrp="1"/>
          </p:cNvSpPr>
          <p:nvPr>
            <p:ph idx="1"/>
          </p:nvPr>
        </p:nvSpPr>
        <p:spPr/>
        <p:txBody>
          <a:bodyPr/>
          <a:lstStyle/>
          <a:p>
            <a:pPr marL="0" indent="0">
              <a:buNone/>
            </a:pPr>
            <a:r>
              <a:rPr lang="en-US" dirty="0">
                <a:solidFill>
                  <a:srgbClr val="002F80"/>
                </a:solidFill>
              </a:rPr>
              <a:t>Issues for consultation can be identified in two ways:</a:t>
            </a:r>
          </a:p>
          <a:p>
            <a:pPr marL="514350" indent="-514350">
              <a:buFont typeface="+mj-lt"/>
              <a:buAutoNum type="arabicPeriod"/>
            </a:pPr>
            <a:r>
              <a:rPr lang="en-US" dirty="0"/>
              <a:t> </a:t>
            </a:r>
            <a:r>
              <a:rPr lang="en-US" b="1" dirty="0"/>
              <a:t>FEMA</a:t>
            </a:r>
            <a:r>
              <a:rPr lang="en-US" dirty="0"/>
              <a:t> may identify an action, or </a:t>
            </a:r>
          </a:p>
          <a:p>
            <a:pPr marL="514350" indent="-514350">
              <a:buFont typeface="+mj-lt"/>
              <a:buAutoNum type="arabicPeriod"/>
            </a:pPr>
            <a:r>
              <a:rPr lang="en-US" dirty="0"/>
              <a:t>An </a:t>
            </a:r>
            <a:r>
              <a:rPr lang="en-US" b="1" dirty="0"/>
              <a:t>Indian tribe or Tribal Official </a:t>
            </a:r>
            <a:r>
              <a:rPr lang="en-US" dirty="0"/>
              <a:t>may request FEMA to consider consultation</a:t>
            </a:r>
            <a:r>
              <a:rPr lang="en-US" dirty="0">
                <a:solidFill>
                  <a:srgbClr val="FF0000"/>
                </a:solidFill>
              </a:rPr>
              <a:t> </a:t>
            </a:r>
            <a:r>
              <a:rPr lang="en-US" dirty="0"/>
              <a:t>on an action by contacting the NTAA</a:t>
            </a:r>
          </a:p>
          <a:p>
            <a:pPr marL="0" indent="0">
              <a:buNone/>
            </a:pPr>
            <a:endParaRPr lang="en-US" dirty="0"/>
          </a:p>
        </p:txBody>
      </p:sp>
    </p:spTree>
    <p:extLst>
      <p:ext uri="{BB962C8B-B14F-4D97-AF65-F5344CB8AC3E}">
        <p14:creationId xmlns:p14="http://schemas.microsoft.com/office/powerpoint/2010/main" val="1125119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FEMA determines whether to conduct consultation on an action</a:t>
            </a:r>
          </a:p>
        </p:txBody>
      </p:sp>
      <p:sp>
        <p:nvSpPr>
          <p:cNvPr id="3" name="Content Placeholder 2"/>
          <p:cNvSpPr>
            <a:spLocks noGrp="1"/>
          </p:cNvSpPr>
          <p:nvPr>
            <p:ph idx="1"/>
          </p:nvPr>
        </p:nvSpPr>
        <p:spPr>
          <a:xfrm>
            <a:off x="457200" y="1371600"/>
            <a:ext cx="8229600" cy="4267201"/>
          </a:xfrm>
        </p:spPr>
        <p:txBody>
          <a:bodyPr>
            <a:normAutofit/>
          </a:bodyPr>
          <a:lstStyle/>
          <a:p>
            <a:pPr marL="0" indent="0">
              <a:buNone/>
            </a:pPr>
            <a:endParaRPr lang="en-US" dirty="0"/>
          </a:p>
          <a:p>
            <a:pPr marL="0" indent="0" algn="ctr">
              <a:buNone/>
            </a:pPr>
            <a:r>
              <a:rPr lang="en-US" dirty="0"/>
              <a:t>Does FEMA’s proposed action have tribal implications? </a:t>
            </a:r>
          </a:p>
          <a:p>
            <a:pPr lvl="1"/>
            <a:r>
              <a:rPr lang="en-US" dirty="0">
                <a:solidFill>
                  <a:srgbClr val="C00000"/>
                </a:solidFill>
              </a:rPr>
              <a:t>The Senior Agency Official determines whether the action has tribal implications</a:t>
            </a:r>
          </a:p>
          <a:p>
            <a:pPr lvl="1"/>
            <a:r>
              <a:rPr lang="en-US" dirty="0">
                <a:solidFill>
                  <a:srgbClr val="C00000"/>
                </a:solidFill>
              </a:rPr>
              <a:t>The Senior Agency Official works with their Tribal Consultation Coordinator, the National Tribal Affairs Advisor, and the Office of Chief Counsel</a:t>
            </a:r>
            <a:endParaRPr lang="en-US" strike="sngStrike" dirty="0">
              <a:solidFill>
                <a:srgbClr val="C00000"/>
              </a:solidFill>
            </a:endParaRPr>
          </a:p>
        </p:txBody>
      </p:sp>
    </p:spTree>
    <p:extLst>
      <p:ext uri="{BB962C8B-B14F-4D97-AF65-F5344CB8AC3E}">
        <p14:creationId xmlns:p14="http://schemas.microsoft.com/office/powerpoint/2010/main" val="2985303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Phase 1: What is an Agency Action?</a:t>
            </a:r>
          </a:p>
        </p:txBody>
      </p:sp>
      <p:sp>
        <p:nvSpPr>
          <p:cNvPr id="3" name="Content Placeholder 2"/>
          <p:cNvSpPr>
            <a:spLocks noGrp="1"/>
          </p:cNvSpPr>
          <p:nvPr>
            <p:ph idx="1"/>
          </p:nvPr>
        </p:nvSpPr>
        <p:spPr/>
        <p:txBody>
          <a:bodyPr>
            <a:normAutofit/>
          </a:bodyPr>
          <a:lstStyle/>
          <a:p>
            <a:r>
              <a:rPr lang="en-US" dirty="0"/>
              <a:t>FEMA actions are:</a:t>
            </a:r>
          </a:p>
          <a:p>
            <a:pPr lvl="1"/>
            <a:r>
              <a:rPr lang="en-US" dirty="0">
                <a:solidFill>
                  <a:srgbClr val="C00000"/>
                </a:solidFill>
              </a:rPr>
              <a:t>Regulations or rules,</a:t>
            </a:r>
          </a:p>
          <a:p>
            <a:pPr lvl="1"/>
            <a:r>
              <a:rPr lang="en-US" dirty="0">
                <a:solidFill>
                  <a:srgbClr val="C00000"/>
                </a:solidFill>
              </a:rPr>
              <a:t>Legislative proposals, </a:t>
            </a:r>
          </a:p>
          <a:p>
            <a:pPr lvl="1"/>
            <a:r>
              <a:rPr lang="en-US" dirty="0">
                <a:solidFill>
                  <a:srgbClr val="C00000"/>
                </a:solidFill>
              </a:rPr>
              <a:t>Policies, guidance documents, directives, or other policy statements</a:t>
            </a:r>
          </a:p>
          <a:p>
            <a:r>
              <a:rPr lang="en-US" dirty="0"/>
              <a:t>The TCP applies to FEMA actions commenced on or after August 12, 2014</a:t>
            </a:r>
          </a:p>
          <a:p>
            <a:endParaRPr lang="en-US" dirty="0"/>
          </a:p>
        </p:txBody>
      </p:sp>
    </p:spTree>
    <p:extLst>
      <p:ext uri="{BB962C8B-B14F-4D97-AF65-F5344CB8AC3E}">
        <p14:creationId xmlns:p14="http://schemas.microsoft.com/office/powerpoint/2010/main" val="336320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Phase 1: When is there a tribal implication on a FEMA action?</a:t>
            </a:r>
          </a:p>
        </p:txBody>
      </p:sp>
      <p:sp>
        <p:nvSpPr>
          <p:cNvPr id="3" name="Content Placeholder 2"/>
          <p:cNvSpPr>
            <a:spLocks noGrp="1"/>
          </p:cNvSpPr>
          <p:nvPr>
            <p:ph idx="1"/>
          </p:nvPr>
        </p:nvSpPr>
        <p:spPr/>
        <p:txBody>
          <a:bodyPr/>
          <a:lstStyle/>
          <a:p>
            <a:r>
              <a:rPr lang="en-US" dirty="0"/>
              <a:t>When the FEMA action has a substantial direct effect on:</a:t>
            </a:r>
          </a:p>
          <a:p>
            <a:pPr marL="514350" indent="-514350">
              <a:buAutoNum type="arabicPeriod"/>
            </a:pPr>
            <a:r>
              <a:rPr lang="en-US" dirty="0">
                <a:solidFill>
                  <a:srgbClr val="C00000"/>
                </a:solidFill>
              </a:rPr>
              <a:t>One or more Indian tribes</a:t>
            </a:r>
          </a:p>
          <a:p>
            <a:pPr marL="514350" indent="-514350">
              <a:buAutoNum type="arabicPeriod"/>
            </a:pPr>
            <a:r>
              <a:rPr lang="en-US" dirty="0">
                <a:solidFill>
                  <a:srgbClr val="C00000"/>
                </a:solidFill>
              </a:rPr>
              <a:t>The relationship between the Federal Government and Indian tribes</a:t>
            </a:r>
          </a:p>
          <a:p>
            <a:pPr marL="514350" indent="-514350">
              <a:buAutoNum type="arabicPeriod"/>
            </a:pPr>
            <a:r>
              <a:rPr lang="en-US" dirty="0">
                <a:solidFill>
                  <a:srgbClr val="C00000"/>
                </a:solidFill>
              </a:rPr>
              <a:t>The distribution of power and responsibilities between the Federal Government and Indian tribes </a:t>
            </a:r>
          </a:p>
        </p:txBody>
      </p:sp>
    </p:spTree>
    <p:extLst>
      <p:ext uri="{BB962C8B-B14F-4D97-AF65-F5344CB8AC3E}">
        <p14:creationId xmlns:p14="http://schemas.microsoft.com/office/powerpoint/2010/main" val="3767465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a substantial direct effect?</a:t>
            </a:r>
            <a:endParaRPr lang="en-US" strike="sngStrike" dirty="0"/>
          </a:p>
        </p:txBody>
      </p:sp>
      <p:sp>
        <p:nvSpPr>
          <p:cNvPr id="3" name="Content Placeholder 2"/>
          <p:cNvSpPr>
            <a:spLocks noGrp="1"/>
          </p:cNvSpPr>
          <p:nvPr>
            <p:ph idx="1"/>
          </p:nvPr>
        </p:nvSpPr>
        <p:spPr/>
        <p:txBody>
          <a:bodyPr>
            <a:normAutofit/>
          </a:bodyPr>
          <a:lstStyle/>
          <a:p>
            <a:pPr marL="0" indent="0">
              <a:buNone/>
            </a:pPr>
            <a:r>
              <a:rPr lang="en-US" dirty="0"/>
              <a:t>Generally refers to an effect or impact on a tribe or tribes that is (all three):</a:t>
            </a:r>
          </a:p>
          <a:p>
            <a:pPr>
              <a:buFont typeface="Wingdings" panose="05000000000000000000" pitchFamily="2" charset="2"/>
              <a:buChar char="ü"/>
            </a:pPr>
            <a:r>
              <a:rPr lang="en-US" dirty="0"/>
              <a:t>Either beneficial or adverse;</a:t>
            </a:r>
          </a:p>
          <a:p>
            <a:pPr>
              <a:buFont typeface="Wingdings" panose="05000000000000000000" pitchFamily="2" charset="2"/>
              <a:buChar char="ü"/>
            </a:pPr>
            <a:r>
              <a:rPr lang="en-US" dirty="0"/>
              <a:t>Directly caused by the FEMA action; </a:t>
            </a:r>
            <a:r>
              <a:rPr lang="en-US" b="1" u="sng" dirty="0"/>
              <a:t>AND</a:t>
            </a:r>
          </a:p>
          <a:p>
            <a:pPr>
              <a:buFont typeface="Wingdings" panose="05000000000000000000" pitchFamily="2" charset="2"/>
              <a:buChar char="ü"/>
            </a:pPr>
            <a:r>
              <a:rPr lang="en-US" dirty="0"/>
              <a:t>Significant</a:t>
            </a:r>
          </a:p>
        </p:txBody>
      </p:sp>
    </p:spTree>
    <p:extLst>
      <p:ext uri="{BB962C8B-B14F-4D97-AF65-F5344CB8AC3E}">
        <p14:creationId xmlns:p14="http://schemas.microsoft.com/office/powerpoint/2010/main" val="1658460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Phase 1: How to determine which method of consultation to use</a:t>
            </a:r>
          </a:p>
        </p:txBody>
      </p:sp>
      <p:sp>
        <p:nvSpPr>
          <p:cNvPr id="5" name="Content Placeholder 4"/>
          <p:cNvSpPr>
            <a:spLocks noGrp="1"/>
          </p:cNvSpPr>
          <p:nvPr>
            <p:ph sz="half" idx="1"/>
          </p:nvPr>
        </p:nvSpPr>
        <p:spPr>
          <a:xfrm>
            <a:off x="457200" y="1524001"/>
            <a:ext cx="8458200" cy="4572000"/>
          </a:xfrm>
        </p:spPr>
        <p:txBody>
          <a:bodyPr>
            <a:normAutofit/>
          </a:bodyPr>
          <a:lstStyle/>
          <a:p>
            <a:r>
              <a:rPr lang="en-US" b="1" dirty="0"/>
              <a:t>When</a:t>
            </a:r>
            <a:r>
              <a:rPr lang="en-US" dirty="0"/>
              <a:t>: Early in the process</a:t>
            </a:r>
          </a:p>
          <a:p>
            <a:r>
              <a:rPr lang="en-US" b="1" dirty="0"/>
              <a:t>Who</a:t>
            </a:r>
            <a:r>
              <a:rPr lang="en-US" dirty="0"/>
              <a:t>: The Senior Agency Official works with the Tribal Consultation Coordinator, the Office of External Affairs, and the National Tribal Affairs Advisor</a:t>
            </a:r>
          </a:p>
          <a:p>
            <a:r>
              <a:rPr lang="en-US" b="1" dirty="0"/>
              <a:t>What</a:t>
            </a:r>
            <a:r>
              <a:rPr lang="en-US" dirty="0"/>
              <a:t>: There are several ways to conduct consultation </a:t>
            </a:r>
          </a:p>
        </p:txBody>
      </p:sp>
    </p:spTree>
    <p:extLst>
      <p:ext uri="{BB962C8B-B14F-4D97-AF65-F5344CB8AC3E}">
        <p14:creationId xmlns:p14="http://schemas.microsoft.com/office/powerpoint/2010/main" val="2078227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Factors to Consider</a:t>
            </a:r>
          </a:p>
        </p:txBody>
      </p:sp>
      <p:sp>
        <p:nvSpPr>
          <p:cNvPr id="5" name="Content Placeholder 4"/>
          <p:cNvSpPr>
            <a:spLocks noGrp="1"/>
          </p:cNvSpPr>
          <p:nvPr>
            <p:ph sz="half" idx="1"/>
          </p:nvPr>
        </p:nvSpPr>
        <p:spPr>
          <a:xfrm>
            <a:off x="457200" y="1524001"/>
            <a:ext cx="8458200" cy="4572000"/>
          </a:xfrm>
        </p:spPr>
        <p:txBody>
          <a:bodyPr>
            <a:normAutofit/>
          </a:bodyPr>
          <a:lstStyle/>
          <a:p>
            <a:pPr marL="171450" indent="-171450"/>
            <a:r>
              <a:rPr lang="en-US" b="1" dirty="0"/>
              <a:t>Complexity</a:t>
            </a:r>
            <a:r>
              <a:rPr lang="en-US" dirty="0"/>
              <a:t> of the action</a:t>
            </a:r>
          </a:p>
          <a:p>
            <a:pPr marL="171450" indent="-171450"/>
            <a:r>
              <a:rPr lang="en-US" b="1" dirty="0"/>
              <a:t>Number</a:t>
            </a:r>
            <a:r>
              <a:rPr lang="en-US" dirty="0"/>
              <a:t> of Indian tribes impacted</a:t>
            </a:r>
          </a:p>
          <a:p>
            <a:pPr marL="171450" indent="-171450"/>
            <a:r>
              <a:rPr lang="en-US" b="1" dirty="0"/>
              <a:t>Scope, scale, and degree </a:t>
            </a:r>
            <a:r>
              <a:rPr lang="en-US" dirty="0"/>
              <a:t>of tribal implications</a:t>
            </a:r>
          </a:p>
          <a:p>
            <a:pPr marL="171450" indent="-171450"/>
            <a:r>
              <a:rPr lang="en-US" dirty="0"/>
              <a:t>FEMA and tribal time and resource </a:t>
            </a:r>
            <a:r>
              <a:rPr lang="en-US" b="1" dirty="0"/>
              <a:t>constraints</a:t>
            </a:r>
          </a:p>
          <a:p>
            <a:pPr marL="171450" indent="-171450"/>
            <a:r>
              <a:rPr lang="en-US" b="1" dirty="0"/>
              <a:t>Stated preference </a:t>
            </a:r>
            <a:r>
              <a:rPr lang="en-US" dirty="0"/>
              <a:t>of the Indian tribe(s) affected</a:t>
            </a:r>
          </a:p>
          <a:p>
            <a:pPr marL="171450" indent="-171450"/>
            <a:r>
              <a:rPr lang="en-US" b="1" dirty="0"/>
              <a:t>Unique</a:t>
            </a:r>
            <a:r>
              <a:rPr lang="en-US" dirty="0"/>
              <a:t> </a:t>
            </a:r>
            <a:r>
              <a:rPr lang="en-US" b="1" dirty="0"/>
              <a:t>cultural</a:t>
            </a:r>
            <a:r>
              <a:rPr lang="en-US" dirty="0"/>
              <a:t> </a:t>
            </a:r>
            <a:r>
              <a:rPr lang="en-US" b="1" dirty="0"/>
              <a:t>sensitivities</a:t>
            </a:r>
            <a:r>
              <a:rPr lang="en-US" dirty="0"/>
              <a:t> of Indian tribes</a:t>
            </a:r>
          </a:p>
          <a:p>
            <a:pPr marL="171450" indent="-171450"/>
            <a:r>
              <a:rPr lang="en-US" b="1" dirty="0"/>
              <a:t>Technological</a:t>
            </a:r>
            <a:r>
              <a:rPr lang="en-US" dirty="0"/>
              <a:t> </a:t>
            </a:r>
            <a:r>
              <a:rPr lang="en-US" b="1" dirty="0"/>
              <a:t>capabilities</a:t>
            </a:r>
            <a:r>
              <a:rPr lang="en-US" dirty="0"/>
              <a:t> of tribes</a:t>
            </a:r>
          </a:p>
        </p:txBody>
      </p:sp>
    </p:spTree>
    <p:extLst>
      <p:ext uri="{BB962C8B-B14F-4D97-AF65-F5344CB8AC3E}">
        <p14:creationId xmlns:p14="http://schemas.microsoft.com/office/powerpoint/2010/main" val="3367066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FEMA’s Mission</a:t>
            </a:r>
            <a:endParaRPr lang="en-US" dirty="0"/>
          </a:p>
        </p:txBody>
      </p:sp>
      <p:sp>
        <p:nvSpPr>
          <p:cNvPr id="3" name="Content Placeholder 2"/>
          <p:cNvSpPr>
            <a:spLocks noGrp="1"/>
          </p:cNvSpPr>
          <p:nvPr>
            <p:ph idx="1"/>
          </p:nvPr>
        </p:nvSpPr>
        <p:spPr/>
        <p:txBody>
          <a:bodyPr/>
          <a:lstStyle/>
          <a:p>
            <a:pPr marL="0" indent="0" algn="ctr">
              <a:buNone/>
            </a:pPr>
            <a:r>
              <a:rPr lang="en-US" sz="3500"/>
              <a:t>To support our citizens and first responders to ensure that as a nation we work together to build, sustain, and improve our capability to prepare for, protect against, respond to, recover from, and mitigate all hazards</a:t>
            </a:r>
          </a:p>
          <a:p>
            <a:endParaRPr lang="en-US" dirty="0"/>
          </a:p>
        </p:txBody>
      </p:sp>
    </p:spTree>
    <p:extLst>
      <p:ext uri="{BB962C8B-B14F-4D97-AF65-F5344CB8AC3E}">
        <p14:creationId xmlns:p14="http://schemas.microsoft.com/office/powerpoint/2010/main" val="2350215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determine whom to consult</a:t>
            </a:r>
          </a:p>
        </p:txBody>
      </p:sp>
      <p:sp>
        <p:nvSpPr>
          <p:cNvPr id="3" name="Content Placeholder 2"/>
          <p:cNvSpPr>
            <a:spLocks noGrp="1"/>
          </p:cNvSpPr>
          <p:nvPr>
            <p:ph idx="1"/>
          </p:nvPr>
        </p:nvSpPr>
        <p:spPr/>
        <p:txBody>
          <a:bodyPr>
            <a:normAutofit lnSpcReduction="10000"/>
          </a:bodyPr>
          <a:lstStyle/>
          <a:p>
            <a:pPr>
              <a:spcAft>
                <a:spcPts val="1200"/>
              </a:spcAft>
            </a:pPr>
            <a:r>
              <a:rPr lang="en-US" dirty="0"/>
              <a:t>Tribal Officials or designees of federally-recognized tribes </a:t>
            </a:r>
          </a:p>
          <a:p>
            <a:pPr>
              <a:spcAft>
                <a:spcPts val="1200"/>
              </a:spcAft>
            </a:pPr>
            <a:r>
              <a:rPr lang="en-US" dirty="0"/>
              <a:t>Examples of designees</a:t>
            </a:r>
          </a:p>
          <a:p>
            <a:pPr lvl="1">
              <a:spcAft>
                <a:spcPts val="1200"/>
              </a:spcAft>
            </a:pPr>
            <a:r>
              <a:rPr lang="en-US" dirty="0">
                <a:solidFill>
                  <a:srgbClr val="C00000"/>
                </a:solidFill>
              </a:rPr>
              <a:t>Tribe’s emergency management or disaster point of contact or subject matter expert</a:t>
            </a:r>
          </a:p>
          <a:p>
            <a:pPr lvl="1">
              <a:spcAft>
                <a:spcPts val="1200"/>
              </a:spcAft>
            </a:pPr>
            <a:r>
              <a:rPr lang="en-US" dirty="0">
                <a:solidFill>
                  <a:srgbClr val="C00000"/>
                </a:solidFill>
              </a:rPr>
              <a:t>Tribal council members</a:t>
            </a:r>
          </a:p>
          <a:p>
            <a:pPr lvl="1">
              <a:spcAft>
                <a:spcPts val="1200"/>
              </a:spcAft>
            </a:pPr>
            <a:r>
              <a:rPr lang="en-US" dirty="0">
                <a:solidFill>
                  <a:srgbClr val="C00000"/>
                </a:solidFill>
              </a:rPr>
              <a:t>Employees from the tribal government like public works, transportation, cultural, etc.</a:t>
            </a:r>
          </a:p>
          <a:p>
            <a:pPr marL="0" indent="0">
              <a:spcAft>
                <a:spcPts val="1200"/>
              </a:spcAft>
              <a:buNone/>
            </a:pPr>
            <a:endParaRPr lang="en-US" dirty="0"/>
          </a:p>
        </p:txBody>
      </p:sp>
    </p:spTree>
    <p:extLst>
      <p:ext uri="{BB962C8B-B14F-4D97-AF65-F5344CB8AC3E}">
        <p14:creationId xmlns:p14="http://schemas.microsoft.com/office/powerpoint/2010/main" val="4210069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Consultation – 4 Phases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31875458"/>
              </p:ext>
            </p:extLst>
          </p:nvPr>
        </p:nvGraphicFramePr>
        <p:xfrm>
          <a:off x="457200" y="1600200"/>
          <a:ext cx="82296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07724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2: Notification</a:t>
            </a:r>
          </a:p>
        </p:txBody>
      </p:sp>
      <p:sp>
        <p:nvSpPr>
          <p:cNvPr id="3" name="Content Placeholder 2"/>
          <p:cNvSpPr>
            <a:spLocks noGrp="1"/>
          </p:cNvSpPr>
          <p:nvPr>
            <p:ph idx="1"/>
          </p:nvPr>
        </p:nvSpPr>
        <p:spPr/>
        <p:txBody>
          <a:bodyPr>
            <a:normAutofit/>
          </a:bodyPr>
          <a:lstStyle/>
          <a:p>
            <a:r>
              <a:rPr lang="en-US" b="1" dirty="0"/>
              <a:t>When</a:t>
            </a:r>
            <a:r>
              <a:rPr lang="en-US" dirty="0"/>
              <a:t> FEMA will notify </a:t>
            </a:r>
          </a:p>
          <a:p>
            <a:pPr lvl="1"/>
            <a:r>
              <a:rPr lang="en-US" dirty="0"/>
              <a:t>Early enough for tribes to provide meaningful input and for FEMA to consider that input</a:t>
            </a:r>
          </a:p>
          <a:p>
            <a:r>
              <a:rPr lang="en-US" b="1" dirty="0"/>
              <a:t>What</a:t>
            </a:r>
            <a:r>
              <a:rPr lang="en-US" dirty="0"/>
              <a:t> will be included in notification </a:t>
            </a:r>
          </a:p>
          <a:p>
            <a:pPr lvl="1"/>
            <a:r>
              <a:rPr lang="en-US" dirty="0"/>
              <a:t>Overview of the consultation process</a:t>
            </a:r>
          </a:p>
          <a:p>
            <a:pPr lvl="1"/>
            <a:r>
              <a:rPr lang="en-US" dirty="0"/>
              <a:t>Topics to be discussed</a:t>
            </a:r>
          </a:p>
          <a:p>
            <a:pPr lvl="1"/>
            <a:r>
              <a:rPr lang="en-US" dirty="0"/>
              <a:t>How input will be received and timeline </a:t>
            </a:r>
          </a:p>
          <a:p>
            <a:pPr lvl="1"/>
            <a:r>
              <a:rPr lang="en-US" dirty="0"/>
              <a:t>FEMA contact information </a:t>
            </a:r>
          </a:p>
        </p:txBody>
      </p:sp>
    </p:spTree>
    <p:extLst>
      <p:ext uri="{BB962C8B-B14F-4D97-AF65-F5344CB8AC3E}">
        <p14:creationId xmlns:p14="http://schemas.microsoft.com/office/powerpoint/2010/main" val="3573853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2: Notification</a:t>
            </a:r>
          </a:p>
        </p:txBody>
      </p:sp>
      <p:sp>
        <p:nvSpPr>
          <p:cNvPr id="3" name="Content Placeholder 2"/>
          <p:cNvSpPr>
            <a:spLocks noGrp="1"/>
          </p:cNvSpPr>
          <p:nvPr>
            <p:ph idx="1"/>
          </p:nvPr>
        </p:nvSpPr>
        <p:spPr>
          <a:xfrm>
            <a:off x="457200" y="1447800"/>
            <a:ext cx="8229600" cy="4038600"/>
          </a:xfrm>
        </p:spPr>
        <p:txBody>
          <a:bodyPr>
            <a:normAutofit/>
          </a:bodyPr>
          <a:lstStyle/>
          <a:p>
            <a:r>
              <a:rPr lang="en-US" b="1" dirty="0"/>
              <a:t>How</a:t>
            </a:r>
            <a:r>
              <a:rPr lang="en-US" dirty="0"/>
              <a:t> tribes will be notified </a:t>
            </a:r>
          </a:p>
          <a:p>
            <a:pPr lvl="1"/>
            <a:r>
              <a:rPr lang="en-US" dirty="0"/>
              <a:t>In writing, typically this is in the form of a letter from the Administrator</a:t>
            </a:r>
          </a:p>
          <a:p>
            <a:pPr lvl="1"/>
            <a:r>
              <a:rPr lang="en-US" dirty="0"/>
              <a:t>NTAA maintains current contact information for Tribal Officials of federally recognized tribes</a:t>
            </a:r>
          </a:p>
          <a:p>
            <a:pPr lvl="1"/>
            <a:r>
              <a:rPr lang="en-US" dirty="0"/>
              <a:t>Examples of additional methods to notify, after send letter</a:t>
            </a:r>
          </a:p>
          <a:p>
            <a:pPr lvl="2"/>
            <a:r>
              <a:rPr lang="en-US" dirty="0">
                <a:solidFill>
                  <a:schemeClr val="accent2"/>
                </a:solidFill>
              </a:rPr>
              <a:t>Email</a:t>
            </a:r>
          </a:p>
          <a:p>
            <a:pPr lvl="2"/>
            <a:r>
              <a:rPr lang="en-US" dirty="0">
                <a:solidFill>
                  <a:schemeClr val="accent2"/>
                </a:solidFill>
              </a:rPr>
              <a:t>Phone calls</a:t>
            </a:r>
          </a:p>
          <a:p>
            <a:pPr lvl="2"/>
            <a:r>
              <a:rPr lang="en-US" dirty="0">
                <a:solidFill>
                  <a:schemeClr val="accent2"/>
                </a:solidFill>
              </a:rPr>
              <a:t>Relevant media  </a:t>
            </a:r>
          </a:p>
          <a:p>
            <a:pPr lvl="1"/>
            <a:endParaRPr lang="en-US" dirty="0">
              <a:solidFill>
                <a:srgbClr val="FF0000"/>
              </a:solidFill>
            </a:endParaRPr>
          </a:p>
        </p:txBody>
      </p:sp>
    </p:spTree>
    <p:extLst>
      <p:ext uri="{BB962C8B-B14F-4D97-AF65-F5344CB8AC3E}">
        <p14:creationId xmlns:p14="http://schemas.microsoft.com/office/powerpoint/2010/main" val="31657835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Consultation – 4 Phases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31875458"/>
              </p:ext>
            </p:extLst>
          </p:nvPr>
        </p:nvGraphicFramePr>
        <p:xfrm>
          <a:off x="457200" y="1600200"/>
          <a:ext cx="82296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077248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3: Input</a:t>
            </a:r>
          </a:p>
        </p:txBody>
      </p:sp>
      <p:sp>
        <p:nvSpPr>
          <p:cNvPr id="3" name="Content Placeholder 2"/>
          <p:cNvSpPr>
            <a:spLocks noGrp="1"/>
          </p:cNvSpPr>
          <p:nvPr>
            <p:ph idx="1"/>
          </p:nvPr>
        </p:nvSpPr>
        <p:spPr/>
        <p:txBody>
          <a:bodyPr>
            <a:normAutofit/>
          </a:bodyPr>
          <a:lstStyle/>
          <a:p>
            <a:pPr>
              <a:spcBef>
                <a:spcPts val="1800"/>
              </a:spcBef>
            </a:pPr>
            <a:r>
              <a:rPr lang="en-US" dirty="0"/>
              <a:t>FEMA meets with tribes and </a:t>
            </a:r>
            <a:r>
              <a:rPr lang="en-US" b="1" dirty="0"/>
              <a:t>receives input</a:t>
            </a:r>
          </a:p>
          <a:p>
            <a:pPr>
              <a:spcBef>
                <a:spcPts val="1800"/>
              </a:spcBef>
            </a:pPr>
            <a:r>
              <a:rPr lang="en-US" dirty="0"/>
              <a:t>Purpose is to </a:t>
            </a:r>
            <a:r>
              <a:rPr lang="en-US" b="1" dirty="0"/>
              <a:t>hear tribal perspectives</a:t>
            </a:r>
            <a:r>
              <a:rPr lang="en-US" dirty="0"/>
              <a:t>, and </a:t>
            </a:r>
            <a:r>
              <a:rPr lang="en-US" b="1" dirty="0"/>
              <a:t>discuss questions and concerns</a:t>
            </a:r>
          </a:p>
          <a:p>
            <a:pPr>
              <a:spcBef>
                <a:spcPts val="1800"/>
              </a:spcBef>
            </a:pPr>
            <a:r>
              <a:rPr lang="en-US" dirty="0"/>
              <a:t>This phase continues until FEMA has sufficient input to make an informed decision</a:t>
            </a:r>
          </a:p>
        </p:txBody>
      </p:sp>
    </p:spTree>
    <p:extLst>
      <p:ext uri="{BB962C8B-B14F-4D97-AF65-F5344CB8AC3E}">
        <p14:creationId xmlns:p14="http://schemas.microsoft.com/office/powerpoint/2010/main" val="34118936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Document Consultation</a:t>
            </a:r>
          </a:p>
        </p:txBody>
      </p:sp>
      <p:sp>
        <p:nvSpPr>
          <p:cNvPr id="3" name="Content Placeholder 2"/>
          <p:cNvSpPr>
            <a:spLocks noGrp="1"/>
          </p:cNvSpPr>
          <p:nvPr>
            <p:ph idx="1"/>
          </p:nvPr>
        </p:nvSpPr>
        <p:spPr/>
        <p:txBody>
          <a:bodyPr>
            <a:normAutofit/>
          </a:bodyPr>
          <a:lstStyle/>
          <a:p>
            <a:pPr>
              <a:spcBef>
                <a:spcPts val="1200"/>
              </a:spcBef>
            </a:pPr>
            <a:r>
              <a:rPr lang="en-US" b="1" dirty="0"/>
              <a:t>Discuss how the consultation will be documented </a:t>
            </a:r>
            <a:r>
              <a:rPr lang="en-US" dirty="0"/>
              <a:t>with participating Indian tribes</a:t>
            </a:r>
          </a:p>
          <a:p>
            <a:pPr>
              <a:spcBef>
                <a:spcPts val="1200"/>
              </a:spcBef>
            </a:pPr>
            <a:r>
              <a:rPr lang="en-US" b="1" dirty="0"/>
              <a:t>Documentation should include</a:t>
            </a:r>
            <a:r>
              <a:rPr lang="en-US" dirty="0"/>
              <a:t>, at a minimum:</a:t>
            </a:r>
            <a:endParaRPr lang="en-US" strike="sngStrike" dirty="0"/>
          </a:p>
          <a:p>
            <a:pPr lvl="1">
              <a:spcBef>
                <a:spcPts val="1200"/>
              </a:spcBef>
            </a:pPr>
            <a:r>
              <a:rPr lang="en-US" dirty="0"/>
              <a:t>Date and location</a:t>
            </a:r>
          </a:p>
          <a:p>
            <a:pPr lvl="1">
              <a:spcBef>
                <a:spcPts val="1200"/>
              </a:spcBef>
            </a:pPr>
            <a:r>
              <a:rPr lang="en-US" dirty="0"/>
              <a:t>List of FEMA and Indian tribal participants</a:t>
            </a:r>
          </a:p>
          <a:p>
            <a:pPr lvl="1">
              <a:spcBef>
                <a:spcPts val="1200"/>
              </a:spcBef>
            </a:pPr>
            <a:r>
              <a:rPr lang="en-US" dirty="0"/>
              <a:t>Summary of issues discussed</a:t>
            </a:r>
          </a:p>
          <a:p>
            <a:pPr lvl="1">
              <a:spcBef>
                <a:spcPts val="1200"/>
              </a:spcBef>
            </a:pPr>
            <a:r>
              <a:rPr lang="en-US" dirty="0"/>
              <a:t>Thorough description of input received from Indian tribes and Tribal Officials</a:t>
            </a:r>
          </a:p>
          <a:p>
            <a:endParaRPr lang="en-US" dirty="0"/>
          </a:p>
        </p:txBody>
      </p:sp>
    </p:spTree>
    <p:extLst>
      <p:ext uri="{BB962C8B-B14F-4D97-AF65-F5344CB8AC3E}">
        <p14:creationId xmlns:p14="http://schemas.microsoft.com/office/powerpoint/2010/main" val="8059566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Documentation</a:t>
            </a:r>
          </a:p>
        </p:txBody>
      </p:sp>
      <p:sp>
        <p:nvSpPr>
          <p:cNvPr id="3" name="Content Placeholder 2"/>
          <p:cNvSpPr>
            <a:spLocks noGrp="1"/>
          </p:cNvSpPr>
          <p:nvPr>
            <p:ph idx="1"/>
          </p:nvPr>
        </p:nvSpPr>
        <p:spPr/>
        <p:txBody>
          <a:bodyPr/>
          <a:lstStyle/>
          <a:p>
            <a:r>
              <a:rPr lang="en-US" dirty="0"/>
              <a:t>FEMA note taker</a:t>
            </a:r>
          </a:p>
          <a:p>
            <a:r>
              <a:rPr lang="en-US" dirty="0"/>
              <a:t>Video or voice recording</a:t>
            </a:r>
          </a:p>
          <a:p>
            <a:r>
              <a:rPr lang="en-US" dirty="0"/>
              <a:t>Professional transcript</a:t>
            </a:r>
          </a:p>
          <a:p>
            <a:r>
              <a:rPr lang="en-US" dirty="0"/>
              <a:t>Comments submitted to FEMA in response to a Federal Register Notice </a:t>
            </a:r>
          </a:p>
        </p:txBody>
      </p:sp>
    </p:spTree>
    <p:extLst>
      <p:ext uri="{BB962C8B-B14F-4D97-AF65-F5344CB8AC3E}">
        <p14:creationId xmlns:p14="http://schemas.microsoft.com/office/powerpoint/2010/main" val="23957722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Consultation – 4 Phases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31875458"/>
              </p:ext>
            </p:extLst>
          </p:nvPr>
        </p:nvGraphicFramePr>
        <p:xfrm>
          <a:off x="457200" y="1600200"/>
          <a:ext cx="82296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077248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4: Follow-Up</a:t>
            </a:r>
          </a:p>
        </p:txBody>
      </p:sp>
      <p:sp>
        <p:nvSpPr>
          <p:cNvPr id="3" name="Content Placeholder 2"/>
          <p:cNvSpPr>
            <a:spLocks noGrp="1"/>
          </p:cNvSpPr>
          <p:nvPr>
            <p:ph idx="1"/>
          </p:nvPr>
        </p:nvSpPr>
        <p:spPr/>
        <p:txBody>
          <a:bodyPr>
            <a:normAutofit/>
          </a:bodyPr>
          <a:lstStyle/>
          <a:p>
            <a:r>
              <a:rPr lang="en-US" b="1" dirty="0"/>
              <a:t>When follow-up with Indian tribes occurs	</a:t>
            </a:r>
          </a:p>
          <a:p>
            <a:pPr lvl="1"/>
            <a:r>
              <a:rPr lang="en-US" dirty="0"/>
              <a:t>Once FEMA finalizes the action </a:t>
            </a:r>
          </a:p>
          <a:p>
            <a:r>
              <a:rPr lang="en-US" b="1" dirty="0"/>
              <a:t>What follow-up with Indian tribes includes</a:t>
            </a:r>
          </a:p>
          <a:p>
            <a:pPr lvl="1"/>
            <a:r>
              <a:rPr lang="en-US" dirty="0"/>
              <a:t>Informs tribes of the resolution</a:t>
            </a:r>
          </a:p>
          <a:p>
            <a:r>
              <a:rPr lang="en-US" b="1" dirty="0"/>
              <a:t>How to follow-up with Indian tribes</a:t>
            </a:r>
          </a:p>
          <a:p>
            <a:pPr lvl="1"/>
            <a:r>
              <a:rPr lang="en-US" dirty="0"/>
              <a:t>Typically in writing, but may also use a number of other methods </a:t>
            </a:r>
          </a:p>
          <a:p>
            <a:endParaRPr lang="en-US" dirty="0"/>
          </a:p>
        </p:txBody>
      </p:sp>
    </p:spTree>
    <p:extLst>
      <p:ext uri="{BB962C8B-B14F-4D97-AF65-F5344CB8AC3E}">
        <p14:creationId xmlns:p14="http://schemas.microsoft.com/office/powerpoint/2010/main" val="3021873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FEMA Programs</a:t>
            </a:r>
          </a:p>
        </p:txBody>
      </p:sp>
      <p:sp>
        <p:nvSpPr>
          <p:cNvPr id="3" name="Content Placeholder 2"/>
          <p:cNvSpPr>
            <a:spLocks noGrp="1"/>
          </p:cNvSpPr>
          <p:nvPr>
            <p:ph idx="1"/>
          </p:nvPr>
        </p:nvSpPr>
        <p:spPr/>
        <p:txBody>
          <a:bodyPr>
            <a:normAutofit/>
          </a:bodyPr>
          <a:lstStyle/>
          <a:p>
            <a:r>
              <a:rPr lang="en-US" sz="3500" dirty="0"/>
              <a:t>Response</a:t>
            </a:r>
          </a:p>
          <a:p>
            <a:r>
              <a:rPr lang="en-US" sz="3500" dirty="0"/>
              <a:t>Recovery </a:t>
            </a:r>
          </a:p>
          <a:p>
            <a:r>
              <a:rPr lang="en-US" sz="3500" dirty="0"/>
              <a:t>Preparedness Grants </a:t>
            </a:r>
          </a:p>
          <a:p>
            <a:r>
              <a:rPr lang="en-US" sz="3500" dirty="0"/>
              <a:t>Hazard Mitigation Grant Program</a:t>
            </a:r>
          </a:p>
          <a:p>
            <a:r>
              <a:rPr lang="en-US" sz="3500" dirty="0"/>
              <a:t>National Flood Insurance Program</a:t>
            </a:r>
          </a:p>
          <a:p>
            <a:endParaRPr lang="en-US" dirty="0"/>
          </a:p>
        </p:txBody>
      </p:sp>
    </p:spTree>
    <p:extLst>
      <p:ext uri="{BB962C8B-B14F-4D97-AF65-F5344CB8AC3E}">
        <p14:creationId xmlns:p14="http://schemas.microsoft.com/office/powerpoint/2010/main" val="3153389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FEMA Tribal Resources</a:t>
            </a:r>
          </a:p>
        </p:txBody>
      </p:sp>
      <p:sp>
        <p:nvSpPr>
          <p:cNvPr id="3" name="Content Placeholder 2"/>
          <p:cNvSpPr>
            <a:spLocks noGrp="1"/>
          </p:cNvSpPr>
          <p:nvPr>
            <p:ph idx="1"/>
          </p:nvPr>
        </p:nvSpPr>
        <p:spPr/>
        <p:txBody>
          <a:bodyPr>
            <a:normAutofit/>
          </a:bodyPr>
          <a:lstStyle/>
          <a:p>
            <a:r>
              <a:rPr lang="en-US" dirty="0"/>
              <a:t>Personnel </a:t>
            </a:r>
          </a:p>
          <a:p>
            <a:pPr lvl="1"/>
            <a:r>
              <a:rPr lang="en-US" dirty="0"/>
              <a:t>National Tribal Affairs Advisor - Milo Booth</a:t>
            </a:r>
          </a:p>
          <a:p>
            <a:pPr lvl="1"/>
            <a:r>
              <a:rPr lang="en-US" dirty="0"/>
              <a:t>FEMA Tribal Branch</a:t>
            </a:r>
          </a:p>
          <a:p>
            <a:pPr lvl="1"/>
            <a:r>
              <a:rPr lang="en-US" dirty="0"/>
              <a:t>Regional Tribal Liaisons (RTLs)</a:t>
            </a:r>
          </a:p>
          <a:p>
            <a:r>
              <a:rPr lang="en-US" dirty="0"/>
              <a:t>Tribal Affairs Website</a:t>
            </a:r>
          </a:p>
          <a:p>
            <a:pPr lvl="1"/>
            <a:r>
              <a:rPr lang="en-US" dirty="0">
                <a:hlinkClick r:id="rId3"/>
              </a:rPr>
              <a:t>http://www.fema.gov/fema-tribal-affairs</a:t>
            </a:r>
            <a:endParaRPr lang="en-US" dirty="0"/>
          </a:p>
          <a:p>
            <a:r>
              <a:rPr lang="en-US" dirty="0"/>
              <a:t>Tribal Integration Group (TIG)</a:t>
            </a:r>
          </a:p>
        </p:txBody>
      </p:sp>
    </p:spTree>
    <p:extLst>
      <p:ext uri="{BB962C8B-B14F-4D97-AF65-F5344CB8AC3E}">
        <p14:creationId xmlns:p14="http://schemas.microsoft.com/office/powerpoint/2010/main" val="10920492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167011"/>
            <a:ext cx="7772400" cy="769441"/>
          </a:xfrm>
          <a:prstGeom prst="rect">
            <a:avLst/>
          </a:prstGeom>
          <a:noFill/>
        </p:spPr>
        <p:txBody>
          <a:bodyPr wrap="square" rtlCol="0">
            <a:spAutoFit/>
          </a:bodyPr>
          <a:lstStyle/>
          <a:p>
            <a:pPr algn="ctr"/>
            <a:r>
              <a:rPr lang="en-US" sz="4400" dirty="0">
                <a:latin typeface="Times" panose="02020603050405020304" pitchFamily="18" charset="0"/>
                <a:cs typeface="Times" panose="02020603050405020304" pitchFamily="18" charset="0"/>
              </a:rPr>
              <a:t>Questions and Comments? </a:t>
            </a:r>
          </a:p>
        </p:txBody>
      </p:sp>
    </p:spTree>
    <p:extLst>
      <p:ext uri="{BB962C8B-B14F-4D97-AF65-F5344CB8AC3E}">
        <p14:creationId xmlns:p14="http://schemas.microsoft.com/office/powerpoint/2010/main" val="743478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FEMA-Tribal Partnership</a:t>
            </a:r>
          </a:p>
        </p:txBody>
      </p:sp>
      <p:sp>
        <p:nvSpPr>
          <p:cNvPr id="3" name="Content Placeholder 2"/>
          <p:cNvSpPr>
            <a:spLocks noGrp="1"/>
          </p:cNvSpPr>
          <p:nvPr>
            <p:ph idx="1"/>
          </p:nvPr>
        </p:nvSpPr>
        <p:spPr/>
        <p:txBody>
          <a:bodyPr>
            <a:normAutofit/>
          </a:bodyPr>
          <a:lstStyle/>
          <a:p>
            <a:r>
              <a:rPr lang="en-US" dirty="0"/>
              <a:t>Personnel </a:t>
            </a:r>
          </a:p>
          <a:p>
            <a:pPr lvl="1"/>
            <a:r>
              <a:rPr lang="en-US" dirty="0"/>
              <a:t>National Tribal Affairs Advisor - Milo Booth</a:t>
            </a:r>
          </a:p>
          <a:p>
            <a:pPr lvl="1"/>
            <a:r>
              <a:rPr lang="en-US" dirty="0"/>
              <a:t>FEMA Tribal Branch</a:t>
            </a:r>
          </a:p>
          <a:p>
            <a:pPr lvl="1"/>
            <a:r>
              <a:rPr lang="en-US" dirty="0"/>
              <a:t>Regional Tribal Liaisons (RTLs)</a:t>
            </a:r>
          </a:p>
          <a:p>
            <a:r>
              <a:rPr lang="en-US" dirty="0"/>
              <a:t>Tribal Affairs Website</a:t>
            </a:r>
          </a:p>
          <a:p>
            <a:pPr lvl="1"/>
            <a:r>
              <a:rPr lang="en-US" dirty="0">
                <a:hlinkClick r:id="rId3"/>
              </a:rPr>
              <a:t>http://www.fema.gov/fema-tribal-affairs</a:t>
            </a:r>
            <a:endParaRPr lang="en-US" dirty="0"/>
          </a:p>
          <a:p>
            <a:r>
              <a:rPr lang="en-US" dirty="0"/>
              <a:t>Tribal Integration Group (TIG)</a:t>
            </a:r>
          </a:p>
        </p:txBody>
      </p:sp>
    </p:spTree>
    <p:extLst>
      <p:ext uri="{BB962C8B-B14F-4D97-AF65-F5344CB8AC3E}">
        <p14:creationId xmlns:p14="http://schemas.microsoft.com/office/powerpoint/2010/main" val="1511730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FEMA-Tribal Partnership</a:t>
            </a:r>
          </a:p>
        </p:txBody>
      </p:sp>
      <p:sp>
        <p:nvSpPr>
          <p:cNvPr id="3" name="Content Placeholder 2"/>
          <p:cNvSpPr>
            <a:spLocks noGrp="1"/>
          </p:cNvSpPr>
          <p:nvPr>
            <p:ph idx="1"/>
          </p:nvPr>
        </p:nvSpPr>
        <p:spPr/>
        <p:txBody>
          <a:bodyPr>
            <a:normAutofit/>
          </a:bodyPr>
          <a:lstStyle/>
          <a:p>
            <a:r>
              <a:rPr lang="en-US" dirty="0"/>
              <a:t>Training for Tribal Representatives</a:t>
            </a:r>
          </a:p>
          <a:p>
            <a:pPr lvl="1"/>
            <a:r>
              <a:rPr lang="en-US" dirty="0"/>
              <a:t>Emergency Management Institute - </a:t>
            </a:r>
            <a:r>
              <a:rPr lang="en-US" dirty="0">
                <a:hlinkClick r:id="rId3"/>
              </a:rPr>
              <a:t>http://training.fema.gov/Tribal/</a:t>
            </a:r>
            <a:endParaRPr lang="en-US" dirty="0"/>
          </a:p>
          <a:p>
            <a:r>
              <a:rPr lang="en-US" dirty="0"/>
              <a:t>2012 Stafford Act Amendment</a:t>
            </a:r>
          </a:p>
          <a:p>
            <a:pPr lvl="1"/>
            <a:r>
              <a:rPr lang="en-US" dirty="0"/>
              <a:t>Current Consultation on the Pilot Tribal Declarations Guidance (FEMA Office of Response and Recovery)</a:t>
            </a:r>
          </a:p>
          <a:p>
            <a:r>
              <a:rPr lang="en-US" dirty="0"/>
              <a:t>Tribal Homeland Security Grant Program</a:t>
            </a:r>
          </a:p>
          <a:p>
            <a:r>
              <a:rPr lang="en-US" dirty="0"/>
              <a:t>NRCC ESF-15 Tribal Desk</a:t>
            </a:r>
          </a:p>
        </p:txBody>
      </p:sp>
    </p:spTree>
    <p:extLst>
      <p:ext uri="{BB962C8B-B14F-4D97-AF65-F5344CB8AC3E}">
        <p14:creationId xmlns:p14="http://schemas.microsoft.com/office/powerpoint/2010/main" val="2234567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Tribal Consultation Policy</a:t>
            </a:r>
          </a:p>
        </p:txBody>
      </p:sp>
      <p:sp>
        <p:nvSpPr>
          <p:cNvPr id="5" name="Content Placeholder 4"/>
          <p:cNvSpPr>
            <a:spLocks noGrp="1"/>
          </p:cNvSpPr>
          <p:nvPr>
            <p:ph idx="1"/>
          </p:nvPr>
        </p:nvSpPr>
        <p:spPr/>
        <p:txBody>
          <a:bodyPr>
            <a:normAutofit/>
          </a:bodyPr>
          <a:lstStyle/>
          <a:p>
            <a:r>
              <a:rPr lang="en-US" dirty="0"/>
              <a:t>Signed August 2014</a:t>
            </a:r>
          </a:p>
          <a:p>
            <a:r>
              <a:rPr lang="en-US" dirty="0"/>
              <a:t>Implements Executive Order 13175 and President Obama’s Memorandum of November 5, 2009 on Tribal Consultation</a:t>
            </a:r>
          </a:p>
          <a:p>
            <a:r>
              <a:rPr lang="en-US" dirty="0"/>
              <a:t>FEMA Office of External Affairs consulted with tribes nationwide to receive input on the draft policy (October 2013 – March 2014)</a:t>
            </a:r>
          </a:p>
        </p:txBody>
      </p:sp>
    </p:spTree>
    <p:extLst>
      <p:ext uri="{BB962C8B-B14F-4D97-AF65-F5344CB8AC3E}">
        <p14:creationId xmlns:p14="http://schemas.microsoft.com/office/powerpoint/2010/main" val="3596158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a:t>
            </a:r>
          </a:p>
        </p:txBody>
      </p:sp>
      <p:sp>
        <p:nvSpPr>
          <p:cNvPr id="3" name="Content Placeholder 2"/>
          <p:cNvSpPr>
            <a:spLocks noGrp="1"/>
          </p:cNvSpPr>
          <p:nvPr>
            <p:ph idx="1"/>
          </p:nvPr>
        </p:nvSpPr>
        <p:spPr/>
        <p:txBody>
          <a:bodyPr/>
          <a:lstStyle/>
          <a:p>
            <a:r>
              <a:rPr lang="en-US" dirty="0"/>
              <a:t>Guide FEMA officials on how to engage Indian tribes and Tribal Officials in </a:t>
            </a:r>
            <a:r>
              <a:rPr lang="en-US" b="1" dirty="0"/>
              <a:t>regular and meaningful consultation</a:t>
            </a:r>
            <a:r>
              <a:rPr lang="en-US" dirty="0"/>
              <a:t> on actions that have tribal implications</a:t>
            </a:r>
          </a:p>
          <a:p>
            <a:r>
              <a:rPr lang="en-US" dirty="0"/>
              <a:t>Enhance FEMA’s </a:t>
            </a:r>
            <a:r>
              <a:rPr lang="en-US" b="1" dirty="0"/>
              <a:t>government-to-government relationship</a:t>
            </a:r>
            <a:r>
              <a:rPr lang="en-US" dirty="0"/>
              <a:t> with tribes</a:t>
            </a:r>
          </a:p>
          <a:p>
            <a:pPr marL="0" indent="0">
              <a:buNone/>
            </a:pPr>
            <a:endParaRPr lang="en-US" dirty="0"/>
          </a:p>
        </p:txBody>
      </p:sp>
    </p:spTree>
    <p:extLst>
      <p:ext uri="{BB962C8B-B14F-4D97-AF65-F5344CB8AC3E}">
        <p14:creationId xmlns:p14="http://schemas.microsoft.com/office/powerpoint/2010/main" val="613640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p>
        </p:txBody>
      </p:sp>
      <p:sp>
        <p:nvSpPr>
          <p:cNvPr id="3" name="Content Placeholder 2"/>
          <p:cNvSpPr>
            <a:spLocks noGrp="1"/>
          </p:cNvSpPr>
          <p:nvPr>
            <p:ph idx="1"/>
          </p:nvPr>
        </p:nvSpPr>
        <p:spPr/>
        <p:txBody>
          <a:bodyPr/>
          <a:lstStyle/>
          <a:p>
            <a:r>
              <a:rPr lang="en-US" dirty="0"/>
              <a:t>Indian Tribe or Tribe</a:t>
            </a:r>
          </a:p>
          <a:p>
            <a:pPr lvl="1"/>
            <a:r>
              <a:rPr lang="en-US" dirty="0"/>
              <a:t>An Indian or Alaska Native tribe, band, nation, pueblo, village, or community that the Secretary of the Interior acknowledges to exist as an Indian tribe pursuant to the Federally Recognized Indian Tribe List Act of 1994, 25 U.S.C. §479a</a:t>
            </a:r>
          </a:p>
          <a:p>
            <a:r>
              <a:rPr lang="en-US" dirty="0"/>
              <a:t>Tribal Officials </a:t>
            </a:r>
          </a:p>
          <a:p>
            <a:pPr lvl="1"/>
            <a:r>
              <a:rPr lang="en-US" dirty="0"/>
              <a:t>Elected or duly appointed officials of Indian tribal governments or authorized intertribal organizations</a:t>
            </a:r>
          </a:p>
        </p:txBody>
      </p:sp>
    </p:spTree>
    <p:extLst>
      <p:ext uri="{BB962C8B-B14F-4D97-AF65-F5344CB8AC3E}">
        <p14:creationId xmlns:p14="http://schemas.microsoft.com/office/powerpoint/2010/main" val="1951608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FEMA Roles &amp; Responsibilities</a:t>
            </a:r>
          </a:p>
        </p:txBody>
      </p:sp>
      <p:sp>
        <p:nvSpPr>
          <p:cNvPr id="3" name="Content Placeholder 2"/>
          <p:cNvSpPr>
            <a:spLocks noGrp="1"/>
          </p:cNvSpPr>
          <p:nvPr>
            <p:ph idx="1"/>
          </p:nvPr>
        </p:nvSpPr>
        <p:spPr/>
        <p:txBody>
          <a:bodyPr/>
          <a:lstStyle/>
          <a:p>
            <a:pPr>
              <a:spcBef>
                <a:spcPts val="1200"/>
              </a:spcBef>
            </a:pPr>
            <a:r>
              <a:rPr lang="en-US" dirty="0"/>
              <a:t>Senior Agency Officials</a:t>
            </a:r>
          </a:p>
          <a:p>
            <a:pPr lvl="1">
              <a:spcBef>
                <a:spcPts val="1200"/>
              </a:spcBef>
            </a:pPr>
            <a:r>
              <a:rPr lang="en-US" dirty="0"/>
              <a:t>Officials that report to the FEMA Administrator</a:t>
            </a:r>
          </a:p>
          <a:p>
            <a:pPr lvl="1">
              <a:spcBef>
                <a:spcPts val="1200"/>
              </a:spcBef>
            </a:pPr>
            <a:r>
              <a:rPr lang="en-US" dirty="0"/>
              <a:t>Responsible for consultation in their offices</a:t>
            </a:r>
          </a:p>
          <a:p>
            <a:pPr>
              <a:spcBef>
                <a:spcPts val="1200"/>
              </a:spcBef>
            </a:pPr>
            <a:r>
              <a:rPr lang="en-US" dirty="0"/>
              <a:t>Tribal Consultation Coordinators</a:t>
            </a:r>
            <a:r>
              <a:rPr lang="en-US" b="1" dirty="0"/>
              <a:t> </a:t>
            </a:r>
            <a:r>
              <a:rPr lang="en-US" dirty="0"/>
              <a:t>(TCC)</a:t>
            </a:r>
          </a:p>
          <a:p>
            <a:pPr lvl="1">
              <a:spcBef>
                <a:spcPts val="1200"/>
              </a:spcBef>
            </a:pPr>
            <a:r>
              <a:rPr lang="en-US" dirty="0"/>
              <a:t>Designated by a Senior Agency Official</a:t>
            </a:r>
          </a:p>
          <a:p>
            <a:pPr lvl="1">
              <a:spcBef>
                <a:spcPts val="1200"/>
              </a:spcBef>
            </a:pPr>
            <a:r>
              <a:rPr lang="en-US" dirty="0"/>
              <a:t>Implement tribal consultation policy in their offices</a:t>
            </a:r>
          </a:p>
          <a:p>
            <a:pPr lvl="1"/>
            <a:endParaRPr lang="en-US" dirty="0"/>
          </a:p>
          <a:p>
            <a:endParaRPr lang="en-US" dirty="0"/>
          </a:p>
        </p:txBody>
      </p:sp>
    </p:spTree>
    <p:extLst>
      <p:ext uri="{BB962C8B-B14F-4D97-AF65-F5344CB8AC3E}">
        <p14:creationId xmlns:p14="http://schemas.microsoft.com/office/powerpoint/2010/main" val="2956830702"/>
      </p:ext>
    </p:extLst>
  </p:cSld>
  <p:clrMapOvr>
    <a:masterClrMapping/>
  </p:clrMapOvr>
</p:sld>
</file>

<file path=ppt/theme/theme1.xml><?xml version="1.0" encoding="utf-8"?>
<a:theme xmlns:a="http://schemas.openxmlformats.org/drawingml/2006/main" name="FEMA_v2">
  <a:themeElements>
    <a:clrScheme name="FEMA">
      <a:dk1>
        <a:sysClr val="windowText" lastClr="000000"/>
      </a:dk1>
      <a:lt1>
        <a:sysClr val="window" lastClr="FFFFFF"/>
      </a:lt1>
      <a:dk2>
        <a:srgbClr val="002F80"/>
      </a:dk2>
      <a:lt2>
        <a:srgbClr val="B0B1B3"/>
      </a:lt2>
      <a:accent1>
        <a:srgbClr val="0070B2"/>
      </a:accent1>
      <a:accent2>
        <a:srgbClr val="A50021"/>
      </a:accent2>
      <a:accent3>
        <a:srgbClr val="598600"/>
      </a:accent3>
      <a:accent4>
        <a:srgbClr val="363636"/>
      </a:accent4>
      <a:accent5>
        <a:srgbClr val="002F80"/>
      </a:accent5>
      <a:accent6>
        <a:srgbClr val="363636"/>
      </a:accent6>
      <a:hlink>
        <a:srgbClr val="A50021"/>
      </a:hlink>
      <a:folHlink>
        <a:srgbClr val="0070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6E5B2BB03EF664B85A2BC9E60845527" ma:contentTypeVersion="0" ma:contentTypeDescription="Create a new document." ma:contentTypeScope="" ma:versionID="6ba6b00813efaa7b34574ad7d0b555ff">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83AEB3C8-96ED-4A6C-9E06-906B8B504F7F}">
  <ds:schemaRefs>
    <ds:schemaRef ds:uri="http://schemas.microsoft.com/sharepoint/v3/contenttype/forms"/>
  </ds:schemaRefs>
</ds:datastoreItem>
</file>

<file path=customXml/itemProps2.xml><?xml version="1.0" encoding="utf-8"?>
<ds:datastoreItem xmlns:ds="http://schemas.openxmlformats.org/officeDocument/2006/customXml" ds:itemID="{8F47D65D-1A35-4F0D-804B-5F4E670FE7E7}">
  <ds:schemaRefs>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3F5C239E-C84D-463D-8A45-ADD97DC8DD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FEMA_v2</Template>
  <TotalTime>5854</TotalTime>
  <Words>1974</Words>
  <Application>Microsoft Office PowerPoint</Application>
  <PresentationFormat>On-screen Show (4:3)</PresentationFormat>
  <Paragraphs>263</Paragraphs>
  <Slides>31</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Courier New</vt:lpstr>
      <vt:lpstr>Times</vt:lpstr>
      <vt:lpstr>Times New Roman</vt:lpstr>
      <vt:lpstr>Wingdings</vt:lpstr>
      <vt:lpstr>FEMA_v2</vt:lpstr>
      <vt:lpstr>FEMA Tribal Consultation Policy</vt:lpstr>
      <vt:lpstr>FEMA’s Mission</vt:lpstr>
      <vt:lpstr>FEMA Programs</vt:lpstr>
      <vt:lpstr>FEMA-Tribal Partnership</vt:lpstr>
      <vt:lpstr>FEMA-Tribal Partnership</vt:lpstr>
      <vt:lpstr>Tribal Consultation Policy</vt:lpstr>
      <vt:lpstr>Purpose</vt:lpstr>
      <vt:lpstr>Definitions</vt:lpstr>
      <vt:lpstr>FEMA Roles &amp; Responsibilities</vt:lpstr>
      <vt:lpstr>FEMA Roles &amp; Responsibilities</vt:lpstr>
      <vt:lpstr>FEMA Roles &amp; Responsibilities</vt:lpstr>
      <vt:lpstr>Consultation – 4 Phases</vt:lpstr>
      <vt:lpstr>Phase 1: Identification</vt:lpstr>
      <vt:lpstr>How FEMA determines whether to conduct consultation on an action</vt:lpstr>
      <vt:lpstr>Phase 1: What is an Agency Action?</vt:lpstr>
      <vt:lpstr>Phase 1: When is there a tribal implication on a FEMA action?</vt:lpstr>
      <vt:lpstr>What is a substantial direct effect?</vt:lpstr>
      <vt:lpstr>Phase 1: How to determine which method of consultation to use</vt:lpstr>
      <vt:lpstr>Factors to Consider</vt:lpstr>
      <vt:lpstr>How to determine whom to consult</vt:lpstr>
      <vt:lpstr>Consultation – 4 Phases</vt:lpstr>
      <vt:lpstr>Phase 2: Notification</vt:lpstr>
      <vt:lpstr>Phase 2: Notification</vt:lpstr>
      <vt:lpstr>Consultation – 4 Phases</vt:lpstr>
      <vt:lpstr>Phase 3: Input</vt:lpstr>
      <vt:lpstr>How to Document Consultation</vt:lpstr>
      <vt:lpstr>Examples of Documentation</vt:lpstr>
      <vt:lpstr>Consultation – 4 Phases</vt:lpstr>
      <vt:lpstr>Phase 4: Follow-Up</vt:lpstr>
      <vt:lpstr>FEMA Tribal Resources</vt:lpstr>
      <vt:lpstr>PowerPoint Presentation</vt:lpstr>
    </vt:vector>
  </TitlesOfParts>
  <Company>Kauffman &amp; Associates,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Tara Kelly</dc:creator>
  <cp:lastModifiedBy>AHC</cp:lastModifiedBy>
  <cp:revision>418</cp:revision>
  <dcterms:created xsi:type="dcterms:W3CDTF">2013-07-19T20:56:38Z</dcterms:created>
  <dcterms:modified xsi:type="dcterms:W3CDTF">2017-10-03T01:33:21Z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0x01010056E5B2BB03EF664B85A2BC9E60845527</vt:lpwstr>
  </property>
</Properties>
</file>