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883" r:id="rId5"/>
    <p:sldMasterId id="2147483920" r:id="rId6"/>
    <p:sldMasterId id="2147483956" r:id="rId7"/>
    <p:sldMasterId id="2147483968" r:id="rId8"/>
    <p:sldMasterId id="2147483980" r:id="rId9"/>
    <p:sldMasterId id="2147483997" r:id="rId10"/>
    <p:sldMasterId id="2147484006" r:id="rId11"/>
    <p:sldMasterId id="2147484019" r:id="rId12"/>
    <p:sldMasterId id="2147484032" r:id="rId13"/>
    <p:sldMasterId id="2147484055" r:id="rId14"/>
    <p:sldMasterId id="2147484068" r:id="rId15"/>
    <p:sldMasterId id="2147484090" r:id="rId16"/>
    <p:sldMasterId id="2147484112" r:id="rId17"/>
  </p:sldMasterIdLst>
  <p:notesMasterIdLst>
    <p:notesMasterId r:id="rId98"/>
  </p:notesMasterIdLst>
  <p:handoutMasterIdLst>
    <p:handoutMasterId r:id="rId99"/>
  </p:handoutMasterIdLst>
  <p:sldIdLst>
    <p:sldId id="267" r:id="rId18"/>
    <p:sldId id="4904" r:id="rId19"/>
    <p:sldId id="5047" r:id="rId20"/>
    <p:sldId id="15234" r:id="rId21"/>
    <p:sldId id="1019" r:id="rId22"/>
    <p:sldId id="1023" r:id="rId23"/>
    <p:sldId id="814" r:id="rId24"/>
    <p:sldId id="774" r:id="rId25"/>
    <p:sldId id="775" r:id="rId26"/>
    <p:sldId id="266" r:id="rId27"/>
    <p:sldId id="15258" r:id="rId28"/>
    <p:sldId id="268" r:id="rId29"/>
    <p:sldId id="1022" r:id="rId30"/>
    <p:sldId id="15259" r:id="rId31"/>
    <p:sldId id="995" r:id="rId32"/>
    <p:sldId id="1028" r:id="rId33"/>
    <p:sldId id="979" r:id="rId34"/>
    <p:sldId id="989" r:id="rId35"/>
    <p:sldId id="260" r:id="rId36"/>
    <p:sldId id="1030" r:id="rId37"/>
    <p:sldId id="271" r:id="rId38"/>
    <p:sldId id="272" r:id="rId39"/>
    <p:sldId id="283" r:id="rId40"/>
    <p:sldId id="1029" r:id="rId41"/>
    <p:sldId id="1031" r:id="rId42"/>
    <p:sldId id="1032" r:id="rId43"/>
    <p:sldId id="1033" r:id="rId44"/>
    <p:sldId id="1034" r:id="rId45"/>
    <p:sldId id="1035" r:id="rId46"/>
    <p:sldId id="3518" r:id="rId47"/>
    <p:sldId id="3519" r:id="rId48"/>
    <p:sldId id="3517" r:id="rId49"/>
    <p:sldId id="3520" r:id="rId50"/>
    <p:sldId id="15260" r:id="rId51"/>
    <p:sldId id="15261" r:id="rId52"/>
    <p:sldId id="273" r:id="rId53"/>
    <p:sldId id="301" r:id="rId54"/>
    <p:sldId id="327" r:id="rId55"/>
    <p:sldId id="315" r:id="rId56"/>
    <p:sldId id="322" r:id="rId57"/>
    <p:sldId id="328" r:id="rId58"/>
    <p:sldId id="326" r:id="rId59"/>
    <p:sldId id="323" r:id="rId60"/>
    <p:sldId id="321" r:id="rId61"/>
    <p:sldId id="325" r:id="rId62"/>
    <p:sldId id="329" r:id="rId63"/>
    <p:sldId id="312" r:id="rId64"/>
    <p:sldId id="15232" r:id="rId65"/>
    <p:sldId id="15239" r:id="rId66"/>
    <p:sldId id="15240" r:id="rId67"/>
    <p:sldId id="15241" r:id="rId68"/>
    <p:sldId id="15242" r:id="rId69"/>
    <p:sldId id="15243" r:id="rId70"/>
    <p:sldId id="15244" r:id="rId71"/>
    <p:sldId id="15245" r:id="rId72"/>
    <p:sldId id="15246" r:id="rId73"/>
    <p:sldId id="15247" r:id="rId74"/>
    <p:sldId id="15248" r:id="rId75"/>
    <p:sldId id="15249" r:id="rId76"/>
    <p:sldId id="15250" r:id="rId77"/>
    <p:sldId id="15251" r:id="rId78"/>
    <p:sldId id="15252" r:id="rId79"/>
    <p:sldId id="15253" r:id="rId80"/>
    <p:sldId id="15254" r:id="rId81"/>
    <p:sldId id="15255" r:id="rId82"/>
    <p:sldId id="5066" r:id="rId83"/>
    <p:sldId id="15167" r:id="rId84"/>
    <p:sldId id="15213" r:id="rId85"/>
    <p:sldId id="15214" r:id="rId86"/>
    <p:sldId id="15212" r:id="rId87"/>
    <p:sldId id="15236" r:id="rId88"/>
    <p:sldId id="15237" r:id="rId89"/>
    <p:sldId id="15238" r:id="rId90"/>
    <p:sldId id="5051" r:id="rId91"/>
    <p:sldId id="5041" r:id="rId92"/>
    <p:sldId id="4934" r:id="rId93"/>
    <p:sldId id="4937" r:id="rId94"/>
    <p:sldId id="15262" r:id="rId95"/>
    <p:sldId id="15257" r:id="rId96"/>
    <p:sldId id="256"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ONN, MADISON (CTR)" initials="MM(" lastIdx="94" clrIdx="0">
    <p:extLst>
      <p:ext uri="{19B8F6BF-5375-455C-9EA6-DF929625EA0E}">
        <p15:presenceInfo xmlns:p15="http://schemas.microsoft.com/office/powerpoint/2012/main" userId="MCCONN, MADISON (CTR)" providerId="None"/>
      </p:ext>
    </p:extLst>
  </p:cmAuthor>
  <p:cmAuthor id="2" name="Slepetz, Richell (CTR)" initials="SR(" lastIdx="24" clrIdx="1">
    <p:extLst>
      <p:ext uri="{19B8F6BF-5375-455C-9EA6-DF929625EA0E}">
        <p15:presenceInfo xmlns:p15="http://schemas.microsoft.com/office/powerpoint/2012/main" userId="Slepetz, Richell (CTR)" providerId="None"/>
      </p:ext>
    </p:extLst>
  </p:cmAuthor>
  <p:cmAuthor id="3" name="JOHNSTON, KEVIN" initials="JK" lastIdx="12" clrIdx="2">
    <p:extLst>
      <p:ext uri="{19B8F6BF-5375-455C-9EA6-DF929625EA0E}">
        <p15:presenceInfo xmlns:p15="http://schemas.microsoft.com/office/powerpoint/2012/main" userId="JOHNSTON, KEVIN" providerId="None"/>
      </p:ext>
    </p:extLst>
  </p:cmAuthor>
  <p:cmAuthor id="4" name="Bradley, Kenneth" initials="BK" lastIdx="27" clrIdx="3">
    <p:extLst>
      <p:ext uri="{19B8F6BF-5375-455C-9EA6-DF929625EA0E}">
        <p15:presenceInfo xmlns:p15="http://schemas.microsoft.com/office/powerpoint/2012/main" userId="Bradley, Kenneth" providerId="None"/>
      </p:ext>
    </p:extLst>
  </p:cmAuthor>
  <p:cmAuthor id="5" name="MCCONN, MADISON (CTR)" initials="MM( [2]" lastIdx="30" clrIdx="4">
    <p:extLst>
      <p:ext uri="{19B8F6BF-5375-455C-9EA6-DF929625EA0E}">
        <p15:presenceInfo xmlns:p15="http://schemas.microsoft.com/office/powerpoint/2012/main" userId="S::madison.mcconn@associates.cisa.dhs.gov::a1607482-556d-46f2-81f1-64dfffde2711" providerId="AD"/>
      </p:ext>
    </p:extLst>
  </p:cmAuthor>
  <p:cmAuthor id="6" name="Slepetz, Richell (CTR)" initials="SR( [2]" lastIdx="6" clrIdx="5">
    <p:extLst>
      <p:ext uri="{19B8F6BF-5375-455C-9EA6-DF929625EA0E}">
        <p15:presenceInfo xmlns:p15="http://schemas.microsoft.com/office/powerpoint/2012/main" userId="S::richell.slepetz@associates.cisa.dhs.gov::960a523c-89fd-4c3e-9286-9ee5d4c1b9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8E90"/>
    <a:srgbClr val="005288"/>
    <a:srgbClr val="002D60"/>
    <a:srgbClr val="5A5B5D"/>
    <a:srgbClr val="003B67"/>
    <a:srgbClr val="063968"/>
    <a:srgbClr val="0078AE"/>
    <a:srgbClr val="004772"/>
    <a:srgbClr val="000000"/>
    <a:srgbClr val="B0B1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62" autoAdjust="0"/>
    <p:restoredTop sz="93792" autoAdjust="0"/>
  </p:normalViewPr>
  <p:slideViewPr>
    <p:cSldViewPr snapToGrid="0">
      <p:cViewPr varScale="1">
        <p:scale>
          <a:sx n="102" d="100"/>
          <a:sy n="102" d="100"/>
        </p:scale>
        <p:origin x="558" y="108"/>
      </p:cViewPr>
      <p:guideLst/>
    </p:cSldViewPr>
  </p:slideViewPr>
  <p:notesTextViewPr>
    <p:cViewPr>
      <p:scale>
        <a:sx n="1" d="1"/>
        <a:sy n="1" d="1"/>
      </p:scale>
      <p:origin x="0" y="0"/>
    </p:cViewPr>
  </p:notesTextViewPr>
  <p:sorterViewPr>
    <p:cViewPr>
      <p:scale>
        <a:sx n="80" d="100"/>
        <a:sy n="80" d="100"/>
      </p:scale>
      <p:origin x="0" y="-591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C7369-BFDD-4849-A99A-517708F3F24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7DCAC09E-9B00-4A16-B9F8-6F9E23082ECF}">
      <dgm:prSet phldrT="[Text]"/>
      <dgm:spPr/>
      <dgm:t>
        <a:bodyPr/>
        <a:lstStyle/>
        <a:p>
          <a:r>
            <a:rPr lang="en-US"/>
            <a:t>Drought Contingency Plans</a:t>
          </a:r>
        </a:p>
        <a:p>
          <a:r>
            <a:rPr lang="en-US"/>
            <a:t>Cooperative Watershed Management Program</a:t>
          </a:r>
        </a:p>
        <a:p>
          <a:r>
            <a:rPr lang="en-US"/>
            <a:t>Water Marketing Strategy Grants</a:t>
          </a:r>
        </a:p>
        <a:p>
          <a:r>
            <a:rPr lang="en-US"/>
            <a:t>Water Conservation Field Services Program</a:t>
          </a:r>
        </a:p>
        <a:p>
          <a:r>
            <a:rPr lang="en-US"/>
            <a:t>Basin Studies</a:t>
          </a:r>
        </a:p>
        <a:p>
          <a:r>
            <a:rPr lang="en-US"/>
            <a:t>Aquatic Ecosystems Restoration Projects</a:t>
          </a:r>
        </a:p>
        <a:p>
          <a:r>
            <a:rPr lang="en-US"/>
            <a:t>Water Recycling and </a:t>
          </a:r>
          <a:br>
            <a:rPr lang="en-US"/>
          </a:br>
          <a:r>
            <a:rPr lang="en-US"/>
            <a:t>Desalination Planning </a:t>
          </a:r>
        </a:p>
      </dgm:t>
    </dgm:pt>
    <dgm:pt modelId="{99C17F54-935B-46F2-914C-40DB6D25FE2F}" type="parTrans" cxnId="{2637B595-1516-4C34-AC3E-4D712EE06D24}">
      <dgm:prSet/>
      <dgm:spPr/>
      <dgm:t>
        <a:bodyPr/>
        <a:lstStyle/>
        <a:p>
          <a:endParaRPr lang="en-US"/>
        </a:p>
      </dgm:t>
    </dgm:pt>
    <dgm:pt modelId="{ABCB5250-F819-47D7-A151-E118506C893A}" type="sibTrans" cxnId="{2637B595-1516-4C34-AC3E-4D712EE06D24}">
      <dgm:prSet/>
      <dgm:spPr/>
      <dgm:t>
        <a:bodyPr/>
        <a:lstStyle/>
        <a:p>
          <a:endParaRPr lang="en-US"/>
        </a:p>
      </dgm:t>
    </dgm:pt>
    <dgm:pt modelId="{476242EE-5D1F-43DE-86A1-8757184827BC}">
      <dgm:prSet phldrT="[Text]"/>
      <dgm:spPr/>
      <dgm:t>
        <a:bodyPr/>
        <a:lstStyle/>
        <a:p>
          <a:r>
            <a:rPr lang="en-US" dirty="0"/>
            <a:t>Applied Science Tools</a:t>
          </a:r>
        </a:p>
        <a:p>
          <a:r>
            <a:rPr lang="en-US" dirty="0"/>
            <a:t>Drought Resiliency Projects</a:t>
          </a:r>
        </a:p>
        <a:p>
          <a:r>
            <a:rPr lang="en-US" dirty="0"/>
            <a:t>Basin Studies</a:t>
          </a:r>
        </a:p>
      </dgm:t>
    </dgm:pt>
    <dgm:pt modelId="{93B9FEF4-6A04-4E46-A15F-765C52B43E13}" type="parTrans" cxnId="{F389D3EC-CA9F-48EA-82FC-92CCAA398B19}">
      <dgm:prSet/>
      <dgm:spPr/>
      <dgm:t>
        <a:bodyPr/>
        <a:lstStyle/>
        <a:p>
          <a:endParaRPr lang="en-US"/>
        </a:p>
      </dgm:t>
    </dgm:pt>
    <dgm:pt modelId="{92F8D348-E193-4350-99ED-E840AAEDD6FC}" type="sibTrans" cxnId="{F389D3EC-CA9F-48EA-82FC-92CCAA398B19}">
      <dgm:prSet/>
      <dgm:spPr/>
      <dgm:t>
        <a:bodyPr/>
        <a:lstStyle/>
        <a:p>
          <a:endParaRPr lang="en-US"/>
        </a:p>
      </dgm:t>
    </dgm:pt>
    <dgm:pt modelId="{D62874C8-BC1A-4780-9177-B135CB28EB63}">
      <dgm:prSet phldrT="[Text]"/>
      <dgm:spPr/>
      <dgm:t>
        <a:bodyPr/>
        <a:lstStyle/>
        <a:p>
          <a:r>
            <a:rPr lang="en-US"/>
            <a:t>Drought Resiliency Projects</a:t>
          </a:r>
        </a:p>
        <a:p>
          <a:r>
            <a:rPr lang="en-US"/>
            <a:t>Water and Energy Efficiency Grants</a:t>
          </a:r>
        </a:p>
        <a:p>
          <a:r>
            <a:rPr lang="en-US"/>
            <a:t>Small-Scale Water Efficiency Projects</a:t>
          </a:r>
        </a:p>
        <a:p>
          <a:r>
            <a:rPr lang="en-US"/>
            <a:t>Environmental Water Resources Projects</a:t>
          </a:r>
        </a:p>
        <a:p>
          <a:r>
            <a:rPr lang="en-US"/>
            <a:t>Title XVI</a:t>
          </a:r>
        </a:p>
        <a:p>
          <a:r>
            <a:rPr lang="en-US"/>
            <a:t>Large Scale Water Recycling</a:t>
          </a:r>
        </a:p>
        <a:p>
          <a:r>
            <a:rPr lang="en-US"/>
            <a:t>Water Desalination</a:t>
          </a:r>
        </a:p>
        <a:p>
          <a:r>
            <a:rPr lang="en-US"/>
            <a:t>Aquatic Ecosystems Restoration Projects</a:t>
          </a:r>
        </a:p>
      </dgm:t>
    </dgm:pt>
    <dgm:pt modelId="{7E0627FD-16FA-4E2C-BFF8-EF3A1B7E07BA}" type="parTrans" cxnId="{F83E38D0-E673-4F0D-B601-EABD049AA2D7}">
      <dgm:prSet/>
      <dgm:spPr/>
      <dgm:t>
        <a:bodyPr/>
        <a:lstStyle/>
        <a:p>
          <a:endParaRPr lang="en-US"/>
        </a:p>
      </dgm:t>
    </dgm:pt>
    <dgm:pt modelId="{AA36450A-9E3A-42F8-B6A1-0030F7465FA8}" type="sibTrans" cxnId="{F83E38D0-E673-4F0D-B601-EABD049AA2D7}">
      <dgm:prSet/>
      <dgm:spPr/>
      <dgm:t>
        <a:bodyPr/>
        <a:lstStyle/>
        <a:p>
          <a:endParaRPr lang="en-US"/>
        </a:p>
      </dgm:t>
    </dgm:pt>
    <dgm:pt modelId="{7EF0C9CB-1915-49FB-8F3B-8734CB2E27AF}" type="pres">
      <dgm:prSet presAssocID="{97CC7369-BFDD-4849-A99A-517708F3F243}" presName="rootnode" presStyleCnt="0">
        <dgm:presLayoutVars>
          <dgm:chMax/>
          <dgm:chPref/>
          <dgm:dir/>
          <dgm:animLvl val="lvl"/>
        </dgm:presLayoutVars>
      </dgm:prSet>
      <dgm:spPr/>
    </dgm:pt>
    <dgm:pt modelId="{1874CE4B-37CC-47C1-BF03-8D610537DFC3}" type="pres">
      <dgm:prSet presAssocID="{7DCAC09E-9B00-4A16-B9F8-6F9E23082ECF}" presName="composite" presStyleCnt="0"/>
      <dgm:spPr/>
    </dgm:pt>
    <dgm:pt modelId="{4C050B32-2093-4CCC-AC44-F7C4A673583F}" type="pres">
      <dgm:prSet presAssocID="{7DCAC09E-9B00-4A16-B9F8-6F9E23082ECF}" presName="LShape" presStyleLbl="alignNode1" presStyleIdx="0" presStyleCnt="5" custLinFactNeighborX="-5811" custLinFactNeighborY="-18141"/>
      <dgm:spPr>
        <a:solidFill>
          <a:srgbClr val="CB9F5B"/>
        </a:solidFill>
        <a:ln>
          <a:solidFill>
            <a:srgbClr val="CB9F5B"/>
          </a:solidFill>
        </a:ln>
      </dgm:spPr>
    </dgm:pt>
    <dgm:pt modelId="{F9A853F7-128E-43AD-AC9D-F4A9375D892F}" type="pres">
      <dgm:prSet presAssocID="{7DCAC09E-9B00-4A16-B9F8-6F9E23082ECF}" presName="ParentText" presStyleLbl="revTx" presStyleIdx="0" presStyleCnt="3" custScaleY="124626" custLinFactNeighborX="-5596" custLinFactNeighborY="453">
        <dgm:presLayoutVars>
          <dgm:chMax val="0"/>
          <dgm:chPref val="0"/>
          <dgm:bulletEnabled val="1"/>
        </dgm:presLayoutVars>
      </dgm:prSet>
      <dgm:spPr/>
    </dgm:pt>
    <dgm:pt modelId="{8C0863D7-C3BD-4D4F-851D-02BDBE5F09BF}" type="pres">
      <dgm:prSet presAssocID="{7DCAC09E-9B00-4A16-B9F8-6F9E23082ECF}" presName="Triangle" presStyleLbl="alignNode1" presStyleIdx="1" presStyleCnt="5" custLinFactNeighborY="-35358"/>
      <dgm:spPr>
        <a:solidFill>
          <a:srgbClr val="0082A4"/>
        </a:solidFill>
        <a:ln>
          <a:solidFill>
            <a:srgbClr val="0082A4"/>
          </a:solidFill>
        </a:ln>
      </dgm:spPr>
    </dgm:pt>
    <dgm:pt modelId="{8F1A3055-785B-4B21-9047-F97641D89FE8}" type="pres">
      <dgm:prSet presAssocID="{ABCB5250-F819-47D7-A151-E118506C893A}" presName="sibTrans" presStyleCnt="0"/>
      <dgm:spPr/>
    </dgm:pt>
    <dgm:pt modelId="{5F4D4D56-B62D-4DF3-8812-A18A6D9F41E4}" type="pres">
      <dgm:prSet presAssocID="{ABCB5250-F819-47D7-A151-E118506C893A}" presName="space" presStyleCnt="0"/>
      <dgm:spPr/>
    </dgm:pt>
    <dgm:pt modelId="{7F300863-751C-4E41-B91A-D637C3869301}" type="pres">
      <dgm:prSet presAssocID="{476242EE-5D1F-43DE-86A1-8757184827BC}" presName="composite" presStyleCnt="0"/>
      <dgm:spPr/>
    </dgm:pt>
    <dgm:pt modelId="{21217485-C58A-4821-BF45-7370F7EB23D8}" type="pres">
      <dgm:prSet presAssocID="{476242EE-5D1F-43DE-86A1-8757184827BC}" presName="LShape" presStyleLbl="alignNode1" presStyleIdx="2" presStyleCnt="5" custLinFactNeighborY="-15288"/>
      <dgm:spPr>
        <a:solidFill>
          <a:srgbClr val="0082A4"/>
        </a:solidFill>
        <a:ln>
          <a:solidFill>
            <a:srgbClr val="0082A4"/>
          </a:solidFill>
        </a:ln>
      </dgm:spPr>
    </dgm:pt>
    <dgm:pt modelId="{4C19E071-9113-4DD8-980B-F324E85327B5}" type="pres">
      <dgm:prSet presAssocID="{476242EE-5D1F-43DE-86A1-8757184827BC}" presName="ParentText" presStyleLbl="revTx" presStyleIdx="1" presStyleCnt="3" custLinFactNeighborY="-11457">
        <dgm:presLayoutVars>
          <dgm:chMax val="0"/>
          <dgm:chPref val="0"/>
          <dgm:bulletEnabled val="1"/>
        </dgm:presLayoutVars>
      </dgm:prSet>
      <dgm:spPr/>
    </dgm:pt>
    <dgm:pt modelId="{F01FA1E5-9A06-4BD7-8655-B7EF46F0386B}" type="pres">
      <dgm:prSet presAssocID="{476242EE-5D1F-43DE-86A1-8757184827BC}" presName="Triangle" presStyleLbl="alignNode1" presStyleIdx="3" presStyleCnt="5" custLinFactNeighborX="23652" custLinFactNeighborY="-21290"/>
      <dgm:spPr>
        <a:solidFill>
          <a:srgbClr val="244A9F"/>
        </a:solidFill>
        <a:ln>
          <a:solidFill>
            <a:srgbClr val="244A9F"/>
          </a:solidFill>
        </a:ln>
      </dgm:spPr>
    </dgm:pt>
    <dgm:pt modelId="{28A99B63-E4C7-44F3-AB3B-A794ABF28D24}" type="pres">
      <dgm:prSet presAssocID="{92F8D348-E193-4350-99ED-E840AAEDD6FC}" presName="sibTrans" presStyleCnt="0"/>
      <dgm:spPr/>
    </dgm:pt>
    <dgm:pt modelId="{3D35E2B1-55F6-4D1A-8967-971563C7A5BF}" type="pres">
      <dgm:prSet presAssocID="{92F8D348-E193-4350-99ED-E840AAEDD6FC}" presName="space" presStyleCnt="0"/>
      <dgm:spPr/>
    </dgm:pt>
    <dgm:pt modelId="{2B51FECB-CEA3-4F32-BFDE-CD59BE370285}" type="pres">
      <dgm:prSet presAssocID="{D62874C8-BC1A-4780-9177-B135CB28EB63}" presName="composite" presStyleCnt="0"/>
      <dgm:spPr/>
    </dgm:pt>
    <dgm:pt modelId="{CE0DA7DA-2AA6-427C-8274-B29917CEC715}" type="pres">
      <dgm:prSet presAssocID="{D62874C8-BC1A-4780-9177-B135CB28EB63}" presName="LShape" presStyleLbl="alignNode1" presStyleIdx="4" presStyleCnt="5" custLinFactNeighborX="1091" custLinFactNeighborY="754"/>
      <dgm:spPr>
        <a:solidFill>
          <a:srgbClr val="244A9F"/>
        </a:solidFill>
        <a:ln>
          <a:solidFill>
            <a:srgbClr val="244A9F"/>
          </a:solidFill>
        </a:ln>
      </dgm:spPr>
    </dgm:pt>
    <dgm:pt modelId="{B3507E94-A24B-4009-87AF-DCD76827E5DD}" type="pres">
      <dgm:prSet presAssocID="{D62874C8-BC1A-4780-9177-B135CB28EB63}" presName="ParentText" presStyleLbl="revTx" presStyleIdx="2" presStyleCnt="3" custScaleY="142345" custLinFactNeighborX="983" custLinFactNeighborY="22208">
        <dgm:presLayoutVars>
          <dgm:chMax val="0"/>
          <dgm:chPref val="0"/>
          <dgm:bulletEnabled val="1"/>
        </dgm:presLayoutVars>
      </dgm:prSet>
      <dgm:spPr/>
    </dgm:pt>
  </dgm:ptLst>
  <dgm:cxnLst>
    <dgm:cxn modelId="{81545E1D-B656-4BDD-86F2-92BD3EC1DEAA}" type="presOf" srcId="{97CC7369-BFDD-4849-A99A-517708F3F243}" destId="{7EF0C9CB-1915-49FB-8F3B-8734CB2E27AF}" srcOrd="0" destOrd="0" presId="urn:microsoft.com/office/officeart/2009/3/layout/StepUpProcess"/>
    <dgm:cxn modelId="{C5CF7169-EDFD-438F-A44D-31A8974B6AFB}" type="presOf" srcId="{7DCAC09E-9B00-4A16-B9F8-6F9E23082ECF}" destId="{F9A853F7-128E-43AD-AC9D-F4A9375D892F}" srcOrd="0" destOrd="0" presId="urn:microsoft.com/office/officeart/2009/3/layout/StepUpProcess"/>
    <dgm:cxn modelId="{2637B595-1516-4C34-AC3E-4D712EE06D24}" srcId="{97CC7369-BFDD-4849-A99A-517708F3F243}" destId="{7DCAC09E-9B00-4A16-B9F8-6F9E23082ECF}" srcOrd="0" destOrd="0" parTransId="{99C17F54-935B-46F2-914C-40DB6D25FE2F}" sibTransId="{ABCB5250-F819-47D7-A151-E118506C893A}"/>
    <dgm:cxn modelId="{6AF397B5-E700-49E7-AC65-BC041C9DC798}" type="presOf" srcId="{476242EE-5D1F-43DE-86A1-8757184827BC}" destId="{4C19E071-9113-4DD8-980B-F324E85327B5}" srcOrd="0" destOrd="0" presId="urn:microsoft.com/office/officeart/2009/3/layout/StepUpProcess"/>
    <dgm:cxn modelId="{F83E38D0-E673-4F0D-B601-EABD049AA2D7}" srcId="{97CC7369-BFDD-4849-A99A-517708F3F243}" destId="{D62874C8-BC1A-4780-9177-B135CB28EB63}" srcOrd="2" destOrd="0" parTransId="{7E0627FD-16FA-4E2C-BFF8-EF3A1B7E07BA}" sibTransId="{AA36450A-9E3A-42F8-B6A1-0030F7465FA8}"/>
    <dgm:cxn modelId="{34AECBD6-4796-4BBF-B5AA-F9F4510AAD33}" type="presOf" srcId="{D62874C8-BC1A-4780-9177-B135CB28EB63}" destId="{B3507E94-A24B-4009-87AF-DCD76827E5DD}" srcOrd="0" destOrd="0" presId="urn:microsoft.com/office/officeart/2009/3/layout/StepUpProcess"/>
    <dgm:cxn modelId="{F389D3EC-CA9F-48EA-82FC-92CCAA398B19}" srcId="{97CC7369-BFDD-4849-A99A-517708F3F243}" destId="{476242EE-5D1F-43DE-86A1-8757184827BC}" srcOrd="1" destOrd="0" parTransId="{93B9FEF4-6A04-4E46-A15F-765C52B43E13}" sibTransId="{92F8D348-E193-4350-99ED-E840AAEDD6FC}"/>
    <dgm:cxn modelId="{B890A860-4770-4008-B4B8-1538A80DEB2D}" type="presParOf" srcId="{7EF0C9CB-1915-49FB-8F3B-8734CB2E27AF}" destId="{1874CE4B-37CC-47C1-BF03-8D610537DFC3}" srcOrd="0" destOrd="0" presId="urn:microsoft.com/office/officeart/2009/3/layout/StepUpProcess"/>
    <dgm:cxn modelId="{C3794B2B-04F2-4CDB-918D-E85AE116551C}" type="presParOf" srcId="{1874CE4B-37CC-47C1-BF03-8D610537DFC3}" destId="{4C050B32-2093-4CCC-AC44-F7C4A673583F}" srcOrd="0" destOrd="0" presId="urn:microsoft.com/office/officeart/2009/3/layout/StepUpProcess"/>
    <dgm:cxn modelId="{F19896C9-FDDB-45B1-9C60-72A19183E57A}" type="presParOf" srcId="{1874CE4B-37CC-47C1-BF03-8D610537DFC3}" destId="{F9A853F7-128E-43AD-AC9D-F4A9375D892F}" srcOrd="1" destOrd="0" presId="urn:microsoft.com/office/officeart/2009/3/layout/StepUpProcess"/>
    <dgm:cxn modelId="{2541505A-BA6E-4683-ACCB-6C943ACCDC91}" type="presParOf" srcId="{1874CE4B-37CC-47C1-BF03-8D610537DFC3}" destId="{8C0863D7-C3BD-4D4F-851D-02BDBE5F09BF}" srcOrd="2" destOrd="0" presId="urn:microsoft.com/office/officeart/2009/3/layout/StepUpProcess"/>
    <dgm:cxn modelId="{19A15D28-40C0-4C86-BA51-551AB619A025}" type="presParOf" srcId="{7EF0C9CB-1915-49FB-8F3B-8734CB2E27AF}" destId="{8F1A3055-785B-4B21-9047-F97641D89FE8}" srcOrd="1" destOrd="0" presId="urn:microsoft.com/office/officeart/2009/3/layout/StepUpProcess"/>
    <dgm:cxn modelId="{2CBCBEB7-1E94-49F2-A552-E9541AC6BFB4}" type="presParOf" srcId="{8F1A3055-785B-4B21-9047-F97641D89FE8}" destId="{5F4D4D56-B62D-4DF3-8812-A18A6D9F41E4}" srcOrd="0" destOrd="0" presId="urn:microsoft.com/office/officeart/2009/3/layout/StepUpProcess"/>
    <dgm:cxn modelId="{F61AECA1-C67F-48A8-8C1C-D2847FB9DAE3}" type="presParOf" srcId="{7EF0C9CB-1915-49FB-8F3B-8734CB2E27AF}" destId="{7F300863-751C-4E41-B91A-D637C3869301}" srcOrd="2" destOrd="0" presId="urn:microsoft.com/office/officeart/2009/3/layout/StepUpProcess"/>
    <dgm:cxn modelId="{71680DE2-8AAA-4844-A1AF-E499C821125E}" type="presParOf" srcId="{7F300863-751C-4E41-B91A-D637C3869301}" destId="{21217485-C58A-4821-BF45-7370F7EB23D8}" srcOrd="0" destOrd="0" presId="urn:microsoft.com/office/officeart/2009/3/layout/StepUpProcess"/>
    <dgm:cxn modelId="{F68F9ED3-E942-4743-88EF-8399C020C8E4}" type="presParOf" srcId="{7F300863-751C-4E41-B91A-D637C3869301}" destId="{4C19E071-9113-4DD8-980B-F324E85327B5}" srcOrd="1" destOrd="0" presId="urn:microsoft.com/office/officeart/2009/3/layout/StepUpProcess"/>
    <dgm:cxn modelId="{186BED51-E90E-4193-AFB2-1DE96248C935}" type="presParOf" srcId="{7F300863-751C-4E41-B91A-D637C3869301}" destId="{F01FA1E5-9A06-4BD7-8655-B7EF46F0386B}" srcOrd="2" destOrd="0" presId="urn:microsoft.com/office/officeart/2009/3/layout/StepUpProcess"/>
    <dgm:cxn modelId="{078C45B8-2955-4678-84E6-6F78A23A9C63}" type="presParOf" srcId="{7EF0C9CB-1915-49FB-8F3B-8734CB2E27AF}" destId="{28A99B63-E4C7-44F3-AB3B-A794ABF28D24}" srcOrd="3" destOrd="0" presId="urn:microsoft.com/office/officeart/2009/3/layout/StepUpProcess"/>
    <dgm:cxn modelId="{7C884A72-B43D-47C4-BEE8-8635271C4F78}" type="presParOf" srcId="{28A99B63-E4C7-44F3-AB3B-A794ABF28D24}" destId="{3D35E2B1-55F6-4D1A-8967-971563C7A5BF}" srcOrd="0" destOrd="0" presId="urn:microsoft.com/office/officeart/2009/3/layout/StepUpProcess"/>
    <dgm:cxn modelId="{4447DEE8-0F2E-4CC5-A762-2847FEAD28B6}" type="presParOf" srcId="{7EF0C9CB-1915-49FB-8F3B-8734CB2E27AF}" destId="{2B51FECB-CEA3-4F32-BFDE-CD59BE370285}" srcOrd="4" destOrd="0" presId="urn:microsoft.com/office/officeart/2009/3/layout/StepUpProcess"/>
    <dgm:cxn modelId="{4F581F2C-5471-45FF-8B59-D1DCA39B8683}" type="presParOf" srcId="{2B51FECB-CEA3-4F32-BFDE-CD59BE370285}" destId="{CE0DA7DA-2AA6-427C-8274-B29917CEC715}" srcOrd="0" destOrd="0" presId="urn:microsoft.com/office/officeart/2009/3/layout/StepUpProcess"/>
    <dgm:cxn modelId="{96E2D6E3-AFA5-4648-84D4-75E4A03E242C}" type="presParOf" srcId="{2B51FECB-CEA3-4F32-BFDE-CD59BE370285}" destId="{B3507E94-A24B-4009-87AF-DCD76827E5D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2A7FEF-02C0-4549-8F0E-0E8D0CD9A64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21AE0CB-DDB1-4EFC-BE76-81758B8CF95F}">
      <dgm:prSet custT="1"/>
      <dgm:spPr/>
      <dgm:t>
        <a:bodyPr/>
        <a:lstStyle/>
        <a:p>
          <a:pPr algn="ctr">
            <a:spcAft>
              <a:spcPts val="0"/>
            </a:spcAft>
          </a:pPr>
          <a:r>
            <a:rPr lang="en-US" sz="4000" b="1" i="0" baseline="0" dirty="0"/>
            <a:t>Environmental Justice and External Civil Rights (EJECR) Technical &amp; Financial Resources,</a:t>
          </a:r>
        </a:p>
        <a:p>
          <a:pPr algn="ctr">
            <a:spcAft>
              <a:spcPts val="0"/>
            </a:spcAft>
          </a:pPr>
          <a:r>
            <a:rPr lang="en-US" sz="4000" b="1" i="0" baseline="0" dirty="0"/>
            <a:t>U.S. EPA</a:t>
          </a:r>
          <a:endParaRPr lang="en-US" sz="4000" dirty="0"/>
        </a:p>
      </dgm:t>
    </dgm:pt>
    <dgm:pt modelId="{07D1244A-F583-4782-96DB-22AEC83E8885}" type="parTrans" cxnId="{AB6474B7-14D7-4C7B-B3C9-0F1D11E4D6AB}">
      <dgm:prSet/>
      <dgm:spPr/>
      <dgm:t>
        <a:bodyPr/>
        <a:lstStyle/>
        <a:p>
          <a:endParaRPr lang="en-US"/>
        </a:p>
      </dgm:t>
    </dgm:pt>
    <dgm:pt modelId="{52A98844-818B-404F-9E03-CAA90C13C7FC}" type="sibTrans" cxnId="{AB6474B7-14D7-4C7B-B3C9-0F1D11E4D6AB}">
      <dgm:prSet/>
      <dgm:spPr/>
      <dgm:t>
        <a:bodyPr/>
        <a:lstStyle/>
        <a:p>
          <a:endParaRPr lang="en-US"/>
        </a:p>
      </dgm:t>
    </dgm:pt>
    <dgm:pt modelId="{B2A33C3B-1A7E-4092-8A88-9B7668B6BABF}">
      <dgm:prSet custT="1"/>
      <dgm:spPr/>
      <dgm:t>
        <a:bodyPr/>
        <a:lstStyle/>
        <a:p>
          <a:pPr algn="ctr"/>
          <a:r>
            <a:rPr lang="en-US" sz="3600" b="1" i="0" baseline="0" dirty="0"/>
            <a:t>Presentation to Western Regional Partnerships - </a:t>
          </a:r>
          <a:r>
            <a:rPr lang="en-US" sz="3600" b="1" dirty="0"/>
            <a:t>Tribal Engagement Committee </a:t>
          </a:r>
          <a:r>
            <a:rPr lang="en-US" sz="3600" b="1" i="0" baseline="0" dirty="0"/>
            <a:t>  </a:t>
          </a:r>
        </a:p>
      </dgm:t>
    </dgm:pt>
    <dgm:pt modelId="{179FF263-ADCC-44EF-B1DF-7CFDAA4072E9}" type="parTrans" cxnId="{51560292-2D15-4D62-8877-1654F194CD2E}">
      <dgm:prSet/>
      <dgm:spPr/>
      <dgm:t>
        <a:bodyPr/>
        <a:lstStyle/>
        <a:p>
          <a:endParaRPr lang="en-US"/>
        </a:p>
      </dgm:t>
    </dgm:pt>
    <dgm:pt modelId="{4F9CB282-4DBA-4FC9-BF15-D54E5B35AE62}" type="sibTrans" cxnId="{51560292-2D15-4D62-8877-1654F194CD2E}">
      <dgm:prSet/>
      <dgm:spPr/>
      <dgm:t>
        <a:bodyPr/>
        <a:lstStyle/>
        <a:p>
          <a:endParaRPr lang="en-US"/>
        </a:p>
      </dgm:t>
    </dgm:pt>
    <dgm:pt modelId="{C2600ECF-B866-4ADC-9FB9-F1C84131C306}" type="pres">
      <dgm:prSet presAssocID="{672A7FEF-02C0-4549-8F0E-0E8D0CD9A64D}" presName="linear" presStyleCnt="0">
        <dgm:presLayoutVars>
          <dgm:animLvl val="lvl"/>
          <dgm:resizeHandles val="exact"/>
        </dgm:presLayoutVars>
      </dgm:prSet>
      <dgm:spPr/>
    </dgm:pt>
    <dgm:pt modelId="{63C584D9-07E7-4971-BEF0-EE5D97E40B8A}" type="pres">
      <dgm:prSet presAssocID="{721AE0CB-DDB1-4EFC-BE76-81758B8CF95F}" presName="parentText" presStyleLbl="node1" presStyleIdx="0" presStyleCnt="2">
        <dgm:presLayoutVars>
          <dgm:chMax val="0"/>
          <dgm:bulletEnabled val="1"/>
        </dgm:presLayoutVars>
      </dgm:prSet>
      <dgm:spPr/>
    </dgm:pt>
    <dgm:pt modelId="{B4BDA9EF-A9DA-4F73-85FC-BA78CF40F878}" type="pres">
      <dgm:prSet presAssocID="{52A98844-818B-404F-9E03-CAA90C13C7FC}" presName="spacer" presStyleCnt="0"/>
      <dgm:spPr/>
    </dgm:pt>
    <dgm:pt modelId="{46313AC8-FFEA-42C1-A490-D3B29EAEEF7E}" type="pres">
      <dgm:prSet presAssocID="{B2A33C3B-1A7E-4092-8A88-9B7668B6BABF}" presName="parentText" presStyleLbl="node1" presStyleIdx="1" presStyleCnt="2" custLinFactY="4193" custLinFactNeighborX="282" custLinFactNeighborY="100000">
        <dgm:presLayoutVars>
          <dgm:chMax val="0"/>
          <dgm:bulletEnabled val="1"/>
        </dgm:presLayoutVars>
      </dgm:prSet>
      <dgm:spPr/>
    </dgm:pt>
  </dgm:ptLst>
  <dgm:cxnLst>
    <dgm:cxn modelId="{622FCB37-6BCA-4B2C-A100-694C94634F0E}" type="presOf" srcId="{B2A33C3B-1A7E-4092-8A88-9B7668B6BABF}" destId="{46313AC8-FFEA-42C1-A490-D3B29EAEEF7E}" srcOrd="0" destOrd="0" presId="urn:microsoft.com/office/officeart/2005/8/layout/vList2"/>
    <dgm:cxn modelId="{51560292-2D15-4D62-8877-1654F194CD2E}" srcId="{672A7FEF-02C0-4549-8F0E-0E8D0CD9A64D}" destId="{B2A33C3B-1A7E-4092-8A88-9B7668B6BABF}" srcOrd="1" destOrd="0" parTransId="{179FF263-ADCC-44EF-B1DF-7CFDAA4072E9}" sibTransId="{4F9CB282-4DBA-4FC9-BF15-D54E5B35AE62}"/>
    <dgm:cxn modelId="{296936B2-AE8E-453B-897C-0EB5CFAB6B8D}" type="presOf" srcId="{721AE0CB-DDB1-4EFC-BE76-81758B8CF95F}" destId="{63C584D9-07E7-4971-BEF0-EE5D97E40B8A}" srcOrd="0" destOrd="0" presId="urn:microsoft.com/office/officeart/2005/8/layout/vList2"/>
    <dgm:cxn modelId="{AB6474B7-14D7-4C7B-B3C9-0F1D11E4D6AB}" srcId="{672A7FEF-02C0-4549-8F0E-0E8D0CD9A64D}" destId="{721AE0CB-DDB1-4EFC-BE76-81758B8CF95F}" srcOrd="0" destOrd="0" parTransId="{07D1244A-F583-4782-96DB-22AEC83E8885}" sibTransId="{52A98844-818B-404F-9E03-CAA90C13C7FC}"/>
    <dgm:cxn modelId="{66D82AE6-44CD-40C5-B7E9-C1398FE1B46D}" type="presOf" srcId="{672A7FEF-02C0-4549-8F0E-0E8D0CD9A64D}" destId="{C2600ECF-B866-4ADC-9FB9-F1C84131C306}" srcOrd="0" destOrd="0" presId="urn:microsoft.com/office/officeart/2005/8/layout/vList2"/>
    <dgm:cxn modelId="{DF6B972E-8D7A-46C3-9660-E39B01A5131D}" type="presParOf" srcId="{C2600ECF-B866-4ADC-9FB9-F1C84131C306}" destId="{63C584D9-07E7-4971-BEF0-EE5D97E40B8A}" srcOrd="0" destOrd="0" presId="urn:microsoft.com/office/officeart/2005/8/layout/vList2"/>
    <dgm:cxn modelId="{057F6E6C-3146-405D-9B5F-8E760F6F8C6E}" type="presParOf" srcId="{C2600ECF-B866-4ADC-9FB9-F1C84131C306}" destId="{B4BDA9EF-A9DA-4F73-85FC-BA78CF40F878}" srcOrd="1" destOrd="0" presId="urn:microsoft.com/office/officeart/2005/8/layout/vList2"/>
    <dgm:cxn modelId="{9E7528FF-C19E-4B94-8D71-C2FC4CAC61E5}" type="presParOf" srcId="{C2600ECF-B866-4ADC-9FB9-F1C84131C306}" destId="{46313AC8-FFEA-42C1-A490-D3B29EAEEF7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50B32-2093-4CCC-AC44-F7C4A673583F}">
      <dsp:nvSpPr>
        <dsp:cNvPr id="0" name=""/>
        <dsp:cNvSpPr/>
      </dsp:nvSpPr>
      <dsp:spPr>
        <a:xfrm rot="5400000">
          <a:off x="946115" y="1559976"/>
          <a:ext cx="1971568" cy="3280646"/>
        </a:xfrm>
        <a:prstGeom prst="corner">
          <a:avLst>
            <a:gd name="adj1" fmla="val 16120"/>
            <a:gd name="adj2" fmla="val 16110"/>
          </a:avLst>
        </a:prstGeom>
        <a:solidFill>
          <a:srgbClr val="CB9F5B"/>
        </a:solidFill>
        <a:ln w="25400" cap="flat" cmpd="sng" algn="ctr">
          <a:solidFill>
            <a:srgbClr val="CB9F5B"/>
          </a:solidFill>
          <a:prstDash val="solid"/>
        </a:ln>
        <a:effectLst/>
      </dsp:spPr>
      <dsp:style>
        <a:lnRef idx="2">
          <a:scrgbClr r="0" g="0" b="0"/>
        </a:lnRef>
        <a:fillRef idx="1">
          <a:scrgbClr r="0" g="0" b="0"/>
        </a:fillRef>
        <a:effectRef idx="0">
          <a:scrgbClr r="0" g="0" b="0"/>
        </a:effectRef>
        <a:fontRef idx="minor">
          <a:schemeClr val="lt1"/>
        </a:fontRef>
      </dsp:style>
    </dsp:sp>
    <dsp:sp modelId="{F9A853F7-128E-43AD-AC9D-F4A9375D892F}">
      <dsp:nvSpPr>
        <dsp:cNvPr id="0" name=""/>
        <dsp:cNvSpPr/>
      </dsp:nvSpPr>
      <dsp:spPr>
        <a:xfrm>
          <a:off x="641907" y="2582253"/>
          <a:ext cx="2961785" cy="3235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Drought Contingency Plans</a:t>
          </a:r>
        </a:p>
        <a:p>
          <a:pPr marL="0" lvl="0" indent="0" algn="l" defTabSz="711200">
            <a:lnSpc>
              <a:spcPct val="90000"/>
            </a:lnSpc>
            <a:spcBef>
              <a:spcPct val="0"/>
            </a:spcBef>
            <a:spcAft>
              <a:spcPct val="35000"/>
            </a:spcAft>
            <a:buNone/>
          </a:pPr>
          <a:r>
            <a:rPr lang="en-US" sz="1600" kern="1200"/>
            <a:t>Cooperative Watershed Management Program</a:t>
          </a:r>
        </a:p>
        <a:p>
          <a:pPr marL="0" lvl="0" indent="0" algn="l" defTabSz="711200">
            <a:lnSpc>
              <a:spcPct val="90000"/>
            </a:lnSpc>
            <a:spcBef>
              <a:spcPct val="0"/>
            </a:spcBef>
            <a:spcAft>
              <a:spcPct val="35000"/>
            </a:spcAft>
            <a:buNone/>
          </a:pPr>
          <a:r>
            <a:rPr lang="en-US" sz="1600" kern="1200"/>
            <a:t>Water Marketing Strategy Grants</a:t>
          </a:r>
        </a:p>
        <a:p>
          <a:pPr marL="0" lvl="0" indent="0" algn="l" defTabSz="711200">
            <a:lnSpc>
              <a:spcPct val="90000"/>
            </a:lnSpc>
            <a:spcBef>
              <a:spcPct val="0"/>
            </a:spcBef>
            <a:spcAft>
              <a:spcPct val="35000"/>
            </a:spcAft>
            <a:buNone/>
          </a:pPr>
          <a:r>
            <a:rPr lang="en-US" sz="1600" kern="1200"/>
            <a:t>Water Conservation Field Services Program</a:t>
          </a:r>
        </a:p>
        <a:p>
          <a:pPr marL="0" lvl="0" indent="0" algn="l" defTabSz="711200">
            <a:lnSpc>
              <a:spcPct val="90000"/>
            </a:lnSpc>
            <a:spcBef>
              <a:spcPct val="0"/>
            </a:spcBef>
            <a:spcAft>
              <a:spcPct val="35000"/>
            </a:spcAft>
            <a:buNone/>
          </a:pPr>
          <a:r>
            <a:rPr lang="en-US" sz="1600" kern="1200"/>
            <a:t>Basin Studies</a:t>
          </a:r>
        </a:p>
        <a:p>
          <a:pPr marL="0" lvl="0" indent="0" algn="l" defTabSz="711200">
            <a:lnSpc>
              <a:spcPct val="90000"/>
            </a:lnSpc>
            <a:spcBef>
              <a:spcPct val="0"/>
            </a:spcBef>
            <a:spcAft>
              <a:spcPct val="35000"/>
            </a:spcAft>
            <a:buNone/>
          </a:pPr>
          <a:r>
            <a:rPr lang="en-US" sz="1600" kern="1200"/>
            <a:t>Aquatic Ecosystems Restoration Projects</a:t>
          </a:r>
        </a:p>
        <a:p>
          <a:pPr marL="0" lvl="0" indent="0" algn="l" defTabSz="711200">
            <a:lnSpc>
              <a:spcPct val="90000"/>
            </a:lnSpc>
            <a:spcBef>
              <a:spcPct val="0"/>
            </a:spcBef>
            <a:spcAft>
              <a:spcPct val="35000"/>
            </a:spcAft>
            <a:buNone/>
          </a:pPr>
          <a:r>
            <a:rPr lang="en-US" sz="1600" kern="1200"/>
            <a:t>Water Recycling and </a:t>
          </a:r>
          <a:br>
            <a:rPr lang="en-US" sz="1600" kern="1200"/>
          </a:br>
          <a:r>
            <a:rPr lang="en-US" sz="1600" kern="1200"/>
            <a:t>Desalination Planning </a:t>
          </a:r>
        </a:p>
      </dsp:txBody>
      <dsp:txXfrm>
        <a:off x="641907" y="2582253"/>
        <a:ext cx="2961785" cy="3235514"/>
      </dsp:txXfrm>
    </dsp:sp>
    <dsp:sp modelId="{8C0863D7-C3BD-4D4F-851D-02BDBE5F09BF}">
      <dsp:nvSpPr>
        <dsp:cNvPr id="0" name=""/>
        <dsp:cNvSpPr/>
      </dsp:nvSpPr>
      <dsp:spPr>
        <a:xfrm>
          <a:off x="3210607" y="1478524"/>
          <a:ext cx="558827" cy="558827"/>
        </a:xfrm>
        <a:prstGeom prst="triangle">
          <a:avLst>
            <a:gd name="adj" fmla="val 100000"/>
          </a:avLst>
        </a:prstGeom>
        <a:solidFill>
          <a:srgbClr val="0082A4"/>
        </a:solidFill>
        <a:ln w="25400" cap="flat" cmpd="sng" algn="ctr">
          <a:solidFill>
            <a:srgbClr val="0082A4"/>
          </a:solidFill>
          <a:prstDash val="solid"/>
        </a:ln>
        <a:effectLst/>
      </dsp:spPr>
      <dsp:style>
        <a:lnRef idx="2">
          <a:scrgbClr r="0" g="0" b="0"/>
        </a:lnRef>
        <a:fillRef idx="1">
          <a:scrgbClr r="0" g="0" b="0"/>
        </a:fillRef>
        <a:effectRef idx="0">
          <a:scrgbClr r="0" g="0" b="0"/>
        </a:effectRef>
        <a:fontRef idx="minor">
          <a:schemeClr val="lt1"/>
        </a:fontRef>
      </dsp:style>
    </dsp:sp>
    <dsp:sp modelId="{21217485-C58A-4821-BF45-7370F7EB23D8}">
      <dsp:nvSpPr>
        <dsp:cNvPr id="0" name=""/>
        <dsp:cNvSpPr/>
      </dsp:nvSpPr>
      <dsp:spPr>
        <a:xfrm rot="5400000">
          <a:off x="4762557" y="719016"/>
          <a:ext cx="1971568" cy="3280646"/>
        </a:xfrm>
        <a:prstGeom prst="corner">
          <a:avLst>
            <a:gd name="adj1" fmla="val 16120"/>
            <a:gd name="adj2" fmla="val 16110"/>
          </a:avLst>
        </a:prstGeom>
        <a:solidFill>
          <a:srgbClr val="0082A4"/>
        </a:solidFill>
        <a:ln w="25400" cap="flat" cmpd="sng" algn="ctr">
          <a:solidFill>
            <a:srgbClr val="0082A4"/>
          </a:solidFill>
          <a:prstDash val="solid"/>
        </a:ln>
        <a:effectLst/>
      </dsp:spPr>
      <dsp:style>
        <a:lnRef idx="2">
          <a:scrgbClr r="0" g="0" b="0"/>
        </a:lnRef>
        <a:fillRef idx="1">
          <a:scrgbClr r="0" g="0" b="0"/>
        </a:fillRef>
        <a:effectRef idx="0">
          <a:scrgbClr r="0" g="0" b="0"/>
        </a:effectRef>
        <a:fontRef idx="minor">
          <a:schemeClr val="lt1"/>
        </a:fontRef>
      </dsp:style>
    </dsp:sp>
    <dsp:sp modelId="{4C19E071-9113-4DD8-980B-F324E85327B5}">
      <dsp:nvSpPr>
        <dsp:cNvPr id="0" name=""/>
        <dsp:cNvSpPr/>
      </dsp:nvSpPr>
      <dsp:spPr>
        <a:xfrm>
          <a:off x="4433453" y="1703192"/>
          <a:ext cx="2961785" cy="2596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Applied Science Tools</a:t>
          </a:r>
        </a:p>
        <a:p>
          <a:pPr marL="0" lvl="0" indent="0" algn="l" defTabSz="711200">
            <a:lnSpc>
              <a:spcPct val="90000"/>
            </a:lnSpc>
            <a:spcBef>
              <a:spcPct val="0"/>
            </a:spcBef>
            <a:spcAft>
              <a:spcPct val="35000"/>
            </a:spcAft>
            <a:buNone/>
          </a:pPr>
          <a:r>
            <a:rPr lang="en-US" sz="1600" kern="1200" dirty="0"/>
            <a:t>Drought Resiliency Projects</a:t>
          </a:r>
        </a:p>
        <a:p>
          <a:pPr marL="0" lvl="0" indent="0" algn="l" defTabSz="711200">
            <a:lnSpc>
              <a:spcPct val="90000"/>
            </a:lnSpc>
            <a:spcBef>
              <a:spcPct val="0"/>
            </a:spcBef>
            <a:spcAft>
              <a:spcPct val="35000"/>
            </a:spcAft>
            <a:buNone/>
          </a:pPr>
          <a:r>
            <a:rPr lang="en-US" sz="1600" kern="1200" dirty="0"/>
            <a:t>Basin Studies</a:t>
          </a:r>
        </a:p>
      </dsp:txBody>
      <dsp:txXfrm>
        <a:off x="4433453" y="1703192"/>
        <a:ext cx="2961785" cy="2596178"/>
      </dsp:txXfrm>
    </dsp:sp>
    <dsp:sp modelId="{F01FA1E5-9A06-4BD7-8655-B7EF46F0386B}">
      <dsp:nvSpPr>
        <dsp:cNvPr id="0" name=""/>
        <dsp:cNvSpPr/>
      </dsp:nvSpPr>
      <dsp:spPr>
        <a:xfrm>
          <a:off x="6968586" y="659931"/>
          <a:ext cx="558827" cy="558827"/>
        </a:xfrm>
        <a:prstGeom prst="triangle">
          <a:avLst>
            <a:gd name="adj" fmla="val 100000"/>
          </a:avLst>
        </a:prstGeom>
        <a:solidFill>
          <a:srgbClr val="244A9F"/>
        </a:solidFill>
        <a:ln w="25400" cap="flat" cmpd="sng" algn="ctr">
          <a:solidFill>
            <a:srgbClr val="244A9F"/>
          </a:solidFill>
          <a:prstDash val="solid"/>
        </a:ln>
        <a:effectLst/>
      </dsp:spPr>
      <dsp:style>
        <a:lnRef idx="2">
          <a:scrgbClr r="0" g="0" b="0"/>
        </a:lnRef>
        <a:fillRef idx="1">
          <a:scrgbClr r="0" g="0" b="0"/>
        </a:fillRef>
        <a:effectRef idx="0">
          <a:scrgbClr r="0" g="0" b="0"/>
        </a:effectRef>
        <a:fontRef idx="minor">
          <a:schemeClr val="lt1"/>
        </a:fontRef>
      </dsp:style>
    </dsp:sp>
    <dsp:sp modelId="{CE0DA7DA-2AA6-427C-8274-B29917CEC715}">
      <dsp:nvSpPr>
        <dsp:cNvPr id="0" name=""/>
        <dsp:cNvSpPr/>
      </dsp:nvSpPr>
      <dsp:spPr>
        <a:xfrm rot="5400000">
          <a:off x="8424154" y="-411588"/>
          <a:ext cx="1971568" cy="3280646"/>
        </a:xfrm>
        <a:prstGeom prst="corner">
          <a:avLst>
            <a:gd name="adj1" fmla="val 16120"/>
            <a:gd name="adj2" fmla="val 16110"/>
          </a:avLst>
        </a:prstGeom>
        <a:solidFill>
          <a:srgbClr val="244A9F"/>
        </a:solidFill>
        <a:ln w="25400" cap="flat" cmpd="sng" algn="ctr">
          <a:solidFill>
            <a:srgbClr val="244A9F"/>
          </a:solidFill>
          <a:prstDash val="solid"/>
        </a:ln>
        <a:effectLst/>
      </dsp:spPr>
      <dsp:style>
        <a:lnRef idx="2">
          <a:scrgbClr r="0" g="0" b="0"/>
        </a:lnRef>
        <a:fillRef idx="1">
          <a:scrgbClr r="0" g="0" b="0"/>
        </a:fillRef>
        <a:effectRef idx="0">
          <a:scrgbClr r="0" g="0" b="0"/>
        </a:effectRef>
        <a:fontRef idx="minor">
          <a:schemeClr val="lt1"/>
        </a:fontRef>
      </dsp:style>
    </dsp:sp>
    <dsp:sp modelId="{B3507E94-A24B-4009-87AF-DCD76827E5DD}">
      <dsp:nvSpPr>
        <dsp:cNvPr id="0" name=""/>
        <dsp:cNvSpPr/>
      </dsp:nvSpPr>
      <dsp:spPr>
        <a:xfrm>
          <a:off x="8088372" y="580635"/>
          <a:ext cx="2961785" cy="3695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Drought Resiliency Projects</a:t>
          </a:r>
        </a:p>
        <a:p>
          <a:pPr marL="0" lvl="0" indent="0" algn="l" defTabSz="711200">
            <a:lnSpc>
              <a:spcPct val="90000"/>
            </a:lnSpc>
            <a:spcBef>
              <a:spcPct val="0"/>
            </a:spcBef>
            <a:spcAft>
              <a:spcPct val="35000"/>
            </a:spcAft>
            <a:buNone/>
          </a:pPr>
          <a:r>
            <a:rPr lang="en-US" sz="1600" kern="1200"/>
            <a:t>Water and Energy Efficiency Grants</a:t>
          </a:r>
        </a:p>
        <a:p>
          <a:pPr marL="0" lvl="0" indent="0" algn="l" defTabSz="711200">
            <a:lnSpc>
              <a:spcPct val="90000"/>
            </a:lnSpc>
            <a:spcBef>
              <a:spcPct val="0"/>
            </a:spcBef>
            <a:spcAft>
              <a:spcPct val="35000"/>
            </a:spcAft>
            <a:buNone/>
          </a:pPr>
          <a:r>
            <a:rPr lang="en-US" sz="1600" kern="1200"/>
            <a:t>Small-Scale Water Efficiency Projects</a:t>
          </a:r>
        </a:p>
        <a:p>
          <a:pPr marL="0" lvl="0" indent="0" algn="l" defTabSz="711200">
            <a:lnSpc>
              <a:spcPct val="90000"/>
            </a:lnSpc>
            <a:spcBef>
              <a:spcPct val="0"/>
            </a:spcBef>
            <a:spcAft>
              <a:spcPct val="35000"/>
            </a:spcAft>
            <a:buNone/>
          </a:pPr>
          <a:r>
            <a:rPr lang="en-US" sz="1600" kern="1200"/>
            <a:t>Environmental Water Resources Projects</a:t>
          </a:r>
        </a:p>
        <a:p>
          <a:pPr marL="0" lvl="0" indent="0" algn="l" defTabSz="711200">
            <a:lnSpc>
              <a:spcPct val="90000"/>
            </a:lnSpc>
            <a:spcBef>
              <a:spcPct val="0"/>
            </a:spcBef>
            <a:spcAft>
              <a:spcPct val="35000"/>
            </a:spcAft>
            <a:buNone/>
          </a:pPr>
          <a:r>
            <a:rPr lang="en-US" sz="1600" kern="1200"/>
            <a:t>Title XVI</a:t>
          </a:r>
        </a:p>
        <a:p>
          <a:pPr marL="0" lvl="0" indent="0" algn="l" defTabSz="711200">
            <a:lnSpc>
              <a:spcPct val="90000"/>
            </a:lnSpc>
            <a:spcBef>
              <a:spcPct val="0"/>
            </a:spcBef>
            <a:spcAft>
              <a:spcPct val="35000"/>
            </a:spcAft>
            <a:buNone/>
          </a:pPr>
          <a:r>
            <a:rPr lang="en-US" sz="1600" kern="1200"/>
            <a:t>Large Scale Water Recycling</a:t>
          </a:r>
        </a:p>
        <a:p>
          <a:pPr marL="0" lvl="0" indent="0" algn="l" defTabSz="711200">
            <a:lnSpc>
              <a:spcPct val="90000"/>
            </a:lnSpc>
            <a:spcBef>
              <a:spcPct val="0"/>
            </a:spcBef>
            <a:spcAft>
              <a:spcPct val="35000"/>
            </a:spcAft>
            <a:buNone/>
          </a:pPr>
          <a:r>
            <a:rPr lang="en-US" sz="1600" kern="1200"/>
            <a:t>Water Desalination</a:t>
          </a:r>
        </a:p>
        <a:p>
          <a:pPr marL="0" lvl="0" indent="0" algn="l" defTabSz="711200">
            <a:lnSpc>
              <a:spcPct val="90000"/>
            </a:lnSpc>
            <a:spcBef>
              <a:spcPct val="0"/>
            </a:spcBef>
            <a:spcAft>
              <a:spcPct val="35000"/>
            </a:spcAft>
            <a:buNone/>
          </a:pPr>
          <a:r>
            <a:rPr lang="en-US" sz="1600" kern="1200"/>
            <a:t>Aquatic Ecosystems Restoration Projects</a:t>
          </a:r>
        </a:p>
      </dsp:txBody>
      <dsp:txXfrm>
        <a:off x="8088372" y="580635"/>
        <a:ext cx="2961785" cy="3695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584D9-07E7-4971-BEF0-EE5D97E40B8A}">
      <dsp:nvSpPr>
        <dsp:cNvPr id="0" name=""/>
        <dsp:cNvSpPr/>
      </dsp:nvSpPr>
      <dsp:spPr>
        <a:xfrm>
          <a:off x="0" y="3037"/>
          <a:ext cx="6271415" cy="27394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ts val="0"/>
            </a:spcAft>
            <a:buNone/>
          </a:pPr>
          <a:r>
            <a:rPr lang="en-US" sz="4000" b="1" i="0" kern="1200" baseline="0" dirty="0"/>
            <a:t>Environmental Justice and External Civil Rights (EJECR) Technical &amp; Financial Resources,</a:t>
          </a:r>
        </a:p>
        <a:p>
          <a:pPr marL="0" lvl="0" indent="0" algn="ctr" defTabSz="1778000">
            <a:lnSpc>
              <a:spcPct val="90000"/>
            </a:lnSpc>
            <a:spcBef>
              <a:spcPct val="0"/>
            </a:spcBef>
            <a:spcAft>
              <a:spcPts val="0"/>
            </a:spcAft>
            <a:buNone/>
          </a:pPr>
          <a:r>
            <a:rPr lang="en-US" sz="4000" b="1" i="0" kern="1200" baseline="0" dirty="0"/>
            <a:t>U.S. EPA</a:t>
          </a:r>
          <a:endParaRPr lang="en-US" sz="4000" kern="1200" dirty="0"/>
        </a:p>
      </dsp:txBody>
      <dsp:txXfrm>
        <a:off x="133729" y="136766"/>
        <a:ext cx="6003957" cy="2471987"/>
      </dsp:txXfrm>
    </dsp:sp>
    <dsp:sp modelId="{46313AC8-FFEA-42C1-A490-D3B29EAEEF7E}">
      <dsp:nvSpPr>
        <dsp:cNvPr id="0" name=""/>
        <dsp:cNvSpPr/>
      </dsp:nvSpPr>
      <dsp:spPr>
        <a:xfrm>
          <a:off x="0" y="2756910"/>
          <a:ext cx="6271415" cy="27394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i="0" kern="1200" baseline="0" dirty="0"/>
            <a:t>Presentation to Western Regional Partnerships - </a:t>
          </a:r>
          <a:r>
            <a:rPr lang="en-US" sz="3600" b="1" kern="1200" dirty="0"/>
            <a:t>Tribal Engagement Committee </a:t>
          </a:r>
          <a:r>
            <a:rPr lang="en-US" sz="3600" b="1" i="0" kern="1200" baseline="0" dirty="0"/>
            <a:t>  </a:t>
          </a:r>
        </a:p>
      </dsp:txBody>
      <dsp:txXfrm>
        <a:off x="133729" y="2890639"/>
        <a:ext cx="6003957" cy="247198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79659C-7F9A-4ABE-B626-2B04C9F91CBF}"/>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B179E-46BD-4459-8836-C80DC95607F0}"/>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FB8E57C4-84CE-4F0D-9154-0A5174BA3CB9}" type="datetimeFigureOut">
              <a:rPr lang="en-US" smtClean="0"/>
              <a:t>7/27/2023</a:t>
            </a:fld>
            <a:endParaRPr lang="en-US" dirty="0"/>
          </a:p>
        </p:txBody>
      </p:sp>
      <p:sp>
        <p:nvSpPr>
          <p:cNvPr id="4" name="Footer Placeholder 3">
            <a:extLst>
              <a:ext uri="{FF2B5EF4-FFF2-40B4-BE49-F238E27FC236}">
                <a16:creationId xmlns:a16="http://schemas.microsoft.com/office/drawing/2014/main" id="{C0C65452-0612-4A2B-8FCC-4A57381D4A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E8CD83-D8C0-47DE-BD67-C1475AD75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F84E02-E92E-4A81-B0A6-6D686A888AEB}" type="slidenum">
              <a:rPr lang="en-US" smtClean="0"/>
              <a:t>‹#›</a:t>
            </a:fld>
            <a:endParaRPr lang="en-US" dirty="0"/>
          </a:p>
        </p:txBody>
      </p:sp>
    </p:spTree>
    <p:extLst>
      <p:ext uri="{BB962C8B-B14F-4D97-AF65-F5344CB8AC3E}">
        <p14:creationId xmlns:p14="http://schemas.microsoft.com/office/powerpoint/2010/main" val="658679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D9410FD7-3206-4C7C-961E-27452FA1CA4A}" type="datetimeFigureOut">
              <a:rPr lang="en-US" smtClean="0"/>
              <a:t>7/27/2023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14C76-2C5C-4246-8A80-12AA924882BA}" type="slidenum">
              <a:rPr lang="en-US" smtClean="0"/>
              <a:t>‹#›</a:t>
            </a:fld>
            <a:endParaRPr lang="en-US" dirty="0"/>
          </a:p>
        </p:txBody>
      </p:sp>
    </p:spTree>
    <p:extLst>
      <p:ext uri="{BB962C8B-B14F-4D97-AF65-F5344CB8AC3E}">
        <p14:creationId xmlns:p14="http://schemas.microsoft.com/office/powerpoint/2010/main" val="24592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fema.gov/locations/american-samoa" TargetMode="External"/><Relationship Id="rId3" Type="http://schemas.openxmlformats.org/officeDocument/2006/relationships/hyperlink" Target="https://www.fema.gov/locations/arizona" TargetMode="External"/><Relationship Id="rId7" Type="http://schemas.openxmlformats.org/officeDocument/2006/relationships/hyperlink" Target="https://www.fema.gov/locations/guam"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fema.gov/locations/nevada" TargetMode="External"/><Relationship Id="rId11" Type="http://schemas.openxmlformats.org/officeDocument/2006/relationships/hyperlink" Target="https://www.fema.gov/locations/federated-states-of-micronesia" TargetMode="External"/><Relationship Id="rId5" Type="http://schemas.openxmlformats.org/officeDocument/2006/relationships/hyperlink" Target="https://www.fema.gov/locations/hawaii" TargetMode="External"/><Relationship Id="rId10" Type="http://schemas.openxmlformats.org/officeDocument/2006/relationships/hyperlink" Target="https://www.fema.gov/locations/republic-of-the-marshall-islands" TargetMode="External"/><Relationship Id="rId4" Type="http://schemas.openxmlformats.org/officeDocument/2006/relationships/hyperlink" Target="https://www.fema.gov/locations/california" TargetMode="External"/><Relationship Id="rId9" Type="http://schemas.openxmlformats.org/officeDocument/2006/relationships/hyperlink" Target="https://www.fema.gov/locations/commonwealth-of-the-northern-mariana-island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a:buFont typeface="Arial" panose="020B0604020202020204" pitchFamily="34" charset="0"/>
              <a:buChar char="•"/>
            </a:pPr>
            <a:r>
              <a:rPr lang="en-US" dirty="0"/>
              <a:t>A Reclamation team is currently developing program criteria and example project types.  </a:t>
            </a:r>
          </a:p>
          <a:p>
            <a:pPr marL="181229" indent="-181229">
              <a:buFont typeface="Arial" panose="020B0604020202020204" pitchFamily="34" charset="0"/>
              <a:buChar char="•"/>
            </a:pPr>
            <a:r>
              <a:rPr lang="en-US" dirty="0"/>
              <a:t>We expect to provide an opportunity for public comment on the criteria this fall, with a funding opportunity by the end of the year. </a:t>
            </a:r>
          </a:p>
          <a:p>
            <a:pPr marL="181229" indent="-181229">
              <a:buFont typeface="Arial" panose="020B0604020202020204" pitchFamily="34" charset="0"/>
              <a:buChar char="•"/>
            </a:pPr>
            <a:endParaRPr lang="en-US" dirty="0"/>
          </a:p>
          <a:p>
            <a:pPr marL="181229" indent="-181229">
              <a:buFont typeface="Arial" panose="020B0604020202020204" pitchFamily="34" charset="0"/>
              <a:buChar char="•"/>
            </a:pPr>
            <a:r>
              <a:rPr lang="en-US" dirty="0"/>
              <a:t>Removal or modification of a dam requires owner consent or no written objection form entities that collectively receive 1/3 or more of the water or power from the facility</a:t>
            </a:r>
          </a:p>
          <a:p>
            <a:pPr marL="181229" indent="-181229">
              <a:buFont typeface="Arial" panose="020B0604020202020204" pitchFamily="34" charset="0"/>
              <a:buChar char="•"/>
            </a:pPr>
            <a:r>
              <a:rPr lang="en-US" dirty="0"/>
              <a:t>Public comment will be considered prior to initiating a project</a:t>
            </a:r>
          </a:p>
          <a:p>
            <a:endParaRPr lang="en-US" dirty="0"/>
          </a:p>
          <a:p>
            <a:pPr marL="664505" lvl="1" indent="-18122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732128-98AE-466D-94E6-020A3F126C99}"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3052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0000"/>
              </a:lnSpc>
              <a:spcAft>
                <a:spcPts val="450"/>
              </a:spcAft>
              <a:buFont typeface="Arial"/>
              <a:buNone/>
            </a:pPr>
            <a:r>
              <a:rPr lang="en-US" altLang="en-US" sz="2600">
                <a:solidFill>
                  <a:srgbClr val="003E51"/>
                </a:solidFill>
                <a:latin typeface="Segoe UI Semibold" panose="020B0502040204020203" pitchFamily="34" charset="0"/>
                <a:cs typeface="Segoe UI Semibold" panose="020B0502040204020203" pitchFamily="34" charset="0"/>
              </a:rPr>
              <a:t>Data visualization site is an interactive tool including:</a:t>
            </a:r>
            <a:endParaRPr lang="en-US"/>
          </a:p>
          <a:p>
            <a:pPr marL="0" lvl="1" indent="-114300" eaLnBrk="1" hangingPunct="1">
              <a:lnSpc>
                <a:spcPct val="90000"/>
              </a:lnSpc>
              <a:spcAft>
                <a:spcPts val="450"/>
              </a:spcAft>
              <a:buFont typeface="Arial"/>
              <a:buChar char="•"/>
            </a:pPr>
            <a:r>
              <a:rPr lang="en-US" altLang="en-US" sz="2600">
                <a:solidFill>
                  <a:srgbClr val="003E51"/>
                </a:solidFill>
                <a:latin typeface="Segoe UI Semibold" panose="020B0502040204020203" pitchFamily="34" charset="0"/>
                <a:cs typeface="Segoe UI Semibold" panose="020B0502040204020203" pitchFamily="34" charset="0"/>
              </a:rPr>
              <a:t>Interactive maps</a:t>
            </a:r>
          </a:p>
          <a:p>
            <a:pPr marL="0" lvl="1" indent="-114300" eaLnBrk="1" hangingPunct="1">
              <a:lnSpc>
                <a:spcPct val="90000"/>
              </a:lnSpc>
              <a:spcAft>
                <a:spcPts val="450"/>
              </a:spcAft>
              <a:buFont typeface="Arial"/>
              <a:buChar char="•"/>
            </a:pPr>
            <a:r>
              <a:rPr lang="en-US" altLang="en-US" sz="2600">
                <a:solidFill>
                  <a:srgbClr val="003E51"/>
                </a:solidFill>
                <a:latin typeface="Segoe UI Semibold" panose="020B0502040204020203" pitchFamily="34" charset="0"/>
                <a:cs typeface="Segoe UI Semibold" panose="020B0502040204020203" pitchFamily="34" charset="0"/>
              </a:rPr>
              <a:t>Featured project tours</a:t>
            </a:r>
          </a:p>
          <a:p>
            <a:pPr marL="0" lvl="1" indent="-114300" eaLnBrk="1" hangingPunct="1">
              <a:lnSpc>
                <a:spcPct val="90000"/>
              </a:lnSpc>
              <a:spcAft>
                <a:spcPts val="450"/>
              </a:spcAft>
              <a:buFont typeface="Arial"/>
              <a:buChar char="•"/>
            </a:pPr>
            <a:r>
              <a:rPr lang="en-US" altLang="en-US" sz="2600">
                <a:solidFill>
                  <a:srgbClr val="003E51"/>
                </a:solidFill>
                <a:latin typeface="Segoe UI Semibold" panose="020B0502040204020203" pitchFamily="34" charset="0"/>
                <a:cs typeface="Segoe UI Semibold" panose="020B0502040204020203" pitchFamily="34" charset="0"/>
              </a:rPr>
              <a:t>Program growth over time</a:t>
            </a:r>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14512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732128-98AE-466D-94E6-020A3F126C99}"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5104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96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Semibold"/>
                <a:cs typeface="Segoe UI Semibold"/>
              </a:rPr>
              <a:t>Small Storage Program Website includes link to subscribe for more information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460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69964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870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679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89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68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4963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483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979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05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kern="1200" dirty="0">
                <a:solidFill>
                  <a:schemeClr val="tx1"/>
                </a:solidFill>
                <a:latin typeface="+mn-lt"/>
                <a:ea typeface="+mn-ea"/>
                <a:cs typeface="Times New Roman" panose="02020603050405020304" pitchFamily="18" charset="0"/>
              </a:rPr>
              <a:t>(Title Slide Option 1)</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461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8 </a:t>
            </a:r>
          </a:p>
          <a:p>
            <a:endParaRPr lang="en-US" dirty="0"/>
          </a:p>
          <a:p>
            <a:r>
              <a:rPr lang="en-US" dirty="0"/>
              <a:t>Colorado </a:t>
            </a:r>
          </a:p>
          <a:p>
            <a:r>
              <a:rPr lang="en-US" dirty="0"/>
              <a:t>Montana</a:t>
            </a:r>
          </a:p>
          <a:p>
            <a:r>
              <a:rPr lang="en-US" dirty="0"/>
              <a:t>North Dakota </a:t>
            </a:r>
          </a:p>
          <a:p>
            <a:r>
              <a:rPr lang="en-US" dirty="0"/>
              <a:t>South Dakota </a:t>
            </a:r>
          </a:p>
          <a:p>
            <a:r>
              <a:rPr lang="en-US" dirty="0"/>
              <a:t>Utah Wyoming</a:t>
            </a:r>
          </a:p>
          <a:p>
            <a:endParaRPr lang="en-US" dirty="0"/>
          </a:p>
          <a:p>
            <a:r>
              <a:rPr lang="en-US" dirty="0"/>
              <a:t>29 Federally recognized tribal nations</a:t>
            </a:r>
          </a:p>
          <a:p>
            <a:endParaRPr lang="en-US" dirty="0"/>
          </a:p>
          <a:p>
            <a:endParaRPr lang="en-US" dirty="0"/>
          </a:p>
          <a:p>
            <a:r>
              <a:rPr lang="en-US" dirty="0"/>
              <a:t>Region 9</a:t>
            </a:r>
          </a:p>
          <a:p>
            <a:endParaRPr lang="en-US" dirty="0"/>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3"/>
              </a:rPr>
              <a:t>Arizona</a:t>
            </a:r>
            <a:endParaRPr lang="en-US" b="0" i="0" dirty="0">
              <a:solidFill>
                <a:srgbClr val="1B1B1B"/>
              </a:solidFill>
              <a:effectLst/>
              <a:latin typeface="Source Sans Pro" panose="020B0503030403020204" pitchFamily="34" charset="0"/>
            </a:endParaRPr>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4"/>
              </a:rPr>
              <a:t>California</a:t>
            </a:r>
            <a:endParaRPr lang="en-US" b="0" i="0" dirty="0">
              <a:solidFill>
                <a:srgbClr val="1B1B1B"/>
              </a:solidFill>
              <a:effectLst/>
              <a:latin typeface="Source Sans Pro" panose="020B0503030403020204" pitchFamily="34" charset="0"/>
            </a:endParaRPr>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5"/>
              </a:rPr>
              <a:t>Hawaii</a:t>
            </a:r>
            <a:endParaRPr lang="en-US" b="0" i="0" dirty="0">
              <a:solidFill>
                <a:srgbClr val="1B1B1B"/>
              </a:solidFill>
              <a:effectLst/>
              <a:latin typeface="Source Sans Pro" panose="020B0503030403020204" pitchFamily="34" charset="0"/>
            </a:endParaRPr>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6"/>
              </a:rPr>
              <a:t>Nevada</a:t>
            </a:r>
            <a:endParaRPr lang="en-US" b="0" i="0" dirty="0">
              <a:solidFill>
                <a:srgbClr val="1B1B1B"/>
              </a:solidFill>
              <a:effectLst/>
              <a:latin typeface="Source Sans Pro" panose="020B0503030403020204" pitchFamily="34" charset="0"/>
            </a:endParaRPr>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7"/>
              </a:rPr>
              <a:t>Guam</a:t>
            </a:r>
            <a:endParaRPr lang="en-US" b="0" i="0" dirty="0">
              <a:solidFill>
                <a:srgbClr val="1B1B1B"/>
              </a:solidFill>
              <a:effectLst/>
              <a:latin typeface="Source Sans Pro" panose="020B0503030403020204" pitchFamily="34" charset="0"/>
            </a:endParaRPr>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8"/>
              </a:rPr>
              <a:t>American Samoa</a:t>
            </a:r>
            <a:endParaRPr lang="en-US" b="0" i="0" dirty="0">
              <a:solidFill>
                <a:srgbClr val="1B1B1B"/>
              </a:solidFill>
              <a:effectLst/>
              <a:latin typeface="Source Sans Pro" panose="020B0503030403020204" pitchFamily="34" charset="0"/>
            </a:endParaRPr>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9"/>
              </a:rPr>
              <a:t>Commonwealth of Northern Mariana Islands</a:t>
            </a:r>
            <a:endParaRPr lang="en-US" b="0" i="0" dirty="0">
              <a:solidFill>
                <a:srgbClr val="1B1B1B"/>
              </a:solidFill>
              <a:effectLst/>
              <a:latin typeface="Source Sans Pro" panose="020B0503030403020204" pitchFamily="34" charset="0"/>
            </a:endParaRPr>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10"/>
              </a:rPr>
              <a:t>Republic of Marshall Islands</a:t>
            </a:r>
            <a:endParaRPr lang="en-US" b="0" i="0" dirty="0">
              <a:solidFill>
                <a:srgbClr val="1B1B1B"/>
              </a:solidFill>
              <a:effectLst/>
              <a:latin typeface="Source Sans Pro" panose="020B0503030403020204" pitchFamily="34" charset="0"/>
            </a:endParaRPr>
          </a:p>
          <a:p>
            <a:pPr marL="171450" indent="-171450" algn="l">
              <a:buFont typeface="Arial" panose="020B0604020202020204" pitchFamily="34" charset="0"/>
              <a:buChar char="•"/>
            </a:pPr>
            <a:r>
              <a:rPr lang="en-US" b="1" i="0" u="sng" dirty="0">
                <a:solidFill>
                  <a:srgbClr val="005288"/>
                </a:solidFill>
                <a:effectLst/>
                <a:latin typeface="Source Sans Pro" panose="020B0503030403020204" pitchFamily="34" charset="0"/>
                <a:hlinkClick r:id="rId11"/>
              </a:rPr>
              <a:t>Federated States of Micronesia</a:t>
            </a:r>
            <a:endParaRPr lang="en-US" b="1" i="0" u="sng" dirty="0">
              <a:solidFill>
                <a:srgbClr val="005288"/>
              </a:solidFill>
              <a:effectLst/>
              <a:latin typeface="Source Sans Pro" panose="020B0503030403020204" pitchFamily="34" charset="0"/>
            </a:endParaRPr>
          </a:p>
          <a:p>
            <a:pPr marL="171450" indent="-171450" algn="l">
              <a:buFont typeface="Arial" panose="020B0604020202020204" pitchFamily="34" charset="0"/>
              <a:buChar char="•"/>
            </a:pPr>
            <a:endParaRPr lang="en-US" b="1" i="0" u="sng" dirty="0">
              <a:solidFill>
                <a:srgbClr val="005288"/>
              </a:solidFill>
              <a:effectLst/>
              <a:latin typeface="Source Sans Pro" panose="020B0503030403020204" pitchFamily="34" charset="0"/>
            </a:endParaRPr>
          </a:p>
          <a:p>
            <a:pPr marL="171450" indent="-171450" algn="l">
              <a:buFont typeface="Arial" panose="020B0604020202020204" pitchFamily="34" charset="0"/>
              <a:buChar char="•"/>
            </a:pPr>
            <a:r>
              <a:rPr lang="en-US" b="0" i="0" dirty="0">
                <a:solidFill>
                  <a:srgbClr val="71777D"/>
                </a:solidFill>
                <a:effectLst/>
                <a:latin typeface="Roboto" panose="02000000000000000000" pitchFamily="2" charset="0"/>
              </a:rPr>
              <a:t>150 federally recognized Tribal Nation</a:t>
            </a:r>
            <a:endParaRPr lang="en-US" dirty="0"/>
          </a:p>
        </p:txBody>
      </p:sp>
      <p:sp>
        <p:nvSpPr>
          <p:cNvPr id="5" name="Header Placeholder 4">
            <a:extLst>
              <a:ext uri="{FF2B5EF4-FFF2-40B4-BE49-F238E27FC236}">
                <a16:creationId xmlns:a16="http://schemas.microsoft.com/office/drawing/2014/main" id="{7411008D-188C-44B6-9BE6-A872C7779C9A}"/>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**For INTERNAL use only** </a:t>
            </a:r>
          </a:p>
        </p:txBody>
      </p:sp>
    </p:spTree>
    <p:extLst>
      <p:ext uri="{BB962C8B-B14F-4D97-AF65-F5344CB8AC3E}">
        <p14:creationId xmlns:p14="http://schemas.microsoft.com/office/powerpoint/2010/main" val="311572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5460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mention STORM Act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197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713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0" i="0" dirty="0">
                <a:solidFill>
                  <a:srgbClr val="1B1B1B"/>
                </a:solidFill>
                <a:effectLst/>
                <a:latin typeface="Source Sans Pro" panose="020B0503030403020204" pitchFamily="34" charset="0"/>
              </a:rPr>
              <a:t>The BRIC program aims to shift the federal focus away from reactive disaster spending and toward proactive investment in community resilience. FEMA funds BRIC with a 6% set-aside from federal post- disaster grant funds, such as Public Assistance and Individual Assistance grants. As a competitive grant program, applicants can apply on a yearly basis.</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rPr>
              <a:t> </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rPr>
              <a:t>BRIC DTA gives full, hands-on support to selected communities for a wide range of need types to enhance each community’s capacity to concretely pursue hazard mitigation. Some Tribal communities have taken advantage of this opportunity and have had great success in moving forward with Mitigation Plans and Projects to help their communities be more resilient in disasters.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i="1" dirty="0">
              <a:effectLst/>
              <a:latin typeface="Calibri" panose="020F0502020204030204" pitchFamily="34" charset="0"/>
            </a:endParaRPr>
          </a:p>
          <a:p>
            <a:pPr marL="0" marR="0">
              <a:spcBef>
                <a:spcPts val="0"/>
              </a:spcBef>
              <a:spcAft>
                <a:spcPts val="0"/>
              </a:spcAft>
            </a:pPr>
            <a:endParaRPr lang="en-US" dirty="0"/>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80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a:t>
            </a:r>
            <a:r>
              <a:rPr lang="en-US" sz="1200" b="0" i="0" u="none" strike="noStrike" cap="none" dirty="0">
                <a:solidFill>
                  <a:schemeClr val="dk1"/>
                </a:solidFill>
                <a:effectLst/>
                <a:latin typeface="Calibri"/>
                <a:ea typeface="Calibri"/>
                <a:cs typeface="Calibri"/>
                <a:sym typeface="Calibri"/>
              </a:rPr>
              <a:t>In late November 2018, Reclamation learned that a portion of the Hopi Tribe’s domestic water supply infrastructure had failed and that no water was being delivered to 110 homes. </a:t>
            </a:r>
            <a:r>
              <a:rPr lang="en-US" dirty="0"/>
              <a:t>The water tank was inoperable due to broken piping and valves.  </a:t>
            </a:r>
          </a:p>
          <a:p>
            <a:endParaRPr lang="en-US" dirty="0"/>
          </a:p>
          <a:p>
            <a:r>
              <a:rPr lang="en-US" dirty="0"/>
              <a:t>Temporary Solution: </a:t>
            </a:r>
            <a:r>
              <a:rPr lang="en-US" sz="1200" b="0" i="0" u="none" strike="noStrike" cap="none" dirty="0">
                <a:solidFill>
                  <a:schemeClr val="dk1"/>
                </a:solidFill>
                <a:effectLst/>
                <a:latin typeface="Calibri"/>
                <a:ea typeface="Calibri"/>
                <a:cs typeface="Calibri"/>
                <a:sym typeface="Calibri"/>
              </a:rPr>
              <a:t>In early December, the Lower Colorado River Basin’s Phoenix Area Office funded a 60-day rental of a 15,500 gal HDPE tank from a potable water tank supplier through the Field Services Conservation program as temporary emergency storage.  </a:t>
            </a:r>
          </a:p>
          <a:p>
            <a:endParaRPr lang="en-US" dirty="0"/>
          </a:p>
          <a:p>
            <a:r>
              <a:rPr lang="en-US" dirty="0"/>
              <a:t>Permanent Solution:  Reclamation funded (~$28K) the permanent repairs to the tank and Navajo Engineering and Construction Authority completed the repairs in March 2020.  The existing tank is now operational.   </a:t>
            </a:r>
          </a:p>
          <a:p>
            <a:r>
              <a:rPr lang="en-US" dirty="0"/>
              <a:t> </a:t>
            </a:r>
          </a:p>
          <a:p>
            <a:r>
              <a:rPr lang="en-US" dirty="0"/>
              <a:t> </a:t>
            </a:r>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2917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641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Franklin Gothic Book" panose="020B0503020102020204" pitchFamily="34" charset="0"/>
                <a:ea typeface="Franklin Gothic Book" panose="020B0503020102020204" pitchFamily="34" charset="0"/>
                <a:cs typeface="Tahoma" panose="020B0604030504040204" pitchFamily="34" charset="0"/>
              </a:rPr>
              <a:t>This Year 43 applications were received , 40 applications were deemed eligible, and 19 applications are awarded FY 2023 THSGP funding.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3813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0881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8664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229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CCF30-88CF-4021-91A6-31A9401CA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968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a:t>Heat pumps are example of “</a:t>
            </a:r>
            <a:r>
              <a:rPr lang="en-US" sz="1200" dirty="0">
                <a:effectLst/>
                <a:latin typeface="Calibri" panose="020F0502020204030204" pitchFamily="34" charset="0"/>
                <a:ea typeface="Calibri" panose="020F0502020204030204" pitchFamily="34" charset="0"/>
                <a:cs typeface="Times New Roman" panose="02020603050405020304" pitchFamily="18" charset="0"/>
              </a:rPr>
              <a:t>investments in low- and zero emission and resilient technologies” and weatherizing homes would be an example of “related infrastructure” to reduce GHG emission and other pollutants</a:t>
            </a:r>
          </a:p>
          <a:p>
            <a:pPr marL="228600" indent="-228600">
              <a:buAutoNum type="alphaU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lphaUcPeriod"/>
            </a:pPr>
            <a:r>
              <a:rPr lang="en-US" sz="1200" dirty="0">
                <a:effectLst/>
                <a:latin typeface="Calibri" panose="020F0502020204030204" pitchFamily="34" charset="0"/>
                <a:cs typeface="Times New Roman" panose="02020603050405020304" pitchFamily="18" charset="0"/>
              </a:rPr>
              <a:t>The installation of heat pumps, given their ability to both heat and cool a home can help mitigate climate and health risks from </a:t>
            </a:r>
            <a:r>
              <a:rPr lang="en-US" sz="1200" dirty="0">
                <a:effectLst/>
                <a:latin typeface="Calibri" panose="020F0502020204030204" pitchFamily="34" charset="0"/>
                <a:ea typeface="Calibri" panose="020F0502020204030204" pitchFamily="34" charset="0"/>
                <a:cs typeface="Times New Roman" panose="02020603050405020304" pitchFamily="18" charset="0"/>
              </a:rPr>
              <a:t>urban heat islands, extreme heat, wood heater emissions, and wildfire events.  Right now as we have speak we have heat waves going on and wildfire smoke impacting disadvantaged communities and households that do have heat pumps can cool their homes and close their windows to reduce heat and wood smoke exposure.</a:t>
            </a:r>
          </a:p>
          <a:p>
            <a:pPr marL="228600" indent="-228600">
              <a:buAutoNum type="alphaUcPeriod"/>
            </a:pPr>
            <a:r>
              <a:rPr lang="en-US" sz="1200" dirty="0">
                <a:effectLst/>
                <a:latin typeface="Calibri" panose="020F0502020204030204" pitchFamily="34" charset="0"/>
                <a:cs typeface="Times New Roman" panose="02020603050405020304" pitchFamily="18" charset="0"/>
              </a:rPr>
              <a:t>As our summer’s get hotter installation of electric heat pumps with their ability to cool can be a tool or action that could be taken to help with Climate resiliency and adaptation</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indicated above i</a:t>
            </a:r>
            <a:r>
              <a:rPr lang="en-US" sz="1800" dirty="0">
                <a:solidFill>
                  <a:srgbClr val="000000"/>
                </a:solidFill>
                <a:effectLst/>
                <a:latin typeface="Calibri" panose="020F0502020204030204" pitchFamily="34" charset="0"/>
                <a:ea typeface="Calibri" panose="020F0502020204030204" pitchFamily="34" charset="0"/>
              </a:rPr>
              <a:t>nstalling HPs could improve indoor AQ in homes from summer wildfire smoke and during the winter time for those houses currently heating with wood by using a heat pump this could reduce their exposure to potentially harmful wood stove emissions.  </a:t>
            </a:r>
            <a:endParaRPr lang="en-US" sz="1800" dirty="0">
              <a:effectLst/>
              <a:latin typeface="Calibri" panose="020F0502020204030204" pitchFamily="34" charset="0"/>
              <a:ea typeface="Calibri" panose="020F0502020204030204" pitchFamily="34" charset="0"/>
            </a:endParaRP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CCF30-88CF-4021-91A6-31A9401CA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935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CCF30-88CF-4021-91A6-31A9401CA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63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a:t>
            </a:r>
            <a:r>
              <a:rPr lang="en-US" baseline="30000" dirty="0"/>
              <a:t>rd</a:t>
            </a:r>
            <a:r>
              <a:rPr lang="en-US" dirty="0"/>
              <a:t> bullet- Larry shared with me that the Burn Wise Program is in communication with OEJECR TCTAC leads to provide TCTACs information about electric heat pump technology’s, their multiple benefits and IRA funding options.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CCF30-88CF-4021-91A6-31A9401CA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537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Danny, during one of these phases could a community based organization, perhaps in partnership with a tribe or local government hire a staff person to be a liaison/case worker to help people to and navigate how to tap into DOE’s $8.8B Home Energy Rebate/direct discount Program so people could take advantage of the $12K for installing heat pumps.?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CCF30-88CF-4021-91A6-31A9401CA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2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Construction</a:t>
            </a:r>
            <a:r>
              <a:rPr lang="en-US" baseline="0" dirty="0"/>
              <a:t> limitations - $200,000</a:t>
            </a:r>
          </a:p>
          <a:p>
            <a:r>
              <a:rPr lang="en-US" baseline="0" dirty="0"/>
              <a:t>Feasibility studies</a:t>
            </a:r>
          </a:p>
          <a:p>
            <a:r>
              <a:rPr lang="en-US" baseline="0" dirty="0"/>
              <a:t>Equipment only purchases</a:t>
            </a:r>
          </a:p>
          <a:p>
            <a:r>
              <a:rPr lang="en-US" baseline="0" dirty="0"/>
              <a:t>No biological studies</a:t>
            </a:r>
          </a:p>
          <a:p>
            <a:endParaRPr lang="en-US" baseline="0" dirty="0"/>
          </a:p>
          <a:p>
            <a:r>
              <a:rPr lang="en-US" dirty="0"/>
              <a:t>Threshold criteria</a:t>
            </a:r>
          </a:p>
          <a:p>
            <a:endParaRPr lang="en-US" dirty="0"/>
          </a:p>
          <a:p>
            <a:r>
              <a:rPr lang="en-US" dirty="0"/>
              <a:t>Examples of eligible projects</a:t>
            </a:r>
          </a:p>
          <a:p>
            <a:pPr lvl="1"/>
            <a:r>
              <a:rPr lang="en-US" dirty="0"/>
              <a:t>Water needs assessments </a:t>
            </a:r>
            <a:endParaRPr lang="en-US" sz="2400" dirty="0"/>
          </a:p>
          <a:p>
            <a:pPr lvl="1"/>
            <a:r>
              <a:rPr lang="en-US" dirty="0"/>
              <a:t>Water management studies</a:t>
            </a:r>
            <a:endParaRPr lang="en-US" sz="2800" dirty="0"/>
          </a:p>
          <a:p>
            <a:pPr lvl="1"/>
            <a:r>
              <a:rPr lang="en-US" dirty="0"/>
              <a:t>Water quality data collection and assessments</a:t>
            </a:r>
            <a:endParaRPr lang="en-US" sz="2800" dirty="0"/>
          </a:p>
          <a:p>
            <a:pPr lvl="1"/>
            <a:r>
              <a:rPr lang="en-US" dirty="0"/>
              <a:t>Water measurement studies</a:t>
            </a:r>
            <a:endParaRPr lang="en-US" sz="2800" dirty="0"/>
          </a:p>
          <a:p>
            <a:pPr lvl="1"/>
            <a:r>
              <a:rPr lang="en-US" dirty="0"/>
              <a:t>Training for tribal staff and managers in areas of water resources development, management and protection</a:t>
            </a:r>
            <a:endParaRPr lang="en-US" sz="2800" dirty="0"/>
          </a:p>
          <a:p>
            <a:pPr lvl="1"/>
            <a:r>
              <a:rPr lang="en-US" dirty="0"/>
              <a:t>Minor rehabilitation or replacement of existing tribally-owned, water-related structures and facilities </a:t>
            </a:r>
          </a:p>
          <a:p>
            <a:pPr lvl="1"/>
            <a:r>
              <a:rPr lang="en-US" dirty="0"/>
              <a:t>Restoring wetlands</a:t>
            </a:r>
          </a:p>
          <a:p>
            <a:pPr lvl="1"/>
            <a:r>
              <a:rPr lang="en-US" dirty="0"/>
              <a:t>Controlling erosion</a:t>
            </a:r>
          </a:p>
          <a:p>
            <a:pPr lvl="1"/>
            <a:r>
              <a:rPr lang="en-US" dirty="0"/>
              <a:t>Stabilizing stream banks</a:t>
            </a:r>
          </a:p>
          <a:p>
            <a:endParaRPr lang="en-US" dirty="0"/>
          </a:p>
          <a:p>
            <a:endParaRPr lang="en-US" dirty="0"/>
          </a:p>
          <a:p>
            <a:pPr lvl="1"/>
            <a:r>
              <a:rPr lang="en-US" dirty="0"/>
              <a:t>Federally-recognized tribe or tribal organization located in one of the 17 western states</a:t>
            </a:r>
          </a:p>
          <a:p>
            <a:pPr lvl="1"/>
            <a:endParaRPr lang="en-US" dirty="0"/>
          </a:p>
          <a:p>
            <a:pPr lvl="1"/>
            <a:r>
              <a:rPr lang="en-US" dirty="0"/>
              <a:t>Proposal must further the development, management and/or protection of water and water-related resources</a:t>
            </a:r>
          </a:p>
          <a:p>
            <a:pPr lvl="1"/>
            <a:endParaRPr lang="en-US" dirty="0"/>
          </a:p>
          <a:p>
            <a:pPr lvl="1"/>
            <a:r>
              <a:rPr lang="en-US" dirty="0"/>
              <a:t>Proposal must be for one or two year duration, with maximum funding of $100,000 per year.</a:t>
            </a:r>
          </a:p>
          <a:p>
            <a:pPr lvl="1"/>
            <a:endParaRPr lang="en-US" dirty="0"/>
          </a:p>
          <a:p>
            <a:r>
              <a:rPr lang="en-US" dirty="0"/>
              <a:t>Examples of Ineligible Projects</a:t>
            </a:r>
          </a:p>
          <a:p>
            <a:pPr lvl="1"/>
            <a:r>
              <a:rPr lang="en-US" dirty="0"/>
              <a:t>Projects that lack definable products or deliverables</a:t>
            </a:r>
          </a:p>
          <a:p>
            <a:pPr lvl="1"/>
            <a:r>
              <a:rPr lang="en-US" dirty="0"/>
              <a:t>Specific employment positions within an Indian tribe</a:t>
            </a:r>
          </a:p>
          <a:p>
            <a:pPr lvl="1"/>
            <a:r>
              <a:rPr lang="en-US" dirty="0"/>
              <a:t>Projects related to water rights negotiations/litigation</a:t>
            </a:r>
          </a:p>
          <a:p>
            <a:pPr lvl="1"/>
            <a:r>
              <a:rPr lang="en-US" dirty="0"/>
              <a:t>Projects related to non-federal or non-tribal dams and associated structures</a:t>
            </a:r>
          </a:p>
          <a:p>
            <a:pPr lvl="1"/>
            <a:r>
              <a:rPr lang="en-US" dirty="0"/>
              <a:t>Purchase of equipment as the sole purpose of the project</a:t>
            </a:r>
          </a:p>
          <a:p>
            <a:pPr lvl="1"/>
            <a:r>
              <a:rPr lang="en-US" dirty="0"/>
              <a:t>Projects in direct support of litigation of any kind</a:t>
            </a:r>
          </a:p>
          <a:p>
            <a:pPr lvl="1"/>
            <a:r>
              <a:rPr lang="en-US" dirty="0"/>
              <a:t>Projects that will obligate Reclamation to provide perpetual funding.</a:t>
            </a:r>
          </a:p>
          <a:p>
            <a:pPr lvl="1"/>
            <a:r>
              <a:rPr lang="en-US" dirty="0"/>
              <a:t>Biological activities</a:t>
            </a:r>
          </a:p>
          <a:p>
            <a:pPr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3DEC694-0CFB-4D9C-8379-9889D48091FA}"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1356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786DB-46C2-4715-879D-703947BE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869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much detail per program?</a:t>
            </a:r>
          </a:p>
          <a:p>
            <a:r>
              <a:rPr lang="en-US"/>
              <a:t>All the programs?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BFEA5-92FB-46D7-B97B-85ED574D9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92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6613" cy="2614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4F9F72-2EB2-4EA6-896B-CFD1E9507F6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1753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6613" cy="2614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F9F72-2EB2-4EA6-896B-CFD1E9507F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71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9125" y="4319588"/>
            <a:ext cx="5370513" cy="4171950"/>
          </a:xfrm>
        </p:spPr>
        <p:txBody>
          <a:bodyPr/>
          <a:lstStyle/>
          <a:p>
            <a:pPr marL="0" marR="0" lvl="0" indent="0" algn="l" defTabSz="914400" rtl="0" eaLnBrk="0" fontAlgn="base" latinLnBrk="0" hangingPunct="0">
              <a:lnSpc>
                <a:spcPct val="100000"/>
              </a:lnSpc>
              <a:spcBef>
                <a:spcPts val="0"/>
              </a:spcBef>
              <a:spcAft>
                <a:spcPts val="800"/>
              </a:spcAft>
              <a:buClrTx/>
              <a:buSzTx/>
              <a:buFontTx/>
              <a:buNone/>
              <a:tabLst>
                <a:tab pos="119063" algn="l"/>
              </a:tabLst>
              <a:defRPr/>
            </a:pPr>
            <a:r>
              <a:rPr kumimoji="0" lang="en-US" sz="1100" b="1" i="1" u="none" strike="noStrike" kern="1200" cap="none" spc="0" normalizeH="0" baseline="0" noProof="0" dirty="0">
                <a:ln>
                  <a:noFill/>
                </a:ln>
                <a:solidFill>
                  <a:srgbClr val="2F5496"/>
                </a:solidFill>
                <a:effectLst/>
                <a:uLnTx/>
                <a:uFillTx/>
                <a:latin typeface="Arial" panose="020B0604020202020204" pitchFamily="34" charset="0"/>
                <a:ea typeface="Calibri" panose="020F0502020204030204" pitchFamily="34" charset="0"/>
                <a:cs typeface="Arial" panose="020B0604020202020204" pitchFamily="34" charset="0"/>
              </a:rPr>
              <a:t>SLIDE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8B99D-00E8-1541-BE04-F0148888E3E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71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3DEC694-0CFB-4D9C-8379-9889D48091FA}"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355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6996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(Rebekah slide)</a:t>
            </a:r>
          </a:p>
          <a:p>
            <a:endParaRPr lang="en-US"/>
          </a:p>
          <a:p>
            <a:r>
              <a:rPr lang="en-US"/>
              <a:t>Take-away: There is a lot going on in WaterSMART. Contact us if you have a project to see if we have a program that fits.</a:t>
            </a:r>
          </a:p>
          <a:p>
            <a:endParaRPr lang="en-US"/>
          </a:p>
          <a:p>
            <a:r>
              <a:rPr lang="en-US"/>
              <a:t>This diagram shows generally how these projects all fit together.</a:t>
            </a:r>
          </a:p>
          <a:p>
            <a:endParaRPr lang="en-US"/>
          </a:p>
          <a:p>
            <a:r>
              <a:rPr lang="en-US"/>
              <a:t>Reservoir Operations Pilots: Reclamation initiative </a:t>
            </a:r>
            <a:r>
              <a:rPr lang="en-US" b="0" i="0">
                <a:solidFill>
                  <a:srgbClr val="000000"/>
                </a:solidFill>
                <a:effectLst/>
                <a:latin typeface="Arial" panose="020B0604020202020204" pitchFamily="34" charset="0"/>
              </a:rPr>
              <a:t>using modeling and forecasting tools to identify ways to increase flexibility in reservoir operations to support optimal water management.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12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WaterSMART received generous allocations of BIL funding that covers most of the funding opportunities you saw on the previous slide.  In total, WaterSMART received $1.4 billion to implement our various programs.  To date, we have selected 208 BIL funded projects utilizing $553.8 million of the funds made available.  In addition, we have proposed that a portion of the $550 M made available under IRA for the planning, design, and construction of domestic water supply systems be allocated through WaterSMART grants, in particular the planning and design grants and drought resiliency projects which has been expanded to include project that address water scarcity in general).  This is currently in the approval process and we are hopeful that this approach is found acceptable.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0982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jpe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e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jpe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jpe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jpe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e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jpe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9.jpe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jpe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jpe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jpe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3.jpe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jpe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jpe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7.jpe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e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jpe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e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jpe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jpe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jpe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jpe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3"/>
            <a:ext cx="12192000" cy="669414"/>
          </a:xfrm>
          <a:prstGeom prst="rect">
            <a:avLst/>
          </a:prstGeom>
          <a:solidFill>
            <a:srgbClr val="005288"/>
          </a:solidFill>
        </p:spPr>
        <p:txBody>
          <a:bodyPr lIns="480060" tIns="480060">
            <a:spAutoFit/>
          </a:bodyPr>
          <a:lstStyle/>
          <a:p>
            <a:pPr>
              <a:defRPr/>
            </a:pPr>
            <a:r>
              <a:rPr lang="en-US" sz="900" b="1" spc="225" dirty="0"/>
              <a:t>CISA | </a:t>
            </a:r>
            <a:r>
              <a:rPr lang="en-US" sz="900" spc="225" dirty="0"/>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609600" y="9017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917574"/>
            <a:ext cx="12192000" cy="4495800"/>
          </a:xfrm>
          <a:prstGeom prst="rect">
            <a:avLst/>
          </a:prstGeom>
          <a:solidFill>
            <a:srgbClr val="005288"/>
          </a:solidFill>
        </p:spPr>
        <p:txBody>
          <a:bodyPr lIns="640080" tIns="182880" anchor="t"/>
          <a:lstStyle>
            <a:lvl1pPr algn="l">
              <a:defRPr sz="3000" b="1" cap="all">
                <a:solidFill>
                  <a:schemeClr val="tx1"/>
                </a:solidFill>
              </a:defRPr>
            </a:lvl1pPr>
          </a:lstStyle>
          <a:p>
            <a:r>
              <a:rPr lang="en-US" dirty="0"/>
              <a:t>Click to edit Master title style</a:t>
            </a:r>
          </a:p>
        </p:txBody>
      </p: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dirty="0"/>
          </a:p>
        </p:txBody>
      </p:sp>
      <p:pic>
        <p:nvPicPr>
          <p:cNvPr id="11" name="Picture 10">
            <a:extLst>
              <a:ext uri="{FF2B5EF4-FFF2-40B4-BE49-F238E27FC236}">
                <a16:creationId xmlns:a16="http://schemas.microsoft.com/office/drawing/2014/main" id="{8D917004-009F-426D-97D7-39B2452D6F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303440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A636A-A67A-491C-976F-9C30BBA2967A}"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2462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inal Slide">
  <p:cSld name="Final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sldNum" idx="12"/>
          </p:nvPr>
        </p:nvSpPr>
        <p:spPr>
          <a:xfrm>
            <a:off x="130409" y="639466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6" name="Google Shape;26;p4"/>
          <p:cNvSpPr txBox="1">
            <a:spLocks noGrp="1"/>
          </p:cNvSpPr>
          <p:nvPr>
            <p:ph type="subTitle" idx="1"/>
          </p:nvPr>
        </p:nvSpPr>
        <p:spPr>
          <a:xfrm>
            <a:off x="228600" y="216766"/>
            <a:ext cx="9144000" cy="1994419"/>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7" name="Google Shape;27;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1227" y="5155900"/>
            <a:ext cx="3335250" cy="1094047"/>
          </a:xfrm>
          <a:prstGeom prst="rect">
            <a:avLst/>
          </a:prstGeom>
          <a:noFill/>
          <a:ln>
            <a:noFill/>
          </a:ln>
        </p:spPr>
      </p:pic>
    </p:spTree>
    <p:extLst>
      <p:ext uri="{BB962C8B-B14F-4D97-AF65-F5344CB8AC3E}">
        <p14:creationId xmlns:p14="http://schemas.microsoft.com/office/powerpoint/2010/main" val="13350107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Hoover Dam Title Slide">
  <p:cSld name="Hoover Dam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sldNum" idx="12"/>
          </p:nvPr>
        </p:nvSpPr>
        <p:spPr>
          <a:xfrm>
            <a:off x="145472"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5"/>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2" name="Google Shape;32;p5"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3242" y="248920"/>
            <a:ext cx="3657600" cy="1199786"/>
          </a:xfrm>
          <a:prstGeom prst="rect">
            <a:avLst/>
          </a:prstGeom>
          <a:noFill/>
          <a:ln>
            <a:noFill/>
          </a:ln>
        </p:spPr>
      </p:pic>
    </p:spTree>
    <p:extLst>
      <p:ext uri="{BB962C8B-B14F-4D97-AF65-F5344CB8AC3E}">
        <p14:creationId xmlns:p14="http://schemas.microsoft.com/office/powerpoint/2010/main" val="23901420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Glen Canyon Title Slide">
  <p:cSld name="Glen Canyon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3"/>
        <p:cNvGrpSpPr/>
        <p:nvPr/>
      </p:nvGrpSpPr>
      <p:grpSpPr>
        <a:xfrm>
          <a:off x="0" y="0"/>
          <a:ext cx="0" cy="0"/>
          <a:chOff x="0" y="0"/>
          <a:chExt cx="0" cy="0"/>
        </a:xfrm>
      </p:grpSpPr>
      <p:sp>
        <p:nvSpPr>
          <p:cNvPr id="34" name="Google Shape;34;p6"/>
          <p:cNvSpPr txBox="1">
            <a:spLocks noGrp="1"/>
          </p:cNvSpPr>
          <p:nvPr>
            <p:ph type="sldNum" idx="12"/>
          </p:nvPr>
        </p:nvSpPr>
        <p:spPr>
          <a:xfrm>
            <a:off x="83127"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6"/>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7" name="Google Shape;37;p6"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3242" y="248920"/>
            <a:ext cx="3657600" cy="1199786"/>
          </a:xfrm>
          <a:prstGeom prst="rect">
            <a:avLst/>
          </a:prstGeom>
          <a:noFill/>
          <a:ln>
            <a:noFill/>
          </a:ln>
        </p:spPr>
      </p:pic>
    </p:spTree>
    <p:extLst>
      <p:ext uri="{BB962C8B-B14F-4D97-AF65-F5344CB8AC3E}">
        <p14:creationId xmlns:p14="http://schemas.microsoft.com/office/powerpoint/2010/main" val="27157569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Grand Coulee Title Slide">
  <p:cSld name="Grand Coulee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sldNum" idx="12"/>
          </p:nvPr>
        </p:nvSpPr>
        <p:spPr>
          <a:xfrm>
            <a:off x="93518"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40" name="Google Shape;40;p7"/>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2" name="Google Shape;42;p7"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529" y="166745"/>
            <a:ext cx="3657600" cy="1160584"/>
          </a:xfrm>
          <a:prstGeom prst="rect">
            <a:avLst/>
          </a:prstGeom>
          <a:noFill/>
          <a:ln>
            <a:noFill/>
          </a:ln>
        </p:spPr>
      </p:pic>
    </p:spTree>
    <p:extLst>
      <p:ext uri="{BB962C8B-B14F-4D97-AF65-F5344CB8AC3E}">
        <p14:creationId xmlns:p14="http://schemas.microsoft.com/office/powerpoint/2010/main" val="2072211590"/>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 Shasta Dam Title Slide">
  <p:cSld name=" Shasta Dam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sldNum" idx="12"/>
          </p:nvPr>
        </p:nvSpPr>
        <p:spPr>
          <a:xfrm>
            <a:off x="135082" y="640080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p8"/>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7" name="Google Shape;47;p8"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529" y="193639"/>
            <a:ext cx="3657600" cy="1160584"/>
          </a:xfrm>
          <a:prstGeom prst="rect">
            <a:avLst/>
          </a:prstGeom>
          <a:noFill/>
          <a:ln>
            <a:noFill/>
          </a:ln>
        </p:spPr>
      </p:pic>
    </p:spTree>
    <p:extLst>
      <p:ext uri="{BB962C8B-B14F-4D97-AF65-F5344CB8AC3E}">
        <p14:creationId xmlns:p14="http://schemas.microsoft.com/office/powerpoint/2010/main" val="1141828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arker Dam Title Slide">
  <p:cSld name="Parker Dam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sldNum" idx="12"/>
          </p:nvPr>
        </p:nvSpPr>
        <p:spPr>
          <a:xfrm>
            <a:off x="93518"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50" name="Google Shape;50;p9"/>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2" name="Google Shape;52;p9"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3242" y="248920"/>
            <a:ext cx="3657600" cy="1199786"/>
          </a:xfrm>
          <a:prstGeom prst="rect">
            <a:avLst/>
          </a:prstGeom>
          <a:noFill/>
          <a:ln>
            <a:noFill/>
          </a:ln>
        </p:spPr>
      </p:pic>
    </p:spTree>
    <p:extLst>
      <p:ext uri="{BB962C8B-B14F-4D97-AF65-F5344CB8AC3E}">
        <p14:creationId xmlns:p14="http://schemas.microsoft.com/office/powerpoint/2010/main" val="2156780270"/>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Friant Dam Title Slide">
  <p:cSld name="Friant Dam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53"/>
        <p:cNvGrpSpPr/>
        <p:nvPr/>
      </p:nvGrpSpPr>
      <p:grpSpPr>
        <a:xfrm>
          <a:off x="0" y="0"/>
          <a:ext cx="0" cy="0"/>
          <a:chOff x="0" y="0"/>
          <a:chExt cx="0" cy="0"/>
        </a:xfrm>
      </p:grpSpPr>
      <p:sp>
        <p:nvSpPr>
          <p:cNvPr id="54" name="Google Shape;54;p10"/>
          <p:cNvSpPr txBox="1">
            <a:spLocks noGrp="1"/>
          </p:cNvSpPr>
          <p:nvPr>
            <p:ph type="sldNum" idx="12"/>
          </p:nvPr>
        </p:nvSpPr>
        <p:spPr>
          <a:xfrm>
            <a:off x="93518"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10"/>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7" name="Google Shape;57;p10"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3242" y="248920"/>
            <a:ext cx="3657600" cy="1199786"/>
          </a:xfrm>
          <a:prstGeom prst="rect">
            <a:avLst/>
          </a:prstGeom>
          <a:noFill/>
          <a:ln>
            <a:noFill/>
          </a:ln>
        </p:spPr>
      </p:pic>
    </p:spTree>
    <p:extLst>
      <p:ext uri="{BB962C8B-B14F-4D97-AF65-F5344CB8AC3E}">
        <p14:creationId xmlns:p14="http://schemas.microsoft.com/office/powerpoint/2010/main" val="12369228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nal Title Slide">
  <p:cSld name="Canal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sldNum" idx="12"/>
          </p:nvPr>
        </p:nvSpPr>
        <p:spPr>
          <a:xfrm>
            <a:off x="83127"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11"/>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1"/>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2" name="Google Shape;62;p11"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529" y="153298"/>
            <a:ext cx="3657600" cy="1160584"/>
          </a:xfrm>
          <a:prstGeom prst="rect">
            <a:avLst/>
          </a:prstGeom>
          <a:noFill/>
          <a:ln>
            <a:noFill/>
          </a:ln>
        </p:spPr>
      </p:pic>
    </p:spTree>
    <p:extLst>
      <p:ext uri="{BB962C8B-B14F-4D97-AF65-F5344CB8AC3E}">
        <p14:creationId xmlns:p14="http://schemas.microsoft.com/office/powerpoint/2010/main" val="8897161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owerline Title Slide" type="title">
  <p:cSld name="Powerline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6" name="Google Shape;66;p12"/>
          <p:cNvSpPr txBox="1">
            <a:spLocks noGrp="1"/>
          </p:cNvSpPr>
          <p:nvPr>
            <p:ph type="sldNum" idx="12"/>
          </p:nvPr>
        </p:nvSpPr>
        <p:spPr>
          <a:xfrm>
            <a:off x="93518"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pic>
        <p:nvPicPr>
          <p:cNvPr id="67" name="Google Shape;67;p12"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689" y="248920"/>
            <a:ext cx="3657600" cy="1199786"/>
          </a:xfrm>
          <a:prstGeom prst="rect">
            <a:avLst/>
          </a:prstGeom>
          <a:noFill/>
          <a:ln>
            <a:noFill/>
          </a:ln>
        </p:spPr>
      </p:pic>
    </p:spTree>
    <p:extLst>
      <p:ext uri="{BB962C8B-B14F-4D97-AF65-F5344CB8AC3E}">
        <p14:creationId xmlns:p14="http://schemas.microsoft.com/office/powerpoint/2010/main" val="4233046230"/>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Hydropower Generation Title Slide">
  <p:cSld name="Hydropower Generation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sldNum" idx="12"/>
          </p:nvPr>
        </p:nvSpPr>
        <p:spPr>
          <a:xfrm>
            <a:off x="93518"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3"/>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3"/>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2" name="Google Shape;72;p13"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689" y="248920"/>
            <a:ext cx="3657600" cy="1199786"/>
          </a:xfrm>
          <a:prstGeom prst="rect">
            <a:avLst/>
          </a:prstGeom>
          <a:noFill/>
          <a:ln>
            <a:noFill/>
          </a:ln>
        </p:spPr>
      </p:pic>
    </p:spTree>
    <p:extLst>
      <p:ext uri="{BB962C8B-B14F-4D97-AF65-F5344CB8AC3E}">
        <p14:creationId xmlns:p14="http://schemas.microsoft.com/office/powerpoint/2010/main" val="417474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6065B1-0E56-47B4-8410-D3A7E8DDCC64}" type="datetime1">
              <a:rPr lang="en-US" smtClean="0"/>
              <a:t>7/27/2023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78447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Ruedi Reservoir Title Slide">
  <p:cSld name="Ruedi Reservoir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sldNum" idx="12"/>
          </p:nvPr>
        </p:nvSpPr>
        <p:spPr>
          <a:xfrm>
            <a:off x="93518" y="640080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75" name="Google Shape;75;p14"/>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7" name="Google Shape;77;p14"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529" y="260874"/>
            <a:ext cx="3657600" cy="1160584"/>
          </a:xfrm>
          <a:prstGeom prst="rect">
            <a:avLst/>
          </a:prstGeom>
          <a:noFill/>
          <a:ln>
            <a:noFill/>
          </a:ln>
        </p:spPr>
      </p:pic>
    </p:spTree>
    <p:extLst>
      <p:ext uri="{BB962C8B-B14F-4D97-AF65-F5344CB8AC3E}">
        <p14:creationId xmlns:p14="http://schemas.microsoft.com/office/powerpoint/2010/main" val="22119869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ruckee River Title Slide">
  <p:cSld name="Truckee River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78"/>
        <p:cNvGrpSpPr/>
        <p:nvPr/>
      </p:nvGrpSpPr>
      <p:grpSpPr>
        <a:xfrm>
          <a:off x="0" y="0"/>
          <a:ext cx="0" cy="0"/>
          <a:chOff x="0" y="0"/>
          <a:chExt cx="0" cy="0"/>
        </a:xfrm>
      </p:grpSpPr>
      <p:sp>
        <p:nvSpPr>
          <p:cNvPr id="79" name="Google Shape;79;p15"/>
          <p:cNvSpPr txBox="1">
            <a:spLocks noGrp="1"/>
          </p:cNvSpPr>
          <p:nvPr>
            <p:ph type="sldNum" idx="12"/>
          </p:nvPr>
        </p:nvSpPr>
        <p:spPr>
          <a:xfrm>
            <a:off x="93518" y="640080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chemeClr val="lt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chemeClr val="lt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chemeClr val="lt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chemeClr val="lt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chemeClr val="lt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chemeClr val="lt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chemeClr val="lt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80" name="Google Shape;80;p15"/>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5"/>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2" name="Google Shape;82;p15"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689" y="248920"/>
            <a:ext cx="3657600" cy="1199786"/>
          </a:xfrm>
          <a:prstGeom prst="rect">
            <a:avLst/>
          </a:prstGeom>
          <a:noFill/>
          <a:ln>
            <a:noFill/>
          </a:ln>
        </p:spPr>
      </p:pic>
    </p:spTree>
    <p:extLst>
      <p:ext uri="{BB962C8B-B14F-4D97-AF65-F5344CB8AC3E}">
        <p14:creationId xmlns:p14="http://schemas.microsoft.com/office/powerpoint/2010/main" val="2047713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Rafting Title Slide">
  <p:cSld name="Rafting 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sldNum" idx="12"/>
          </p:nvPr>
        </p:nvSpPr>
        <p:spPr>
          <a:xfrm>
            <a:off x="93518" y="640080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003E51"/>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rgbClr val="003E51"/>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rgbClr val="003E51"/>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rgbClr val="003E51"/>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rgbClr val="003E51"/>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rgbClr val="003E51"/>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rgbClr val="003E51"/>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rgbClr val="003E51"/>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rgbClr val="003E5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85" name="Google Shape;85;p16"/>
          <p:cNvSpPr txBox="1">
            <a:spLocks noGrp="1"/>
          </p:cNvSpPr>
          <p:nvPr>
            <p:ph type="ctrTitle"/>
          </p:nvPr>
        </p:nvSpPr>
        <p:spPr>
          <a:xfrm>
            <a:off x="638175" y="1544013"/>
            <a:ext cx="9144000" cy="23876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Quattrocento Sans"/>
              <a:buNone/>
              <a:defRPr sz="6000" b="1" i="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6"/>
          <p:cNvSpPr txBox="1">
            <a:spLocks noGrp="1"/>
          </p:cNvSpPr>
          <p:nvPr>
            <p:ph type="subTitle" idx="1"/>
          </p:nvPr>
        </p:nvSpPr>
        <p:spPr>
          <a:xfrm>
            <a:off x="638175" y="4023688"/>
            <a:ext cx="9144000" cy="165576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200"/>
              <a:buNone/>
              <a:defRPr sz="3200" b="1" i="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7" name="Google Shape;87;p16" descr="Reclamation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689" y="248920"/>
            <a:ext cx="3657600" cy="1199786"/>
          </a:xfrm>
          <a:prstGeom prst="rect">
            <a:avLst/>
          </a:prstGeom>
          <a:noFill/>
          <a:ln>
            <a:noFill/>
          </a:ln>
        </p:spPr>
      </p:pic>
    </p:spTree>
    <p:extLst>
      <p:ext uri="{BB962C8B-B14F-4D97-AF65-F5344CB8AC3E}">
        <p14:creationId xmlns:p14="http://schemas.microsoft.com/office/powerpoint/2010/main" val="11031315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Right Photo">
  <p:cSld name="Right Photo">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228600" y="365125"/>
            <a:ext cx="56769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3E5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7"/>
          <p:cNvSpPr txBox="1">
            <a:spLocks noGrp="1"/>
          </p:cNvSpPr>
          <p:nvPr>
            <p:ph type="body" idx="1"/>
          </p:nvPr>
        </p:nvSpPr>
        <p:spPr>
          <a:xfrm>
            <a:off x="228600" y="1825625"/>
            <a:ext cx="56769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003E52"/>
              </a:buClr>
              <a:buSzPts val="1800"/>
              <a:buChar char="•"/>
              <a:defRPr/>
            </a:lvl1pPr>
            <a:lvl2pPr marL="914400" lvl="1" indent="-342900" algn="l">
              <a:lnSpc>
                <a:spcPct val="90000"/>
              </a:lnSpc>
              <a:spcBef>
                <a:spcPts val="500"/>
              </a:spcBef>
              <a:spcAft>
                <a:spcPts val="0"/>
              </a:spcAft>
              <a:buClr>
                <a:srgbClr val="003E52"/>
              </a:buClr>
              <a:buSzPts val="1800"/>
              <a:buChar char="•"/>
              <a:defRPr/>
            </a:lvl2pPr>
            <a:lvl3pPr marL="1371600" lvl="2" indent="-342900" algn="l">
              <a:lnSpc>
                <a:spcPct val="90000"/>
              </a:lnSpc>
              <a:spcBef>
                <a:spcPts val="500"/>
              </a:spcBef>
              <a:spcAft>
                <a:spcPts val="0"/>
              </a:spcAft>
              <a:buClr>
                <a:srgbClr val="003E52"/>
              </a:buClr>
              <a:buSzPts val="1800"/>
              <a:buChar char="•"/>
              <a:defRPr/>
            </a:lvl3pPr>
            <a:lvl4pPr marL="1828800" lvl="3" indent="-342900" algn="l">
              <a:lnSpc>
                <a:spcPct val="90000"/>
              </a:lnSpc>
              <a:spcBef>
                <a:spcPts val="500"/>
              </a:spcBef>
              <a:spcAft>
                <a:spcPts val="0"/>
              </a:spcAft>
              <a:buClr>
                <a:srgbClr val="003E52"/>
              </a:buClr>
              <a:buSzPts val="1800"/>
              <a:buChar char="•"/>
              <a:defRPr/>
            </a:lvl4pPr>
            <a:lvl5pPr marL="2286000" lvl="4" indent="-342900" algn="l">
              <a:lnSpc>
                <a:spcPct val="90000"/>
              </a:lnSpc>
              <a:spcBef>
                <a:spcPts val="500"/>
              </a:spcBef>
              <a:spcAft>
                <a:spcPts val="0"/>
              </a:spcAft>
              <a:buClr>
                <a:srgbClr val="003E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7"/>
          <p:cNvSpPr>
            <a:spLocks noGrp="1"/>
          </p:cNvSpPr>
          <p:nvPr>
            <p:ph type="pic" idx="2"/>
          </p:nvPr>
        </p:nvSpPr>
        <p:spPr>
          <a:xfrm>
            <a:off x="6019800" y="0"/>
            <a:ext cx="6172200" cy="68579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3E52"/>
              </a:buClr>
              <a:buSzPts val="3200"/>
              <a:buFont typeface="Arial"/>
              <a:buNone/>
              <a:defRPr sz="3200" b="1" i="0" u="none" strike="noStrike" cap="none">
                <a:solidFill>
                  <a:srgbClr val="003E52"/>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rgbClr val="003E52"/>
              </a:buClr>
              <a:buSzPts val="2800"/>
              <a:buFont typeface="Arial"/>
              <a:buNone/>
              <a:defRPr sz="2800" b="1" i="0" u="none" strike="noStrike" cap="none">
                <a:solidFill>
                  <a:srgbClr val="003E52"/>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rgbClr val="003E52"/>
              </a:buClr>
              <a:buSzPts val="2400"/>
              <a:buFont typeface="Arial"/>
              <a:buNone/>
              <a:defRPr sz="2400" b="1" i="0" u="none" strike="noStrike" cap="none">
                <a:solidFill>
                  <a:srgbClr val="003E52"/>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rgbClr val="003E52"/>
              </a:buClr>
              <a:buSzPts val="2000"/>
              <a:buFont typeface="Arial"/>
              <a:buNone/>
              <a:defRPr sz="2000" b="1" i="0" u="none" strike="noStrike" cap="none">
                <a:solidFill>
                  <a:srgbClr val="003E52"/>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rgbClr val="003E52"/>
              </a:buClr>
              <a:buSzPts val="2000"/>
              <a:buFont typeface="Arial"/>
              <a:buNone/>
              <a:defRPr sz="2000" b="1" i="0" u="none" strike="noStrike" cap="none">
                <a:solidFill>
                  <a:srgbClr val="003E52"/>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2" name="Google Shape;92;p17"/>
          <p:cNvSpPr txBox="1">
            <a:spLocks noGrp="1"/>
          </p:cNvSpPr>
          <p:nvPr>
            <p:ph type="sldNum" idx="12"/>
          </p:nvPr>
        </p:nvSpPr>
        <p:spPr>
          <a:xfrm>
            <a:off x="75177"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3" name="Google Shape;93;p17" descr="Reclamation Logo"/>
          <p:cNvSpPr txBox="1">
            <a:spLocks noGrp="1"/>
          </p:cNvSpPr>
          <p:nvPr>
            <p:ph type="ftr" idx="11"/>
          </p:nvPr>
        </p:nvSpPr>
        <p:spPr>
          <a:xfrm>
            <a:off x="11311128" y="5824728"/>
            <a:ext cx="777240" cy="914400"/>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3E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213149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Lower Photo">
  <p:cSld name="Lower Photo">
    <p:spTree>
      <p:nvGrpSpPr>
        <p:cNvPr id="1" name="Shape 94"/>
        <p:cNvGrpSpPr/>
        <p:nvPr/>
      </p:nvGrpSpPr>
      <p:grpSpPr>
        <a:xfrm>
          <a:off x="0" y="0"/>
          <a:ext cx="0" cy="0"/>
          <a:chOff x="0" y="0"/>
          <a:chExt cx="0" cy="0"/>
        </a:xfrm>
      </p:grpSpPr>
      <p:sp>
        <p:nvSpPr>
          <p:cNvPr id="95" name="Google Shape;95;p18"/>
          <p:cNvSpPr>
            <a:spLocks noGrp="1"/>
          </p:cNvSpPr>
          <p:nvPr>
            <p:ph type="pic" idx="2"/>
          </p:nvPr>
        </p:nvSpPr>
        <p:spPr>
          <a:xfrm>
            <a:off x="0" y="3657600"/>
            <a:ext cx="12192000" cy="368617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3E52"/>
              </a:buClr>
              <a:buSzPts val="3200"/>
              <a:buFont typeface="Arial"/>
              <a:buNone/>
              <a:defRPr sz="3200" b="1" i="0" u="none" strike="noStrike" cap="none">
                <a:solidFill>
                  <a:srgbClr val="003E52"/>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rgbClr val="003E52"/>
              </a:buClr>
              <a:buSzPts val="2800"/>
              <a:buFont typeface="Arial"/>
              <a:buNone/>
              <a:defRPr sz="2800" b="1" i="0" u="none" strike="noStrike" cap="none">
                <a:solidFill>
                  <a:srgbClr val="003E52"/>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rgbClr val="003E52"/>
              </a:buClr>
              <a:buSzPts val="2400"/>
              <a:buFont typeface="Arial"/>
              <a:buNone/>
              <a:defRPr sz="2400" b="1" i="0" u="none" strike="noStrike" cap="none">
                <a:solidFill>
                  <a:srgbClr val="003E52"/>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rgbClr val="003E52"/>
              </a:buClr>
              <a:buSzPts val="2000"/>
              <a:buFont typeface="Arial"/>
              <a:buNone/>
              <a:defRPr sz="2000" b="1" i="0" u="none" strike="noStrike" cap="none">
                <a:solidFill>
                  <a:srgbClr val="003E52"/>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rgbClr val="003E52"/>
              </a:buClr>
              <a:buSzPts val="2000"/>
              <a:buFont typeface="Arial"/>
              <a:buNone/>
              <a:defRPr sz="2000" b="1" i="0" u="none" strike="noStrike" cap="none">
                <a:solidFill>
                  <a:srgbClr val="003E52"/>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body" idx="1"/>
          </p:nvPr>
        </p:nvSpPr>
        <p:spPr>
          <a:xfrm>
            <a:off x="243840" y="1282700"/>
            <a:ext cx="11704320" cy="22320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003E52"/>
              </a:buClr>
              <a:buSzPts val="1800"/>
              <a:buChar char="•"/>
              <a:defRPr/>
            </a:lvl1pPr>
            <a:lvl2pPr marL="914400" lvl="1" indent="-342900" algn="l">
              <a:lnSpc>
                <a:spcPct val="90000"/>
              </a:lnSpc>
              <a:spcBef>
                <a:spcPts val="500"/>
              </a:spcBef>
              <a:spcAft>
                <a:spcPts val="0"/>
              </a:spcAft>
              <a:buClr>
                <a:srgbClr val="003E52"/>
              </a:buClr>
              <a:buSzPts val="1800"/>
              <a:buChar char="•"/>
              <a:defRPr/>
            </a:lvl2pPr>
            <a:lvl3pPr marL="1371600" lvl="2" indent="-342900" algn="l">
              <a:lnSpc>
                <a:spcPct val="90000"/>
              </a:lnSpc>
              <a:spcBef>
                <a:spcPts val="500"/>
              </a:spcBef>
              <a:spcAft>
                <a:spcPts val="0"/>
              </a:spcAft>
              <a:buClr>
                <a:srgbClr val="003E52"/>
              </a:buClr>
              <a:buSzPts val="1800"/>
              <a:buChar char="•"/>
              <a:defRPr/>
            </a:lvl3pPr>
            <a:lvl4pPr marL="1828800" lvl="3" indent="-342900" algn="l">
              <a:lnSpc>
                <a:spcPct val="90000"/>
              </a:lnSpc>
              <a:spcBef>
                <a:spcPts val="500"/>
              </a:spcBef>
              <a:spcAft>
                <a:spcPts val="0"/>
              </a:spcAft>
              <a:buClr>
                <a:srgbClr val="003E52"/>
              </a:buClr>
              <a:buSzPts val="1800"/>
              <a:buChar char="•"/>
              <a:defRPr/>
            </a:lvl4pPr>
            <a:lvl5pPr marL="2286000" lvl="4" indent="-342900" algn="l">
              <a:lnSpc>
                <a:spcPct val="90000"/>
              </a:lnSpc>
              <a:spcBef>
                <a:spcPts val="500"/>
              </a:spcBef>
              <a:spcAft>
                <a:spcPts val="0"/>
              </a:spcAft>
              <a:buClr>
                <a:srgbClr val="003E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8"/>
          <p:cNvSpPr txBox="1">
            <a:spLocks noGrp="1"/>
          </p:cNvSpPr>
          <p:nvPr>
            <p:ph type="title"/>
          </p:nvPr>
        </p:nvSpPr>
        <p:spPr>
          <a:xfrm>
            <a:off x="228600" y="365126"/>
            <a:ext cx="11704320" cy="76358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3E5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sldNum" idx="12"/>
          </p:nvPr>
        </p:nvSpPr>
        <p:spPr>
          <a:xfrm>
            <a:off x="130409" y="639466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18" descr="Reclamation Logo"/>
          <p:cNvSpPr txBox="1">
            <a:spLocks noGrp="1"/>
          </p:cNvSpPr>
          <p:nvPr>
            <p:ph type="ftr" idx="11"/>
          </p:nvPr>
        </p:nvSpPr>
        <p:spPr>
          <a:xfrm>
            <a:off x="11283696" y="5824728"/>
            <a:ext cx="777240" cy="914400"/>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3E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853971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228600" y="365125"/>
            <a:ext cx="1170432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3E5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9"/>
          <p:cNvSpPr txBox="1">
            <a:spLocks noGrp="1"/>
          </p:cNvSpPr>
          <p:nvPr>
            <p:ph type="body" idx="1"/>
          </p:nvPr>
        </p:nvSpPr>
        <p:spPr>
          <a:xfrm>
            <a:off x="228600" y="1813717"/>
            <a:ext cx="580644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003E52"/>
              </a:buClr>
              <a:buSzPts val="1800"/>
              <a:buChar char="•"/>
              <a:defRPr/>
            </a:lvl1pPr>
            <a:lvl2pPr marL="914400" lvl="1" indent="-342900" algn="l">
              <a:lnSpc>
                <a:spcPct val="90000"/>
              </a:lnSpc>
              <a:spcBef>
                <a:spcPts val="500"/>
              </a:spcBef>
              <a:spcAft>
                <a:spcPts val="0"/>
              </a:spcAft>
              <a:buClr>
                <a:srgbClr val="003E52"/>
              </a:buClr>
              <a:buSzPts val="1800"/>
              <a:buChar char="•"/>
              <a:defRPr/>
            </a:lvl2pPr>
            <a:lvl3pPr marL="1371600" lvl="2" indent="-342900" algn="l">
              <a:lnSpc>
                <a:spcPct val="90000"/>
              </a:lnSpc>
              <a:spcBef>
                <a:spcPts val="500"/>
              </a:spcBef>
              <a:spcAft>
                <a:spcPts val="0"/>
              </a:spcAft>
              <a:buClr>
                <a:srgbClr val="003E52"/>
              </a:buClr>
              <a:buSzPts val="1800"/>
              <a:buChar char="•"/>
              <a:defRPr/>
            </a:lvl3pPr>
            <a:lvl4pPr marL="1828800" lvl="3" indent="-342900" algn="l">
              <a:lnSpc>
                <a:spcPct val="90000"/>
              </a:lnSpc>
              <a:spcBef>
                <a:spcPts val="500"/>
              </a:spcBef>
              <a:spcAft>
                <a:spcPts val="0"/>
              </a:spcAft>
              <a:buClr>
                <a:srgbClr val="003E52"/>
              </a:buClr>
              <a:buSzPts val="1800"/>
              <a:buChar char="•"/>
              <a:defRPr/>
            </a:lvl4pPr>
            <a:lvl5pPr marL="2286000" lvl="4" indent="-342900" algn="l">
              <a:lnSpc>
                <a:spcPct val="90000"/>
              </a:lnSpc>
              <a:spcBef>
                <a:spcPts val="500"/>
              </a:spcBef>
              <a:spcAft>
                <a:spcPts val="0"/>
              </a:spcAft>
              <a:buClr>
                <a:srgbClr val="003E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9"/>
          <p:cNvSpPr txBox="1">
            <a:spLocks noGrp="1"/>
          </p:cNvSpPr>
          <p:nvPr>
            <p:ph type="body" idx="2"/>
          </p:nvPr>
        </p:nvSpPr>
        <p:spPr>
          <a:xfrm>
            <a:off x="6126480" y="1813717"/>
            <a:ext cx="580644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003E52"/>
              </a:buClr>
              <a:buSzPts val="1800"/>
              <a:buChar char="•"/>
              <a:defRPr/>
            </a:lvl1pPr>
            <a:lvl2pPr marL="914400" lvl="1" indent="-342900" algn="l">
              <a:lnSpc>
                <a:spcPct val="90000"/>
              </a:lnSpc>
              <a:spcBef>
                <a:spcPts val="500"/>
              </a:spcBef>
              <a:spcAft>
                <a:spcPts val="0"/>
              </a:spcAft>
              <a:buClr>
                <a:srgbClr val="003E52"/>
              </a:buClr>
              <a:buSzPts val="1800"/>
              <a:buChar char="•"/>
              <a:defRPr/>
            </a:lvl2pPr>
            <a:lvl3pPr marL="1371600" lvl="2" indent="-342900" algn="l">
              <a:lnSpc>
                <a:spcPct val="90000"/>
              </a:lnSpc>
              <a:spcBef>
                <a:spcPts val="500"/>
              </a:spcBef>
              <a:spcAft>
                <a:spcPts val="0"/>
              </a:spcAft>
              <a:buClr>
                <a:srgbClr val="003E52"/>
              </a:buClr>
              <a:buSzPts val="1800"/>
              <a:buChar char="•"/>
              <a:defRPr/>
            </a:lvl3pPr>
            <a:lvl4pPr marL="1828800" lvl="3" indent="-342900" algn="l">
              <a:lnSpc>
                <a:spcPct val="90000"/>
              </a:lnSpc>
              <a:spcBef>
                <a:spcPts val="500"/>
              </a:spcBef>
              <a:spcAft>
                <a:spcPts val="0"/>
              </a:spcAft>
              <a:buClr>
                <a:srgbClr val="003E52"/>
              </a:buClr>
              <a:buSzPts val="1800"/>
              <a:buChar char="•"/>
              <a:defRPr/>
            </a:lvl4pPr>
            <a:lvl5pPr marL="2286000" lvl="4" indent="-342900" algn="l">
              <a:lnSpc>
                <a:spcPct val="90000"/>
              </a:lnSpc>
              <a:spcBef>
                <a:spcPts val="500"/>
              </a:spcBef>
              <a:spcAft>
                <a:spcPts val="0"/>
              </a:spcAft>
              <a:buClr>
                <a:srgbClr val="003E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9"/>
          <p:cNvSpPr txBox="1">
            <a:spLocks noGrp="1"/>
          </p:cNvSpPr>
          <p:nvPr>
            <p:ph type="sldNum" idx="12"/>
          </p:nvPr>
        </p:nvSpPr>
        <p:spPr>
          <a:xfrm>
            <a:off x="130409" y="639466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5" name="Google Shape;105;p19" descr="Reclamation Logo"/>
          <p:cNvSpPr txBox="1">
            <a:spLocks noGrp="1"/>
          </p:cNvSpPr>
          <p:nvPr>
            <p:ph type="ftr" idx="11"/>
          </p:nvPr>
        </p:nvSpPr>
        <p:spPr>
          <a:xfrm>
            <a:off x="11283696" y="5824728"/>
            <a:ext cx="777240" cy="914400"/>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3E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551139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228600" y="365125"/>
            <a:ext cx="1170432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3E5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ldNum" idx="12"/>
          </p:nvPr>
        </p:nvSpPr>
        <p:spPr>
          <a:xfrm>
            <a:off x="130409" y="639466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9" name="Google Shape;109;p20" descr="Reclamation Logo"/>
          <p:cNvSpPr txBox="1">
            <a:spLocks noGrp="1"/>
          </p:cNvSpPr>
          <p:nvPr>
            <p:ph type="ftr" idx="11"/>
          </p:nvPr>
        </p:nvSpPr>
        <p:spPr>
          <a:xfrm>
            <a:off x="11283696" y="5824728"/>
            <a:ext cx="777240" cy="914400"/>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3E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05810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612648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8" name="Footer Placeholder 7" descr="Reclamation Logo"/>
          <p:cNvSpPr>
            <a:spLocks noGrp="1"/>
          </p:cNvSpPr>
          <p:nvPr>
            <p:ph type="ftr" sz="quarter" idx="11"/>
          </p:nvPr>
        </p:nvSpPr>
        <p:spPr>
          <a:xfrm>
            <a:off x="11283696" y="5824728"/>
            <a:ext cx="777240" cy="914400"/>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a:p>
        </p:txBody>
      </p:sp>
    </p:spTree>
    <p:extLst>
      <p:ext uri="{BB962C8B-B14F-4D97-AF65-F5344CB8AC3E}">
        <p14:creationId xmlns:p14="http://schemas.microsoft.com/office/powerpoint/2010/main" val="3888775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10" name="Picture Placeholder 9">
            <a:extLst>
              <a:ext uri="{FF2B5EF4-FFF2-40B4-BE49-F238E27FC236}">
                <a16:creationId xmlns:a16="http://schemas.microsoft.com/office/drawing/2014/main" id="{28A33F6E-2EFD-3C45-91BF-512B9CA54854}"/>
              </a:ext>
            </a:extLst>
          </p:cNvPr>
          <p:cNvSpPr>
            <a:spLocks noGrp="1"/>
          </p:cNvSpPr>
          <p:nvPr>
            <p:ph type="pic" sz="quarter" idx="13"/>
          </p:nvPr>
        </p:nvSpPr>
        <p:spPr>
          <a:xfrm>
            <a:off x="5065776" y="0"/>
            <a:ext cx="7123176" cy="6858000"/>
          </a:xfrm>
          <a:prstGeom prst="rect">
            <a:avLst/>
          </a:prstGeom>
        </p:spPr>
        <p:txBody>
          <a:bodyPr wrap="square">
            <a:noAutofit/>
          </a:bodyPr>
          <a:lstStyle/>
          <a:p>
            <a:endParaRPr lang="en-US"/>
          </a:p>
        </p:txBody>
      </p:sp>
      <p:sp>
        <p:nvSpPr>
          <p:cNvPr id="8" name="Text Placeholder 13">
            <a:extLst>
              <a:ext uri="{FF2B5EF4-FFF2-40B4-BE49-F238E27FC236}">
                <a16:creationId xmlns:a16="http://schemas.microsoft.com/office/drawing/2014/main" id="{75C39BF8-420B-514B-9E56-CF72847E5C57}"/>
              </a:ext>
            </a:extLst>
          </p:cNvPr>
          <p:cNvSpPr>
            <a:spLocks noGrp="1" noChangeAspect="1"/>
          </p:cNvSpPr>
          <p:nvPr>
            <p:ph type="body" sz="quarter" idx="14" hasCustomPrompt="1"/>
          </p:nvPr>
        </p:nvSpPr>
        <p:spPr>
          <a:xfrm>
            <a:off x="10972800" y="5486400"/>
            <a:ext cx="915798" cy="1106424"/>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23991813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10" name="Text Placeholder 9">
            <a:extLst>
              <a:ext uri="{FF2B5EF4-FFF2-40B4-BE49-F238E27FC236}">
                <a16:creationId xmlns:a16="http://schemas.microsoft.com/office/drawing/2014/main" id="{27308322-C571-AE4A-9D37-BC4977D42551}"/>
              </a:ext>
            </a:extLst>
          </p:cNvPr>
          <p:cNvSpPr>
            <a:spLocks noGrp="1"/>
          </p:cNvSpPr>
          <p:nvPr>
            <p:ph type="body" sz="quarter" idx="13"/>
          </p:nvPr>
        </p:nvSpPr>
        <p:spPr>
          <a:xfrm>
            <a:off x="228600" y="1828800"/>
            <a:ext cx="11711678" cy="4352544"/>
          </a:xfrm>
          <a:custGeom>
            <a:avLst/>
            <a:gdLst>
              <a:gd name="connsiteX0" fmla="*/ 0 w 11704320"/>
              <a:gd name="connsiteY0" fmla="*/ 0 h 4352544"/>
              <a:gd name="connsiteX1" fmla="*/ 11704320 w 11704320"/>
              <a:gd name="connsiteY1" fmla="*/ 0 h 4352544"/>
              <a:gd name="connsiteX2" fmla="*/ 11704320 w 11704320"/>
              <a:gd name="connsiteY2" fmla="*/ 3794760 h 4352544"/>
              <a:gd name="connsiteX3" fmla="*/ 10881360 w 11704320"/>
              <a:gd name="connsiteY3" fmla="*/ 3794760 h 4352544"/>
              <a:gd name="connsiteX4" fmla="*/ 10881360 w 11704320"/>
              <a:gd name="connsiteY4" fmla="*/ 4352544 h 4352544"/>
              <a:gd name="connsiteX5" fmla="*/ 0 w 11704320"/>
              <a:gd name="connsiteY5" fmla="*/ 4352544 h 4352544"/>
              <a:gd name="connsiteX0" fmla="*/ 0 w 11711678"/>
              <a:gd name="connsiteY0" fmla="*/ 0 h 4352544"/>
              <a:gd name="connsiteX1" fmla="*/ 11704320 w 11711678"/>
              <a:gd name="connsiteY1" fmla="*/ 0 h 4352544"/>
              <a:gd name="connsiteX2" fmla="*/ 11704320 w 11711678"/>
              <a:gd name="connsiteY2" fmla="*/ 3794760 h 4352544"/>
              <a:gd name="connsiteX3" fmla="*/ 11711678 w 11711678"/>
              <a:gd name="connsiteY3" fmla="*/ 4351808 h 4352544"/>
              <a:gd name="connsiteX4" fmla="*/ 10881360 w 11711678"/>
              <a:gd name="connsiteY4" fmla="*/ 4352544 h 4352544"/>
              <a:gd name="connsiteX5" fmla="*/ 0 w 11711678"/>
              <a:gd name="connsiteY5" fmla="*/ 4352544 h 4352544"/>
              <a:gd name="connsiteX6" fmla="*/ 0 w 11711678"/>
              <a:gd name="connsiteY6" fmla="*/ 0 h 43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1678" h="4352544">
                <a:moveTo>
                  <a:pt x="0" y="0"/>
                </a:moveTo>
                <a:lnTo>
                  <a:pt x="11704320" y="0"/>
                </a:lnTo>
                <a:lnTo>
                  <a:pt x="11704320" y="3794760"/>
                </a:lnTo>
                <a:cubicBezTo>
                  <a:pt x="11706773" y="3980443"/>
                  <a:pt x="11709225" y="4166125"/>
                  <a:pt x="11711678" y="4351808"/>
                </a:cubicBezTo>
                <a:lnTo>
                  <a:pt x="10881360" y="4352544"/>
                </a:lnTo>
                <a:lnTo>
                  <a:pt x="0" y="4352544"/>
                </a:lnTo>
                <a:lnTo>
                  <a:pt x="0" y="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7C81278A-4358-5148-995F-C1FF0A6C60F4}"/>
              </a:ext>
            </a:extLst>
          </p:cNvPr>
          <p:cNvSpPr>
            <a:spLocks noGrp="1" noChangeAspect="1"/>
          </p:cNvSpPr>
          <p:nvPr>
            <p:ph type="body" sz="quarter" idx="14" hasCustomPrompt="1"/>
          </p:nvPr>
        </p:nvSpPr>
        <p:spPr>
          <a:xfrm>
            <a:off x="10972800" y="5486400"/>
            <a:ext cx="915798" cy="1106424"/>
          </a:xfrm>
          <a:blipFill>
            <a:blip r:embed="rId2" cstate="screen">
              <a:extLst>
                <a:ext uri="{28A0092B-C50C-407E-A947-70E740481C1C}">
                  <a14:useLocalDpi xmlns:a14="http://schemas.microsoft.com/office/drawing/2010/main"/>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198200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BBA0B8-5630-4DF0-982F-9724EBC19B00}" type="datetime1">
              <a:rPr lang="en-US" smtClean="0"/>
              <a:t>7/27/2023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61303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ue Background Title Slide bad">
    <p:bg>
      <p:bgPr>
        <a:solidFill>
          <a:srgbClr val="003E5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pic>
        <p:nvPicPr>
          <p:cNvPr id="3" name="Picture 2" descr="Reclamation Logo">
            <a:extLst>
              <a:ext uri="{FF2B5EF4-FFF2-40B4-BE49-F238E27FC236}">
                <a16:creationId xmlns:a16="http://schemas.microsoft.com/office/drawing/2014/main" id="{0468950F-FE69-724F-A96C-325903AF08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 y="228600"/>
            <a:ext cx="3657600" cy="1199786"/>
          </a:xfrm>
          <a:prstGeom prst="rect">
            <a:avLst/>
          </a:prstGeom>
        </p:spPr>
      </p:pic>
    </p:spTree>
    <p:extLst>
      <p:ext uri="{BB962C8B-B14F-4D97-AF65-F5344CB8AC3E}">
        <p14:creationId xmlns:p14="http://schemas.microsoft.com/office/powerpoint/2010/main" val="19983406"/>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pPr marL="0" lvl="0" indent="0" algn="l" rtl="0">
              <a:spcBef>
                <a:spcPts val="0"/>
              </a:spcBef>
              <a:spcAft>
                <a:spcPts val="0"/>
              </a:spcAft>
              <a:buNone/>
            </a:pPr>
            <a:fld id="{00000000-1234-1234-1234-123412341234}"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91095"/>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92274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10254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140881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46312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764540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8391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447750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2777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53E722-2F88-41B4-8883-D47848206F54}" type="datetime1">
              <a:rPr lang="en-US" smtClean="0"/>
              <a:t>7/27/2023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827271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182084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95079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228600" y="1825625"/>
            <a:ext cx="1170432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003E52"/>
              </a:buClr>
              <a:buSzPts val="1800"/>
              <a:buChar char="•"/>
              <a:defRPr/>
            </a:lvl1pPr>
            <a:lvl2pPr marL="914400" lvl="1" indent="-342900" algn="l">
              <a:lnSpc>
                <a:spcPct val="90000"/>
              </a:lnSpc>
              <a:spcBef>
                <a:spcPts val="500"/>
              </a:spcBef>
              <a:spcAft>
                <a:spcPts val="0"/>
              </a:spcAft>
              <a:buClr>
                <a:srgbClr val="003E52"/>
              </a:buClr>
              <a:buSzPts val="1800"/>
              <a:buChar char="•"/>
              <a:defRPr/>
            </a:lvl2pPr>
            <a:lvl3pPr marL="1371600" lvl="2" indent="-342900" algn="l">
              <a:lnSpc>
                <a:spcPct val="90000"/>
              </a:lnSpc>
              <a:spcBef>
                <a:spcPts val="500"/>
              </a:spcBef>
              <a:spcAft>
                <a:spcPts val="0"/>
              </a:spcAft>
              <a:buClr>
                <a:srgbClr val="003E52"/>
              </a:buClr>
              <a:buSzPts val="1800"/>
              <a:buChar char="•"/>
              <a:defRPr/>
            </a:lvl3pPr>
            <a:lvl4pPr marL="1828800" lvl="3" indent="-342900" algn="l">
              <a:lnSpc>
                <a:spcPct val="90000"/>
              </a:lnSpc>
              <a:spcBef>
                <a:spcPts val="500"/>
              </a:spcBef>
              <a:spcAft>
                <a:spcPts val="0"/>
              </a:spcAft>
              <a:buClr>
                <a:srgbClr val="003E52"/>
              </a:buClr>
              <a:buSzPts val="1800"/>
              <a:buChar char="•"/>
              <a:defRPr/>
            </a:lvl4pPr>
            <a:lvl5pPr marL="2286000" lvl="4" indent="-342900" algn="l">
              <a:lnSpc>
                <a:spcPct val="90000"/>
              </a:lnSpc>
              <a:spcBef>
                <a:spcPts val="500"/>
              </a:spcBef>
              <a:spcAft>
                <a:spcPts val="0"/>
              </a:spcAft>
              <a:buClr>
                <a:srgbClr val="003E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title"/>
          </p:nvPr>
        </p:nvSpPr>
        <p:spPr>
          <a:xfrm>
            <a:off x="228600" y="365125"/>
            <a:ext cx="1170432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3E5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30409" y="6394663"/>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3" descr="Reclamation Logo"/>
          <p:cNvSpPr txBox="1">
            <a:spLocks noGrp="1"/>
          </p:cNvSpPr>
          <p:nvPr>
            <p:ph type="ftr" idx="11"/>
          </p:nvPr>
        </p:nvSpPr>
        <p:spPr>
          <a:xfrm>
            <a:off x="11284351" y="5828613"/>
            <a:ext cx="777240" cy="914400"/>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3E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840399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3" name="Picture 2" descr="Reclamation logo with a shield of a dam with water flowing over it.">
            <a:extLst>
              <a:ext uri="{FF2B5EF4-FFF2-40B4-BE49-F238E27FC236}">
                <a16:creationId xmlns:a16="http://schemas.microsoft.com/office/drawing/2014/main" id="{E042B84B-9C66-D847-90D9-DF527311A9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147917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a shield of a dam with water flowing over it.">
            <a:extLst>
              <a:ext uri="{FF2B5EF4-FFF2-40B4-BE49-F238E27FC236}">
                <a16:creationId xmlns:a16="http://schemas.microsoft.com/office/drawing/2014/main" id="{7AFD07AD-7827-7140-B4A2-C25A2D02AC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5705593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10" name="Picture 9" descr="Reclamation Logo with a shield of a dam with water coming over it.">
            <a:extLst>
              <a:ext uri="{FF2B5EF4-FFF2-40B4-BE49-F238E27FC236}">
                <a16:creationId xmlns:a16="http://schemas.microsoft.com/office/drawing/2014/main" id="{B2650061-4C58-3843-99D4-8E7FFC58EC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960" y="160629"/>
            <a:ext cx="3657600" cy="1160585"/>
          </a:xfrm>
          <a:prstGeom prst="rect">
            <a:avLst/>
          </a:prstGeom>
        </p:spPr>
      </p:pic>
    </p:spTree>
    <p:extLst>
      <p:ext uri="{BB962C8B-B14F-4D97-AF65-F5344CB8AC3E}">
        <p14:creationId xmlns:p14="http://schemas.microsoft.com/office/powerpoint/2010/main" val="2378472856"/>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8" name="Picture 7" descr="Reclamation Logo with a shield of a dam with water coming over it.">
            <a:extLst>
              <a:ext uri="{FF2B5EF4-FFF2-40B4-BE49-F238E27FC236}">
                <a16:creationId xmlns:a16="http://schemas.microsoft.com/office/drawing/2014/main" id="{261EBE97-3737-E14B-B214-9FC0B98516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4857415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a shield of a dam with water flowing over it.">
            <a:extLst>
              <a:ext uri="{FF2B5EF4-FFF2-40B4-BE49-F238E27FC236}">
                <a16:creationId xmlns:a16="http://schemas.microsoft.com/office/drawing/2014/main" id="{96F2B6A2-B572-7346-A3BA-A427CDB943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4049225509"/>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a shield of a dam with water flowing over it.">
            <a:extLst>
              <a:ext uri="{FF2B5EF4-FFF2-40B4-BE49-F238E27FC236}">
                <a16:creationId xmlns:a16="http://schemas.microsoft.com/office/drawing/2014/main" id="{F976217D-518E-1347-BD75-969E8840E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9095236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8" name="Picture 7" descr="Reclamation Logo with a shield of a dam with water coming over it.">
            <a:extLst>
              <a:ext uri="{FF2B5EF4-FFF2-40B4-BE49-F238E27FC236}">
                <a16:creationId xmlns:a16="http://schemas.microsoft.com/office/drawing/2014/main" id="{DD72EDF4-091B-2B46-BA4B-248CDA98F0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960" y="133735"/>
            <a:ext cx="3657600" cy="1160585"/>
          </a:xfrm>
          <a:prstGeom prst="rect">
            <a:avLst/>
          </a:prstGeom>
        </p:spPr>
      </p:pic>
    </p:spTree>
    <p:extLst>
      <p:ext uri="{BB962C8B-B14F-4D97-AF65-F5344CB8AC3E}">
        <p14:creationId xmlns:p14="http://schemas.microsoft.com/office/powerpoint/2010/main" val="3528918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5EDDC58-C013-4C20-B595-1B67B45C7F88}" type="datetime1">
              <a:rPr lang="en-US" smtClean="0"/>
              <a:t>7/27/2023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900727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7" name="Picture 6" descr="Reclamation logo with a shield of a dam with water flowing over it.">
            <a:extLst>
              <a:ext uri="{FF2B5EF4-FFF2-40B4-BE49-F238E27FC236}">
                <a16:creationId xmlns:a16="http://schemas.microsoft.com/office/drawing/2014/main" id="{6248D53A-3267-2044-9336-32DCEC3206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984546130"/>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a shield of a dam with water flowing over it.">
            <a:extLst>
              <a:ext uri="{FF2B5EF4-FFF2-40B4-BE49-F238E27FC236}">
                <a16:creationId xmlns:a16="http://schemas.microsoft.com/office/drawing/2014/main" id="{13A1E567-7374-1945-BE9E-4D0CE5C1E5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5229267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9" name="Picture 8" descr="Reclamation Logo with a shield of a dam with water coming over it.">
            <a:extLst>
              <a:ext uri="{FF2B5EF4-FFF2-40B4-BE49-F238E27FC236}">
                <a16:creationId xmlns:a16="http://schemas.microsoft.com/office/drawing/2014/main" id="{EA3A73DA-679F-074A-96C1-E615A9DB62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31710938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a shield of a dam with water flowing over it.">
            <a:extLst>
              <a:ext uri="{FF2B5EF4-FFF2-40B4-BE49-F238E27FC236}">
                <a16:creationId xmlns:a16="http://schemas.microsoft.com/office/drawing/2014/main" id="{AE80E283-ECAE-E44C-A8FC-0CAA512009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416465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a shield of a dam with water flowing over it.">
            <a:extLst>
              <a:ext uri="{FF2B5EF4-FFF2-40B4-BE49-F238E27FC236}">
                <a16:creationId xmlns:a16="http://schemas.microsoft.com/office/drawing/2014/main" id="{7F51B79B-C4ED-8849-927E-8CEA64E476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9755442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hite Background Title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rgbClr val="003E5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rgbClr val="003E5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rgbClr val="003E52"/>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3" name="Picture 2" descr="Reclamation Logo with a shield of a dam with water coming over it.">
            <a:extLst>
              <a:ext uri="{FF2B5EF4-FFF2-40B4-BE49-F238E27FC236}">
                <a16:creationId xmlns:a16="http://schemas.microsoft.com/office/drawing/2014/main" id="{F7A0F34E-4FE3-414C-ABF2-18E0EA097C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1637793700"/>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4060765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5" name="Picture Placeholder 4">
            <a:extLst>
              <a:ext uri="{FF2B5EF4-FFF2-40B4-BE49-F238E27FC236}">
                <a16:creationId xmlns:a16="http://schemas.microsoft.com/office/drawing/2014/main" id="{E680583B-BC6D-7849-AA09-9936EB956ED7}"/>
              </a:ext>
            </a:extLst>
          </p:cNvPr>
          <p:cNvSpPr>
            <a:spLocks noGrp="1"/>
          </p:cNvSpPr>
          <p:nvPr>
            <p:ph type="pic" sz="quarter" idx="13"/>
          </p:nvPr>
        </p:nvSpPr>
        <p:spPr>
          <a:xfrm>
            <a:off x="6016752" y="0"/>
            <a:ext cx="6172200" cy="6858000"/>
          </a:xfrm>
        </p:spPr>
        <p:txBody>
          <a:bodyPr/>
          <a:lstStyle/>
          <a:p>
            <a:endParaRPr lang="en-US"/>
          </a:p>
        </p:txBody>
      </p:sp>
      <p:sp>
        <p:nvSpPr>
          <p:cNvPr id="8" name="Text Placeholder 12">
            <a:extLst>
              <a:ext uri="{FF2B5EF4-FFF2-40B4-BE49-F238E27FC236}">
                <a16:creationId xmlns:a16="http://schemas.microsoft.com/office/drawing/2014/main" id="{8AF630C4-9FDA-4544-BEBA-59DDF9CFA466}"/>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42494993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14" name="Content Placeholder 2"/>
          <p:cNvSpPr>
            <a:spLocks noGrp="1"/>
          </p:cNvSpPr>
          <p:nvPr>
            <p:ph idx="1"/>
          </p:nvPr>
        </p:nvSpPr>
        <p:spPr>
          <a:xfrm>
            <a:off x="243840" y="1282700"/>
            <a:ext cx="1170432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3" name="Picture Placeholder 2">
            <a:extLst>
              <a:ext uri="{FF2B5EF4-FFF2-40B4-BE49-F238E27FC236}">
                <a16:creationId xmlns:a16="http://schemas.microsoft.com/office/drawing/2014/main" id="{AE397EA4-3422-8346-8A01-84C076029175}"/>
              </a:ext>
            </a:extLst>
          </p:cNvPr>
          <p:cNvSpPr>
            <a:spLocks noGrp="1"/>
          </p:cNvSpPr>
          <p:nvPr>
            <p:ph type="pic" sz="quarter" idx="13"/>
          </p:nvPr>
        </p:nvSpPr>
        <p:spPr>
          <a:xfrm>
            <a:off x="0" y="3657600"/>
            <a:ext cx="12192000" cy="3300343"/>
          </a:xfrm>
        </p:spPr>
        <p:txBody>
          <a:bodyPr/>
          <a:lstStyle/>
          <a:p>
            <a:endParaRPr lang="en-US"/>
          </a:p>
        </p:txBody>
      </p:sp>
      <p:sp>
        <p:nvSpPr>
          <p:cNvPr id="8" name="Text Placeholder 12">
            <a:extLst>
              <a:ext uri="{FF2B5EF4-FFF2-40B4-BE49-F238E27FC236}">
                <a16:creationId xmlns:a16="http://schemas.microsoft.com/office/drawing/2014/main" id="{ABD53839-A870-CB42-AA25-4D5DE894C847}"/>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1901383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7" name="Content Placeholder 2">
            <a:extLst>
              <a:ext uri="{FF2B5EF4-FFF2-40B4-BE49-F238E27FC236}">
                <a16:creationId xmlns:a16="http://schemas.microsoft.com/office/drawing/2014/main" id="{9809ABE3-6B9D-A047-8478-3EB36A9B87BB}"/>
              </a:ext>
            </a:extLst>
          </p:cNvPr>
          <p:cNvSpPr>
            <a:spLocks noGrp="1"/>
          </p:cNvSpPr>
          <p:nvPr>
            <p:ph idx="13"/>
          </p:nvPr>
        </p:nvSpPr>
        <p:spPr>
          <a:xfrm>
            <a:off x="6126480" y="1810512"/>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5BC9EFA7-0C7B-3B4D-84C6-D9ECAD9A2607}"/>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803601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5512" y="1636578"/>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lvl2pPr marL="384048" indent="-182880">
              <a:buFont typeface="Wingdings" panose="05000000000000000000" pitchFamily="2" charset="2"/>
              <a:buChar char="§"/>
              <a:defRPr/>
            </a:lvl2pPr>
            <a:lvl3pPr marL="566928" indent="-182880">
              <a:buFont typeface="Courier New" panose="02070309020205020404" pitchFamily="49" charset="0"/>
              <a:buChar char="o"/>
              <a:defRPr/>
            </a:lvl3pPr>
            <a:lvl4pPr marL="749808" indent="-182880">
              <a:buFont typeface="Arial" panose="020B0604020202020204" pitchFamily="34"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F06109-70F9-476B-9DCF-6160CDDB33C2}" type="datetime1">
              <a:rPr lang="en-US" smtClean="0"/>
              <a:t>7/27/2023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637052"/>
              </a:solidFill>
            </a:endParaRPr>
          </a:p>
        </p:txBody>
      </p:sp>
      <p:sp>
        <p:nvSpPr>
          <p:cNvPr id="7" name="Slide Number Placeholder 6"/>
          <p:cNvSpPr>
            <a:spLocks noGrp="1"/>
          </p:cNvSpPr>
          <p:nvPr>
            <p:ph type="sldNum" sz="quarter" idx="12"/>
          </p:nvPr>
        </p:nvSpPr>
        <p:spPr>
          <a:xfrm>
            <a:off x="10559219" y="6492875"/>
            <a:ext cx="1312025" cy="365125"/>
          </a:xfrm>
        </p:spPr>
        <p:txBody>
          <a:bodyPr/>
          <a:lstStyle>
            <a:lvl1pPr>
              <a:defRPr>
                <a:solidFill>
                  <a:schemeClr val="tx2"/>
                </a:solidFill>
              </a:defRPr>
            </a:lvl1pPr>
          </a:lstStyle>
          <a:p>
            <a:fld id="{4FAB73BC-B049-4115-A692-8D63A059BFB8}" type="slidenum">
              <a:rPr lang="en-US" smtClean="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9774099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2">
            <a:extLst>
              <a:ext uri="{FF2B5EF4-FFF2-40B4-BE49-F238E27FC236}">
                <a16:creationId xmlns:a16="http://schemas.microsoft.com/office/drawing/2014/main" id="{40A0278B-38E8-E740-8686-83D8227BC254}"/>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00585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2">
            <a:extLst>
              <a:ext uri="{FF2B5EF4-FFF2-40B4-BE49-F238E27FC236}">
                <a16:creationId xmlns:a16="http://schemas.microsoft.com/office/drawing/2014/main" id="{626B73D7-2EB5-924E-9437-EEA7FAD9487A}"/>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8211830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5" name="Picture Placeholder 4">
            <a:extLst>
              <a:ext uri="{FF2B5EF4-FFF2-40B4-BE49-F238E27FC236}">
                <a16:creationId xmlns:a16="http://schemas.microsoft.com/office/drawing/2014/main" id="{BCC98CAC-2EC6-814D-BD87-A43FF2421EF6}"/>
              </a:ext>
            </a:extLst>
          </p:cNvPr>
          <p:cNvSpPr>
            <a:spLocks noGrp="1"/>
          </p:cNvSpPr>
          <p:nvPr>
            <p:ph type="pic" sz="quarter" idx="13"/>
          </p:nvPr>
        </p:nvSpPr>
        <p:spPr>
          <a:xfrm>
            <a:off x="5065776" y="0"/>
            <a:ext cx="7123176" cy="6858000"/>
          </a:xfrm>
        </p:spPr>
        <p:txBody>
          <a:bodyPr/>
          <a:lstStyle/>
          <a:p>
            <a:endParaRPr lang="en-US"/>
          </a:p>
        </p:txBody>
      </p:sp>
      <p:sp>
        <p:nvSpPr>
          <p:cNvPr id="8" name="Text Placeholder 12">
            <a:extLst>
              <a:ext uri="{FF2B5EF4-FFF2-40B4-BE49-F238E27FC236}">
                <a16:creationId xmlns:a16="http://schemas.microsoft.com/office/drawing/2014/main" id="{BBF4CB59-E142-7A4E-8A14-BDEDBE96CACF}"/>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6405890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Information Goes Here</a:t>
            </a:r>
            <a:br>
              <a:rPr lang="en-US"/>
            </a:br>
            <a:r>
              <a:rPr lang="en-US"/>
              <a:t>No more than four lines</a:t>
            </a:r>
          </a:p>
          <a:p>
            <a:endParaRPr lang="en-US"/>
          </a:p>
        </p:txBody>
      </p:sp>
      <p:pic>
        <p:nvPicPr>
          <p:cNvPr id="3" name="Picture 2">
            <a:extLst>
              <a:ext uri="{FF2B5EF4-FFF2-40B4-BE49-F238E27FC236}">
                <a16:creationId xmlns:a16="http://schemas.microsoft.com/office/drawing/2014/main" id="{87167FCA-AF25-0945-AAAC-AC64FE0144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409" y="5123170"/>
            <a:ext cx="3337560" cy="1094805"/>
          </a:xfrm>
          <a:prstGeom prst="rect">
            <a:avLst/>
          </a:prstGeom>
        </p:spPr>
      </p:pic>
    </p:spTree>
    <p:extLst>
      <p:ext uri="{BB962C8B-B14F-4D97-AF65-F5344CB8AC3E}">
        <p14:creationId xmlns:p14="http://schemas.microsoft.com/office/powerpoint/2010/main" val="26505910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12" name="Picture 11" descr="Reclamation Logo">
            <a:extLst>
              <a:ext uri="{FF2B5EF4-FFF2-40B4-BE49-F238E27FC236}">
                <a16:creationId xmlns:a16="http://schemas.microsoft.com/office/drawing/2014/main" id="{3044AF20-12C1-074D-9E84-33612F5705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242" y="248920"/>
            <a:ext cx="3657600" cy="1199786"/>
          </a:xfrm>
          <a:prstGeom prst="rect">
            <a:avLst/>
          </a:prstGeom>
        </p:spPr>
      </p:pic>
    </p:spTree>
    <p:extLst>
      <p:ext uri="{BB962C8B-B14F-4D97-AF65-F5344CB8AC3E}">
        <p14:creationId xmlns:p14="http://schemas.microsoft.com/office/powerpoint/2010/main" val="30110197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11" name="Picture 10" descr="Reclamation Logo">
            <a:extLst>
              <a:ext uri="{FF2B5EF4-FFF2-40B4-BE49-F238E27FC236}">
                <a16:creationId xmlns:a16="http://schemas.microsoft.com/office/drawing/2014/main" id="{8A588CD7-8ABA-A146-AB6C-0EC7EBA616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242" y="248920"/>
            <a:ext cx="3657600" cy="1199786"/>
          </a:xfrm>
          <a:prstGeom prst="rect">
            <a:avLst/>
          </a:prstGeom>
        </p:spPr>
      </p:pic>
    </p:spTree>
    <p:extLst>
      <p:ext uri="{BB962C8B-B14F-4D97-AF65-F5344CB8AC3E}">
        <p14:creationId xmlns:p14="http://schemas.microsoft.com/office/powerpoint/2010/main" val="7712777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11" name="Picture 10" descr="Reclamation Logo">
            <a:extLst>
              <a:ext uri="{FF2B5EF4-FFF2-40B4-BE49-F238E27FC236}">
                <a16:creationId xmlns:a16="http://schemas.microsoft.com/office/drawing/2014/main" id="{AF24E8FF-97EE-5747-8D72-0BFAB24144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529" y="166745"/>
            <a:ext cx="3657600" cy="1160584"/>
          </a:xfrm>
          <a:prstGeom prst="rect">
            <a:avLst/>
          </a:prstGeom>
        </p:spPr>
      </p:pic>
    </p:spTree>
    <p:extLst>
      <p:ext uri="{BB962C8B-B14F-4D97-AF65-F5344CB8AC3E}">
        <p14:creationId xmlns:p14="http://schemas.microsoft.com/office/powerpoint/2010/main" val="3314155622"/>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11" name="Picture 10" descr="Reclamation Logo">
            <a:extLst>
              <a:ext uri="{FF2B5EF4-FFF2-40B4-BE49-F238E27FC236}">
                <a16:creationId xmlns:a16="http://schemas.microsoft.com/office/drawing/2014/main" id="{2FB7F3E7-5932-8A46-81FB-BC96020076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529" y="193639"/>
            <a:ext cx="3657600" cy="1160584"/>
          </a:xfrm>
          <a:prstGeom prst="rect">
            <a:avLst/>
          </a:prstGeom>
        </p:spPr>
      </p:pic>
    </p:spTree>
    <p:extLst>
      <p:ext uri="{BB962C8B-B14F-4D97-AF65-F5344CB8AC3E}">
        <p14:creationId xmlns:p14="http://schemas.microsoft.com/office/powerpoint/2010/main" val="872095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10" name="Picture 9" descr="Reclamation Logo">
            <a:extLst>
              <a:ext uri="{FF2B5EF4-FFF2-40B4-BE49-F238E27FC236}">
                <a16:creationId xmlns:a16="http://schemas.microsoft.com/office/drawing/2014/main" id="{BCDCF209-B713-024E-8DB7-A57A74D1D1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242" y="248920"/>
            <a:ext cx="3657600" cy="1199786"/>
          </a:xfrm>
          <a:prstGeom prst="rect">
            <a:avLst/>
          </a:prstGeom>
        </p:spPr>
      </p:pic>
    </p:spTree>
    <p:extLst>
      <p:ext uri="{BB962C8B-B14F-4D97-AF65-F5344CB8AC3E}">
        <p14:creationId xmlns:p14="http://schemas.microsoft.com/office/powerpoint/2010/main" val="3122664681"/>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10" name="Picture 9" descr="Reclamation Logo">
            <a:extLst>
              <a:ext uri="{FF2B5EF4-FFF2-40B4-BE49-F238E27FC236}">
                <a16:creationId xmlns:a16="http://schemas.microsoft.com/office/drawing/2014/main" id="{A57D3890-A9AE-864F-A06B-0F96E13D8C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242" y="248920"/>
            <a:ext cx="3657600" cy="1199786"/>
          </a:xfrm>
          <a:prstGeom prst="rect">
            <a:avLst/>
          </a:prstGeom>
        </p:spPr>
      </p:pic>
    </p:spTree>
    <p:extLst>
      <p:ext uri="{BB962C8B-B14F-4D97-AF65-F5344CB8AC3E}">
        <p14:creationId xmlns:p14="http://schemas.microsoft.com/office/powerpoint/2010/main" val="829158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AF468C-9F41-4893-AB97-69A7E7934AB8}" type="datetime1">
              <a:rPr lang="en-US" smtClean="0"/>
              <a:t>7/27/2023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22507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10" name="Picture 9" descr="Reclamation Logo">
            <a:extLst>
              <a:ext uri="{FF2B5EF4-FFF2-40B4-BE49-F238E27FC236}">
                <a16:creationId xmlns:a16="http://schemas.microsoft.com/office/drawing/2014/main" id="{ECEE2D8B-C80F-054C-8C65-0BDD7539CF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529" y="153298"/>
            <a:ext cx="3657600" cy="1160584"/>
          </a:xfrm>
          <a:prstGeom prst="rect">
            <a:avLst/>
          </a:prstGeom>
        </p:spPr>
      </p:pic>
    </p:spTree>
    <p:extLst>
      <p:ext uri="{BB962C8B-B14F-4D97-AF65-F5344CB8AC3E}">
        <p14:creationId xmlns:p14="http://schemas.microsoft.com/office/powerpoint/2010/main" val="3554606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9" name="Picture 8" descr="Reclamation Logo">
            <a:extLst>
              <a:ext uri="{FF2B5EF4-FFF2-40B4-BE49-F238E27FC236}">
                <a16:creationId xmlns:a16="http://schemas.microsoft.com/office/drawing/2014/main" id="{F59F8A82-8BAD-B142-98C0-4625A9ABDE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6689" y="248920"/>
            <a:ext cx="3657600" cy="1199786"/>
          </a:xfrm>
          <a:prstGeom prst="rect">
            <a:avLst/>
          </a:prstGeom>
        </p:spPr>
      </p:pic>
    </p:spTree>
    <p:extLst>
      <p:ext uri="{BB962C8B-B14F-4D97-AF65-F5344CB8AC3E}">
        <p14:creationId xmlns:p14="http://schemas.microsoft.com/office/powerpoint/2010/main" val="1596143157"/>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10" name="Picture 9" descr="Reclamation Logo">
            <a:extLst>
              <a:ext uri="{FF2B5EF4-FFF2-40B4-BE49-F238E27FC236}">
                <a16:creationId xmlns:a16="http://schemas.microsoft.com/office/drawing/2014/main" id="{295B1368-3B04-6A41-AF06-E97324725F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6689" y="248920"/>
            <a:ext cx="3657600" cy="1199786"/>
          </a:xfrm>
          <a:prstGeom prst="rect">
            <a:avLst/>
          </a:prstGeom>
        </p:spPr>
      </p:pic>
    </p:spTree>
    <p:extLst>
      <p:ext uri="{BB962C8B-B14F-4D97-AF65-F5344CB8AC3E}">
        <p14:creationId xmlns:p14="http://schemas.microsoft.com/office/powerpoint/2010/main" val="34958602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10" name="Picture 9" descr="Reclamation Logo">
            <a:extLst>
              <a:ext uri="{FF2B5EF4-FFF2-40B4-BE49-F238E27FC236}">
                <a16:creationId xmlns:a16="http://schemas.microsoft.com/office/drawing/2014/main" id="{031E0B9F-E0D4-D644-8967-38F1CEF0EA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529" y="260874"/>
            <a:ext cx="3657600" cy="1160584"/>
          </a:xfrm>
          <a:prstGeom prst="rect">
            <a:avLst/>
          </a:prstGeom>
        </p:spPr>
      </p:pic>
    </p:spTree>
    <p:extLst>
      <p:ext uri="{BB962C8B-B14F-4D97-AF65-F5344CB8AC3E}">
        <p14:creationId xmlns:p14="http://schemas.microsoft.com/office/powerpoint/2010/main" val="31085188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10" name="Picture 9" descr="Reclamation Logo">
            <a:extLst>
              <a:ext uri="{FF2B5EF4-FFF2-40B4-BE49-F238E27FC236}">
                <a16:creationId xmlns:a16="http://schemas.microsoft.com/office/drawing/2014/main" id="{1146D443-D1A3-714A-8636-F7C67F05A6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6689" y="248920"/>
            <a:ext cx="3657600" cy="1199786"/>
          </a:xfrm>
          <a:prstGeom prst="rect">
            <a:avLst/>
          </a:prstGeom>
        </p:spPr>
      </p:pic>
    </p:spTree>
    <p:extLst>
      <p:ext uri="{BB962C8B-B14F-4D97-AF65-F5344CB8AC3E}">
        <p14:creationId xmlns:p14="http://schemas.microsoft.com/office/powerpoint/2010/main" val="202722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10" name="Picture 9" descr="Reclamation Logo">
            <a:extLst>
              <a:ext uri="{FF2B5EF4-FFF2-40B4-BE49-F238E27FC236}">
                <a16:creationId xmlns:a16="http://schemas.microsoft.com/office/drawing/2014/main" id="{97736B21-CBEF-C54B-B7FB-A1F86F2FB6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6689" y="248920"/>
            <a:ext cx="3657600" cy="1199786"/>
          </a:xfrm>
          <a:prstGeom prst="rect">
            <a:avLst/>
          </a:prstGeom>
        </p:spPr>
      </p:pic>
    </p:spTree>
    <p:extLst>
      <p:ext uri="{BB962C8B-B14F-4D97-AF65-F5344CB8AC3E}">
        <p14:creationId xmlns:p14="http://schemas.microsoft.com/office/powerpoint/2010/main" val="15936519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ue Background Title Slide bad">
    <p:bg>
      <p:bgPr>
        <a:solidFill>
          <a:srgbClr val="003E5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pic>
        <p:nvPicPr>
          <p:cNvPr id="3" name="Picture 2" descr="Reclamation Logo">
            <a:extLst>
              <a:ext uri="{FF2B5EF4-FFF2-40B4-BE49-F238E27FC236}">
                <a16:creationId xmlns:a16="http://schemas.microsoft.com/office/drawing/2014/main" id="{0468950F-FE69-724F-A96C-325903AF08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 y="228600"/>
            <a:ext cx="3657600" cy="1199786"/>
          </a:xfrm>
          <a:prstGeom prst="rect">
            <a:avLst/>
          </a:prstGeom>
        </p:spPr>
      </p:pic>
    </p:spTree>
    <p:extLst>
      <p:ext uri="{BB962C8B-B14F-4D97-AF65-F5344CB8AC3E}">
        <p14:creationId xmlns:p14="http://schemas.microsoft.com/office/powerpoint/2010/main" val="213957566"/>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5" name="Footer Placeholder 4" descr="Reclamation Logo"/>
          <p:cNvSpPr>
            <a:spLocks noGrp="1"/>
          </p:cNvSpPr>
          <p:nvPr>
            <p:ph type="ftr" sz="quarter" idx="11"/>
          </p:nvPr>
        </p:nvSpPr>
        <p:spPr>
          <a:xfrm>
            <a:off x="11284351" y="5828613"/>
            <a:ext cx="777240" cy="914400"/>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dirty="0"/>
          </a:p>
        </p:txBody>
      </p:sp>
    </p:spTree>
    <p:extLst>
      <p:ext uri="{BB962C8B-B14F-4D97-AF65-F5344CB8AC3E}">
        <p14:creationId xmlns:p14="http://schemas.microsoft.com/office/powerpoint/2010/main" val="29507641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3"/>
          </p:nvPr>
        </p:nvSpPr>
        <p:spPr>
          <a:xfrm>
            <a:off x="6019800" y="0"/>
            <a:ext cx="61722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6" name="Footer Placeholder 5" descr="Reclamation Logo"/>
          <p:cNvSpPr>
            <a:spLocks noGrp="1"/>
          </p:cNvSpPr>
          <p:nvPr>
            <p:ph type="ftr" sz="quarter" idx="11"/>
          </p:nvPr>
        </p:nvSpPr>
        <p:spPr>
          <a:xfrm>
            <a:off x="11311128" y="5824728"/>
            <a:ext cx="777240" cy="914400"/>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dirty="0"/>
          </a:p>
        </p:txBody>
      </p:sp>
    </p:spTree>
    <p:extLst>
      <p:ext uri="{BB962C8B-B14F-4D97-AF65-F5344CB8AC3E}">
        <p14:creationId xmlns:p14="http://schemas.microsoft.com/office/powerpoint/2010/main" val="35624724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3657600"/>
            <a:ext cx="12192000" cy="36861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idx="1"/>
          </p:nvPr>
        </p:nvSpPr>
        <p:spPr>
          <a:xfrm>
            <a:off x="243840" y="1282700"/>
            <a:ext cx="1170432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dirty="0"/>
          </a:p>
        </p:txBody>
      </p:sp>
      <p:sp>
        <p:nvSpPr>
          <p:cNvPr id="6" name="Footer Placeholder 5" descr="Reclamation Logo"/>
          <p:cNvSpPr>
            <a:spLocks noGrp="1"/>
          </p:cNvSpPr>
          <p:nvPr>
            <p:ph type="ftr" sz="quarter" idx="11"/>
          </p:nvPr>
        </p:nvSpPr>
        <p:spPr>
          <a:xfrm>
            <a:off x="11283696" y="5824728"/>
            <a:ext cx="777240" cy="914400"/>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dirty="0"/>
          </a:p>
        </p:txBody>
      </p:sp>
    </p:spTree>
    <p:extLst>
      <p:ext uri="{BB962C8B-B14F-4D97-AF65-F5344CB8AC3E}">
        <p14:creationId xmlns:p14="http://schemas.microsoft.com/office/powerpoint/2010/main" val="3118256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46AED4-5FB2-406F-9048-D58BDE9FBE55}"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649295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612648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8" name="Footer Placeholder 7" descr="Reclamation Logo"/>
          <p:cNvSpPr>
            <a:spLocks noGrp="1"/>
          </p:cNvSpPr>
          <p:nvPr>
            <p:ph type="ftr" sz="quarter" idx="11"/>
          </p:nvPr>
        </p:nvSpPr>
        <p:spPr>
          <a:xfrm>
            <a:off x="11283696" y="5824728"/>
            <a:ext cx="777240" cy="914400"/>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dirty="0"/>
          </a:p>
        </p:txBody>
      </p:sp>
    </p:spTree>
    <p:extLst>
      <p:ext uri="{BB962C8B-B14F-4D97-AF65-F5344CB8AC3E}">
        <p14:creationId xmlns:p14="http://schemas.microsoft.com/office/powerpoint/2010/main" val="13841731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4" name="Footer Placeholder 3" descr="Reclamation Logo"/>
          <p:cNvSpPr>
            <a:spLocks noGrp="1"/>
          </p:cNvSpPr>
          <p:nvPr>
            <p:ph type="ftr" sz="quarter" idx="11"/>
          </p:nvPr>
        </p:nvSpPr>
        <p:spPr>
          <a:xfrm>
            <a:off x="11283696" y="5824728"/>
            <a:ext cx="777240" cy="914400"/>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dirty="0"/>
          </a:p>
        </p:txBody>
      </p:sp>
    </p:spTree>
    <p:extLst>
      <p:ext uri="{BB962C8B-B14F-4D97-AF65-F5344CB8AC3E}">
        <p14:creationId xmlns:p14="http://schemas.microsoft.com/office/powerpoint/2010/main" val="27770472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3" name="Footer Placeholder 2" descr="Reclamation Logo"/>
          <p:cNvSpPr>
            <a:spLocks noGrp="1"/>
          </p:cNvSpPr>
          <p:nvPr>
            <p:ph type="ftr" sz="quarter" idx="11"/>
          </p:nvPr>
        </p:nvSpPr>
        <p:spPr>
          <a:xfrm>
            <a:off x="11283696" y="5824728"/>
            <a:ext cx="777240" cy="914400"/>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dirty="0"/>
          </a:p>
        </p:txBody>
      </p:sp>
    </p:spTree>
    <p:extLst>
      <p:ext uri="{BB962C8B-B14F-4D97-AF65-F5344CB8AC3E}">
        <p14:creationId xmlns:p14="http://schemas.microsoft.com/office/powerpoint/2010/main" val="38000118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067300" y="0"/>
            <a:ext cx="71247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6" name="Footer Placeholder 5" descr="Reclamation Logo"/>
          <p:cNvSpPr>
            <a:spLocks noGrp="1"/>
          </p:cNvSpPr>
          <p:nvPr>
            <p:ph type="ftr" sz="quarter" idx="11"/>
          </p:nvPr>
        </p:nvSpPr>
        <p:spPr>
          <a:xfrm>
            <a:off x="11283696" y="5824728"/>
            <a:ext cx="777240" cy="914400"/>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003E52">
                    <a:alpha val="0"/>
                  </a:srgbClr>
                </a:solidFill>
              </a:defRPr>
            </a:lvl1pPr>
          </a:lstStyle>
          <a:p>
            <a:endParaRPr lang="en-US" dirty="0"/>
          </a:p>
        </p:txBody>
      </p:sp>
    </p:spTree>
    <p:extLst>
      <p:ext uri="{BB962C8B-B14F-4D97-AF65-F5344CB8AC3E}">
        <p14:creationId xmlns:p14="http://schemas.microsoft.com/office/powerpoint/2010/main" val="33462510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dirty="0"/>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 Goes Here</a:t>
            </a:r>
            <a:br>
              <a:rPr lang="en-US" dirty="0"/>
            </a:br>
            <a:r>
              <a:rPr lang="en-US" dirty="0"/>
              <a:t>No more than four lines</a:t>
            </a:r>
          </a:p>
          <a:p>
            <a:endParaRPr lang="en-US" dirty="0"/>
          </a:p>
        </p:txBody>
      </p:sp>
      <p:pic>
        <p:nvPicPr>
          <p:cNvPr id="8" name="Picture 7" descr="Reclamation Logo">
            <a:extLst>
              <a:ext uri="{FF2B5EF4-FFF2-40B4-BE49-F238E27FC236}">
                <a16:creationId xmlns:a16="http://schemas.microsoft.com/office/drawing/2014/main" id="{31D4BB8E-95F9-9945-83B0-33E400AB81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1227" y="5155900"/>
            <a:ext cx="3335250" cy="1094047"/>
          </a:xfrm>
          <a:prstGeom prst="rect">
            <a:avLst/>
          </a:prstGeom>
        </p:spPr>
      </p:pic>
    </p:spTree>
    <p:extLst>
      <p:ext uri="{BB962C8B-B14F-4D97-AF65-F5344CB8AC3E}">
        <p14:creationId xmlns:p14="http://schemas.microsoft.com/office/powerpoint/2010/main" val="36698425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3" name="Picture 2" descr="Reclamation logo with a shield of a dam with water flowing over it.">
            <a:extLst>
              <a:ext uri="{FF2B5EF4-FFF2-40B4-BE49-F238E27FC236}">
                <a16:creationId xmlns:a16="http://schemas.microsoft.com/office/drawing/2014/main" id="{E042B84B-9C66-D847-90D9-DF527311A9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16486554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7" name="Picture 6" descr="Reclamation logo with a shield of a dam with water flowing over it.">
            <a:extLst>
              <a:ext uri="{FF2B5EF4-FFF2-40B4-BE49-F238E27FC236}">
                <a16:creationId xmlns:a16="http://schemas.microsoft.com/office/drawing/2014/main" id="{7AFD07AD-7827-7140-B4A2-C25A2D02AC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5316577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10" name="Picture 9" descr="Reclamation Logo with a shield of a dam with water coming over it.">
            <a:extLst>
              <a:ext uri="{FF2B5EF4-FFF2-40B4-BE49-F238E27FC236}">
                <a16:creationId xmlns:a16="http://schemas.microsoft.com/office/drawing/2014/main" id="{B2650061-4C58-3843-99D4-8E7FFC58EC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960" y="160629"/>
            <a:ext cx="3657600" cy="1160585"/>
          </a:xfrm>
          <a:prstGeom prst="rect">
            <a:avLst/>
          </a:prstGeom>
        </p:spPr>
      </p:pic>
    </p:spTree>
    <p:extLst>
      <p:ext uri="{BB962C8B-B14F-4D97-AF65-F5344CB8AC3E}">
        <p14:creationId xmlns:p14="http://schemas.microsoft.com/office/powerpoint/2010/main" val="3056999514"/>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8" name="Picture 7" descr="Reclamation Logo with a shield of a dam with water coming over it.">
            <a:extLst>
              <a:ext uri="{FF2B5EF4-FFF2-40B4-BE49-F238E27FC236}">
                <a16:creationId xmlns:a16="http://schemas.microsoft.com/office/drawing/2014/main" id="{261EBE97-3737-E14B-B214-9FC0B98516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42101176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9" name="Picture 8" descr="Reclamation logo with a shield of a dam with water flowing over it.">
            <a:extLst>
              <a:ext uri="{FF2B5EF4-FFF2-40B4-BE49-F238E27FC236}">
                <a16:creationId xmlns:a16="http://schemas.microsoft.com/office/drawing/2014/main" id="{96F2B6A2-B572-7346-A3BA-A427CDB943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057139134"/>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6293ED-83E0-4583-A24C-46EF7276683F}"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069955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9" name="Picture 8" descr="Reclamation logo with a shield of a dam with water flowing over it.">
            <a:extLst>
              <a:ext uri="{FF2B5EF4-FFF2-40B4-BE49-F238E27FC236}">
                <a16:creationId xmlns:a16="http://schemas.microsoft.com/office/drawing/2014/main" id="{F976217D-518E-1347-BD75-969E8840E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5412657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8" name="Picture 7" descr="Reclamation Logo with a shield of a dam with water coming over it.">
            <a:extLst>
              <a:ext uri="{FF2B5EF4-FFF2-40B4-BE49-F238E27FC236}">
                <a16:creationId xmlns:a16="http://schemas.microsoft.com/office/drawing/2014/main" id="{DD72EDF4-091B-2B46-BA4B-248CDA98F0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960" y="133735"/>
            <a:ext cx="3657600" cy="1160585"/>
          </a:xfrm>
          <a:prstGeom prst="rect">
            <a:avLst/>
          </a:prstGeom>
        </p:spPr>
      </p:pic>
    </p:spTree>
    <p:extLst>
      <p:ext uri="{BB962C8B-B14F-4D97-AF65-F5344CB8AC3E}">
        <p14:creationId xmlns:p14="http://schemas.microsoft.com/office/powerpoint/2010/main" val="27228906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7" name="Picture 6" descr="Reclamation logo with a shield of a dam with water flowing over it.">
            <a:extLst>
              <a:ext uri="{FF2B5EF4-FFF2-40B4-BE49-F238E27FC236}">
                <a16:creationId xmlns:a16="http://schemas.microsoft.com/office/drawing/2014/main" id="{6248D53A-3267-2044-9336-32DCEC3206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328540476"/>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7" name="Picture 6" descr="Reclamation logo with a shield of a dam with water flowing over it.">
            <a:extLst>
              <a:ext uri="{FF2B5EF4-FFF2-40B4-BE49-F238E27FC236}">
                <a16:creationId xmlns:a16="http://schemas.microsoft.com/office/drawing/2014/main" id="{13A1E567-7374-1945-BE9E-4D0CE5C1E5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2997603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9" name="Picture 8" descr="Reclamation Logo with a shield of a dam with water coming over it.">
            <a:extLst>
              <a:ext uri="{FF2B5EF4-FFF2-40B4-BE49-F238E27FC236}">
                <a16:creationId xmlns:a16="http://schemas.microsoft.com/office/drawing/2014/main" id="{EA3A73DA-679F-074A-96C1-E615A9DB62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32705734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pic>
        <p:nvPicPr>
          <p:cNvPr id="7" name="Picture 6" descr="Reclamation logo with a shield of a dam with water flowing over it.">
            <a:extLst>
              <a:ext uri="{FF2B5EF4-FFF2-40B4-BE49-F238E27FC236}">
                <a16:creationId xmlns:a16="http://schemas.microsoft.com/office/drawing/2014/main" id="{AE80E283-ECAE-E44C-A8FC-0CAA512009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9430150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p:txBody>
      </p:sp>
      <p:pic>
        <p:nvPicPr>
          <p:cNvPr id="7" name="Picture 6" descr="Reclamation logo with a shield of a dam with water flowing over it.">
            <a:extLst>
              <a:ext uri="{FF2B5EF4-FFF2-40B4-BE49-F238E27FC236}">
                <a16:creationId xmlns:a16="http://schemas.microsoft.com/office/drawing/2014/main" id="{7F51B79B-C4ED-8849-927E-8CEA64E476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61392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White Background Title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rgbClr val="003E5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Title</a:t>
            </a:r>
            <a:br>
              <a:rPr lang="en-US" dirty="0"/>
            </a:br>
            <a:r>
              <a:rPr lang="en-US" dirty="0"/>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rgbClr val="003E5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rgbClr val="003E52"/>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pic>
        <p:nvPicPr>
          <p:cNvPr id="3" name="Picture 2" descr="Reclamation Logo with a shield of a dam with water coming over it.">
            <a:extLst>
              <a:ext uri="{FF2B5EF4-FFF2-40B4-BE49-F238E27FC236}">
                <a16:creationId xmlns:a16="http://schemas.microsoft.com/office/drawing/2014/main" id="{F7A0F34E-4FE3-414C-ABF2-18E0EA097C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1109283507"/>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0890839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dirty="0"/>
              <a:t>Click to edit Master title style</a:t>
            </a:r>
          </a:p>
        </p:txBody>
      </p:sp>
      <p:sp>
        <p:nvSpPr>
          <p:cNvPr id="3" name="Content Placeholder 2"/>
          <p:cNvSpPr>
            <a:spLocks noGrp="1"/>
          </p:cNvSpPr>
          <p:nvPr>
            <p:ph sz="half" idx="1"/>
          </p:nvPr>
        </p:nvSpPr>
        <p:spPr>
          <a:xfrm>
            <a:off x="228600" y="1825625"/>
            <a:ext cx="56769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5" name="Picture Placeholder 4">
            <a:extLst>
              <a:ext uri="{FF2B5EF4-FFF2-40B4-BE49-F238E27FC236}">
                <a16:creationId xmlns:a16="http://schemas.microsoft.com/office/drawing/2014/main" id="{E680583B-BC6D-7849-AA09-9936EB956ED7}"/>
              </a:ext>
            </a:extLst>
          </p:cNvPr>
          <p:cNvSpPr>
            <a:spLocks noGrp="1"/>
          </p:cNvSpPr>
          <p:nvPr>
            <p:ph type="pic" sz="quarter" idx="13"/>
          </p:nvPr>
        </p:nvSpPr>
        <p:spPr>
          <a:xfrm>
            <a:off x="6016752" y="0"/>
            <a:ext cx="6172200" cy="6858000"/>
          </a:xfrm>
        </p:spPr>
        <p:txBody>
          <a:bodyPr/>
          <a:lstStyle/>
          <a:p>
            <a:endParaRPr lang="en-US"/>
          </a:p>
        </p:txBody>
      </p:sp>
      <p:sp>
        <p:nvSpPr>
          <p:cNvPr id="8" name="Text Placeholder 12">
            <a:extLst>
              <a:ext uri="{FF2B5EF4-FFF2-40B4-BE49-F238E27FC236}">
                <a16:creationId xmlns:a16="http://schemas.microsoft.com/office/drawing/2014/main" id="{8AF630C4-9FDA-4544-BEBA-59DDF9CFA466}"/>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102729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6F36E9-BB37-4635-9878-FABAFDD9CC70}"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12176951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14" name="Content Placeholder 2"/>
          <p:cNvSpPr>
            <a:spLocks noGrp="1"/>
          </p:cNvSpPr>
          <p:nvPr>
            <p:ph idx="1"/>
          </p:nvPr>
        </p:nvSpPr>
        <p:spPr>
          <a:xfrm>
            <a:off x="243840" y="1282700"/>
            <a:ext cx="11704320" cy="22320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dirty="0"/>
          </a:p>
        </p:txBody>
      </p:sp>
      <p:sp>
        <p:nvSpPr>
          <p:cNvPr id="3" name="Picture Placeholder 2">
            <a:extLst>
              <a:ext uri="{FF2B5EF4-FFF2-40B4-BE49-F238E27FC236}">
                <a16:creationId xmlns:a16="http://schemas.microsoft.com/office/drawing/2014/main" id="{AE397EA4-3422-8346-8A01-84C076029175}"/>
              </a:ext>
            </a:extLst>
          </p:cNvPr>
          <p:cNvSpPr>
            <a:spLocks noGrp="1"/>
          </p:cNvSpPr>
          <p:nvPr>
            <p:ph type="pic" sz="quarter" idx="13"/>
          </p:nvPr>
        </p:nvSpPr>
        <p:spPr>
          <a:xfrm>
            <a:off x="0" y="3657600"/>
            <a:ext cx="12192000" cy="3300343"/>
          </a:xfrm>
        </p:spPr>
        <p:txBody>
          <a:bodyPr/>
          <a:lstStyle/>
          <a:p>
            <a:endParaRPr lang="en-US"/>
          </a:p>
        </p:txBody>
      </p:sp>
      <p:sp>
        <p:nvSpPr>
          <p:cNvPr id="8" name="Text Placeholder 12">
            <a:extLst>
              <a:ext uri="{FF2B5EF4-FFF2-40B4-BE49-F238E27FC236}">
                <a16:creationId xmlns:a16="http://schemas.microsoft.com/office/drawing/2014/main" id="{ABD53839-A870-CB42-AA25-4D5DE894C847}"/>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0102107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7" name="Content Placeholder 2">
            <a:extLst>
              <a:ext uri="{FF2B5EF4-FFF2-40B4-BE49-F238E27FC236}">
                <a16:creationId xmlns:a16="http://schemas.microsoft.com/office/drawing/2014/main" id="{9809ABE3-6B9D-A047-8478-3EB36A9B87BB}"/>
              </a:ext>
            </a:extLst>
          </p:cNvPr>
          <p:cNvSpPr>
            <a:spLocks noGrp="1"/>
          </p:cNvSpPr>
          <p:nvPr>
            <p:ph idx="13"/>
          </p:nvPr>
        </p:nvSpPr>
        <p:spPr>
          <a:xfrm>
            <a:off x="6126480" y="1810512"/>
            <a:ext cx="5806440" cy="43434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2">
            <a:extLst>
              <a:ext uri="{FF2B5EF4-FFF2-40B4-BE49-F238E27FC236}">
                <a16:creationId xmlns:a16="http://schemas.microsoft.com/office/drawing/2014/main" id="{5BC9EFA7-0C7B-3B4D-84C6-D9ECAD9A2607}"/>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0168479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2">
            <a:extLst>
              <a:ext uri="{FF2B5EF4-FFF2-40B4-BE49-F238E27FC236}">
                <a16:creationId xmlns:a16="http://schemas.microsoft.com/office/drawing/2014/main" id="{40A0278B-38E8-E740-8686-83D8227BC254}"/>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618835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2">
            <a:extLst>
              <a:ext uri="{FF2B5EF4-FFF2-40B4-BE49-F238E27FC236}">
                <a16:creationId xmlns:a16="http://schemas.microsoft.com/office/drawing/2014/main" id="{626B73D7-2EB5-924E-9437-EEA7FAD9487A}"/>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5503881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5" name="Picture Placeholder 4">
            <a:extLst>
              <a:ext uri="{FF2B5EF4-FFF2-40B4-BE49-F238E27FC236}">
                <a16:creationId xmlns:a16="http://schemas.microsoft.com/office/drawing/2014/main" id="{BCC98CAC-2EC6-814D-BD87-A43FF2421EF6}"/>
              </a:ext>
            </a:extLst>
          </p:cNvPr>
          <p:cNvSpPr>
            <a:spLocks noGrp="1"/>
          </p:cNvSpPr>
          <p:nvPr>
            <p:ph type="pic" sz="quarter" idx="13"/>
          </p:nvPr>
        </p:nvSpPr>
        <p:spPr>
          <a:xfrm>
            <a:off x="5065776" y="0"/>
            <a:ext cx="7123176" cy="6858000"/>
          </a:xfrm>
        </p:spPr>
        <p:txBody>
          <a:bodyPr/>
          <a:lstStyle/>
          <a:p>
            <a:endParaRPr lang="en-US"/>
          </a:p>
        </p:txBody>
      </p:sp>
      <p:sp>
        <p:nvSpPr>
          <p:cNvPr id="8" name="Text Placeholder 12">
            <a:extLst>
              <a:ext uri="{FF2B5EF4-FFF2-40B4-BE49-F238E27FC236}">
                <a16:creationId xmlns:a16="http://schemas.microsoft.com/office/drawing/2014/main" id="{BBF4CB59-E142-7A4E-8A14-BDEDBE96CACF}"/>
              </a:ext>
            </a:extLst>
          </p:cNvPr>
          <p:cNvSpPr>
            <a:spLocks noGrp="1"/>
          </p:cNvSpPr>
          <p:nvPr>
            <p:ph type="body" sz="quarter" idx="14" hasCustomPrompt="1"/>
          </p:nvPr>
        </p:nvSpPr>
        <p:spPr>
          <a:xfrm>
            <a:off x="11109960" y="5623560"/>
            <a:ext cx="914400" cy="106070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2455005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dirty="0"/>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 Goes Here</a:t>
            </a:r>
            <a:br>
              <a:rPr lang="en-US" dirty="0"/>
            </a:br>
            <a:r>
              <a:rPr lang="en-US" dirty="0"/>
              <a:t>No more than four lines</a:t>
            </a:r>
          </a:p>
          <a:p>
            <a:endParaRPr lang="en-US" dirty="0"/>
          </a:p>
        </p:txBody>
      </p:sp>
      <p:pic>
        <p:nvPicPr>
          <p:cNvPr id="3" name="Picture 2">
            <a:extLst>
              <a:ext uri="{FF2B5EF4-FFF2-40B4-BE49-F238E27FC236}">
                <a16:creationId xmlns:a16="http://schemas.microsoft.com/office/drawing/2014/main" id="{87167FCA-AF25-0945-AAAC-AC64FE0144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409" y="5123170"/>
            <a:ext cx="3337560" cy="1094805"/>
          </a:xfrm>
          <a:prstGeom prst="rect">
            <a:avLst/>
          </a:prstGeom>
        </p:spPr>
      </p:pic>
    </p:spTree>
    <p:extLst>
      <p:ext uri="{BB962C8B-B14F-4D97-AF65-F5344CB8AC3E}">
        <p14:creationId xmlns:p14="http://schemas.microsoft.com/office/powerpoint/2010/main" val="168854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dirty="0"/>
          </a:p>
        </p:txBody>
      </p:sp>
      <p:pic>
        <p:nvPicPr>
          <p:cNvPr id="8" name="Picture 7">
            <a:extLst>
              <a:ext uri="{FF2B5EF4-FFF2-40B4-BE49-F238E27FC236}">
                <a16:creationId xmlns:a16="http://schemas.microsoft.com/office/drawing/2014/main" id="{80C70904-D77B-4442-807E-0FA23782AE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1400769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121027-ADE8-43D4-9F3A-875D9F2DC824}"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103009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521267-2BB7-4DA4-A910-0988CD0C6F03}"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3056767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61FFBE-ADEC-4BBC-AEF0-AE5EBB2EAFEB}" type="datetime1">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324558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7E87E9-04FD-4607-BED3-44C2C0036300}" type="datetime1">
              <a:rPr lang="en-US" smtClean="0"/>
              <a:t>7/27/2023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3920728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61B519-F4EB-431F-8726-5C4EC499FDDA}" type="datetime1">
              <a:rPr lang="en-US" smtClean="0"/>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788689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7C65A-F2BE-4938-B000-DD6B2C31E24C}" type="datetime1">
              <a:rPr lang="en-US" smtClean="0"/>
              <a:t>7/27/2023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433548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74FC8-CE76-4586-997F-283F133ACD85}" type="datetime1">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3263438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86110D-E28B-442D-A733-4F44C4DE40FA}" type="datetime1">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122086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B970E-5A90-4742-9F3C-3B172AB4D821}"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1807150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132C0-9B63-4E6F-BE3B-A58454DD88C3}"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2619776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a:defRPr>
                <a:solidFill>
                  <a:srgbClr val="5A5B5D"/>
                </a:solidFill>
              </a:defRPr>
            </a:lvl1pPr>
            <a:lvl2pPr>
              <a:defRPr sz="1500">
                <a:solidFill>
                  <a:srgbClr val="5A5B5D"/>
                </a:solidFill>
              </a:defRPr>
            </a:lvl2pPr>
            <a:lvl3pPr>
              <a:defRPr sz="1350">
                <a:solidFill>
                  <a:srgbClr val="5A5B5D"/>
                </a:solidFill>
              </a:defRPr>
            </a:lvl3pPr>
            <a:lvl4pPr>
              <a:defRPr sz="1200">
                <a:solidFill>
                  <a:srgbClr val="5A5B5D"/>
                </a:solidFill>
              </a:defRPr>
            </a:lvl4pPr>
            <a:lvl5pPr>
              <a:defRPr sz="105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p>
        </p:txBody>
      </p:sp>
      <p:pic>
        <p:nvPicPr>
          <p:cNvPr id="8" name="Picture 7">
            <a:extLst>
              <a:ext uri="{FF2B5EF4-FFF2-40B4-BE49-F238E27FC236}">
                <a16:creationId xmlns:a16="http://schemas.microsoft.com/office/drawing/2014/main" id="{E0A96257-7282-46B6-A9EC-22B2865E1F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42762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CBD43A-6B61-42DD-B35F-264DBE73EFCC}"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3048597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6041B-5404-414F-90D1-B1470D718380}"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3589814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6F62EC-6687-4414-B795-E22A1FFA6259}"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1539132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19020E-C6F7-420C-AF12-1A84F565EA31}" type="datetime1">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4256268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CB2974-B003-4EF4-8EC5-C8FD6BD23F3D}" type="datetime1">
              <a:rPr lang="en-US" smtClean="0"/>
              <a:t>7/27/2023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2467034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115048-4D29-45B3-9795-A5486D1B4283}" type="datetime1">
              <a:rPr lang="en-US" smtClean="0"/>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2966675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F4E66-441D-4F2B-9881-E464F133C80F}" type="datetime1">
              <a:rPr lang="en-US" smtClean="0"/>
              <a:t>7/27/2023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3652677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A7207D-7101-439A-82EB-BC1CB8164CF0}" type="datetime1">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2773297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5DBAFD-C005-4E61-849F-F05E4CC46BD0}" type="datetime1">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57176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6FC1A9-24EF-4C6C-98F9-F3BBCF175D85}"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5600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2512F38-016A-FD40-AA8F-15F02EBCC689}" type="slidenum">
              <a:rPr lang="en-US" altLang="en-US" smtClean="0"/>
              <a:pPr>
                <a:defRPr/>
              </a:pPr>
              <a:t>‹#›</a:t>
            </a:fld>
            <a:endParaRPr lang="en-US" altLang="en-US" dirty="0"/>
          </a:p>
        </p:txBody>
      </p:sp>
      <p:sp>
        <p:nvSpPr>
          <p:cNvPr id="4"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pic>
        <p:nvPicPr>
          <p:cNvPr id="5" name="Picture 4">
            <a:extLst>
              <a:ext uri="{FF2B5EF4-FFF2-40B4-BE49-F238E27FC236}">
                <a16:creationId xmlns:a16="http://schemas.microsoft.com/office/drawing/2014/main" id="{74326C3F-C440-4514-B2FE-CA39562186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1872152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ACDD18-9B84-4C60-B386-15556B40CAFC}" type="datetime1">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EA8CD-B13E-B04D-95F7-06F6E9E60E57}" type="slidenum">
              <a:rPr lang="en-US" smtClean="0"/>
              <a:t>‹#›</a:t>
            </a:fld>
            <a:endParaRPr lang="en-US"/>
          </a:p>
        </p:txBody>
      </p:sp>
    </p:spTree>
    <p:extLst>
      <p:ext uri="{BB962C8B-B14F-4D97-AF65-F5344CB8AC3E}">
        <p14:creationId xmlns:p14="http://schemas.microsoft.com/office/powerpoint/2010/main" val="2972585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6904BB-1423-4E16-9C78-EDAFEE929FAF}"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429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FAA5-5675-46F5-A1E8-75E5DF82F073}"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2423675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836E6-613E-4E5E-9F33-9C268E4BA342}"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62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24ABF0-FCA1-4120-AA47-6ED7F9143A4D}" type="datetime1">
              <a:rPr lang="en-US" smtClean="0"/>
              <a:t>7/27/2023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83789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C52D23-DCA0-4647-A198-67226AC308DC}" type="datetime1">
              <a:rPr lang="en-US" smtClean="0"/>
              <a:t>7/27/2023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25911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6FAC6A-B8E7-4665-A622-65B526B38F4F}" type="datetime1">
              <a:rPr lang="en-US" smtClean="0"/>
              <a:t>7/27/2023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37390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52828E-4453-4D34-B7E6-745203B0DC20}" type="datetime1">
              <a:rPr lang="en-US" smtClean="0"/>
              <a:t>7/27/2023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1860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6" y="0"/>
            <a:ext cx="87219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8721953" y="0"/>
            <a:ext cx="678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C2684C-E327-4F6F-8640-12809AFF8475}" type="datetime1">
              <a:rPr lang="en-US" smtClean="0"/>
              <a:t>7/27/2023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31631938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1D1EC-F811-461E-B3BD-5D3BA5AB6101}" type="datetime1">
              <a:rPr lang="en-US" smtClean="0"/>
              <a:t>7/27/2023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7079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2512F38-016A-FD40-AA8F-15F02EBCC689}" type="slidenum">
              <a:rPr lang="en-US" altLang="en-US" smtClean="0"/>
              <a:pPr>
                <a:defRPr/>
              </a:pPr>
              <a:t>‹#›</a:t>
            </a:fld>
            <a:endParaRPr lang="en-US" altLang="en-US" dirty="0"/>
          </a:p>
        </p:txBody>
      </p:sp>
      <p:sp>
        <p:nvSpPr>
          <p:cNvPr id="4" name="TextBox 3">
            <a:extLst>
              <a:ext uri="{FF2B5EF4-FFF2-40B4-BE49-F238E27FC236}">
                <a16:creationId xmlns:a16="http://schemas.microsoft.com/office/drawing/2014/main" id="{07C2934C-3790-2847-B756-3AFB31B80808}"/>
              </a:ext>
            </a:extLst>
          </p:cNvPr>
          <p:cNvSpPr txBox="1"/>
          <p:nvPr userDrawn="1"/>
        </p:nvSpPr>
        <p:spPr>
          <a:xfrm>
            <a:off x="533400" y="6040438"/>
            <a:ext cx="2514600" cy="438582"/>
          </a:xfrm>
          <a:prstGeom prst="rect">
            <a:avLst/>
          </a:prstGeom>
          <a:noFill/>
        </p:spPr>
        <p:txBody>
          <a:bodyPr>
            <a:spAutoFit/>
          </a:bodyPr>
          <a:lstStyle/>
          <a:p>
            <a:pPr>
              <a:defRPr/>
            </a:pPr>
            <a:r>
              <a:rPr lang="en-US" sz="750" spc="225" dirty="0">
                <a:solidFill>
                  <a:srgbClr val="C0C2C4"/>
                </a:solidFill>
              </a:rPr>
              <a:t>CYBERSECURITY &amp;</a:t>
            </a:r>
          </a:p>
          <a:p>
            <a:pPr>
              <a:defRPr/>
            </a:pPr>
            <a:r>
              <a:rPr lang="en-US" sz="750" spc="225" dirty="0">
                <a:solidFill>
                  <a:srgbClr val="C0C2C4"/>
                </a:solidFill>
              </a:rPr>
              <a:t>INFRASTRUCTURE</a:t>
            </a:r>
          </a:p>
          <a:p>
            <a:pPr>
              <a:defRPr/>
            </a:pPr>
            <a:r>
              <a:rPr lang="en-US" sz="750" spc="225" dirty="0">
                <a:solidFill>
                  <a:srgbClr val="C0C2C4"/>
                </a:solidFill>
              </a:rPr>
              <a:t>SECURITY AGENCY</a:t>
            </a:r>
          </a:p>
        </p:txBody>
      </p:sp>
      <p:sp>
        <p:nvSpPr>
          <p:cNvPr id="5"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p>
        </p:txBody>
      </p:sp>
    </p:spTree>
    <p:extLst>
      <p:ext uri="{BB962C8B-B14F-4D97-AF65-F5344CB8AC3E}">
        <p14:creationId xmlns:p14="http://schemas.microsoft.com/office/powerpoint/2010/main" val="14862181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B013F-DA8B-4C9C-8148-0FAEFA64A867}"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93411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AF68F0-13A3-4BFA-907E-9831F95859DA}"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39440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3946852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5" name="Picture 4" descr="A picture containing qr code&#10;&#10;Description automatically generated">
            <a:extLst>
              <a:ext uri="{FF2B5EF4-FFF2-40B4-BE49-F238E27FC236}">
                <a16:creationId xmlns:a16="http://schemas.microsoft.com/office/drawing/2014/main" id="{0DB439AC-DE17-AF36-577F-A1AD8FC08A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0026" y="3780731"/>
            <a:ext cx="3317421" cy="1174497"/>
          </a:xfrm>
          <a:prstGeom prst="rect">
            <a:avLst/>
          </a:prstGeom>
        </p:spPr>
      </p:pic>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dirty="0"/>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72289385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2837768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2008127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24" name="Footer Placeholder 10">
            <a:extLst>
              <a:ext uri="{FF2B5EF4-FFF2-40B4-BE49-F238E27FC236}">
                <a16:creationId xmlns:a16="http://schemas.microsoft.com/office/drawing/2014/main" id="{EBCE6F1D-4512-4F04-0213-BCE4117160B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829109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pic>
        <p:nvPicPr>
          <p:cNvPr id="12" name="Picture 11">
            <a:extLst>
              <a:ext uri="{FF2B5EF4-FFF2-40B4-BE49-F238E27FC236}">
                <a16:creationId xmlns:a16="http://schemas.microsoft.com/office/drawing/2014/main" id="{FF7D7758-34DB-E3F1-BC9C-F10C6CF687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16" name="Footer Placeholder 10">
            <a:extLst>
              <a:ext uri="{FF2B5EF4-FFF2-40B4-BE49-F238E27FC236}">
                <a16:creationId xmlns:a16="http://schemas.microsoft.com/office/drawing/2014/main" id="{B001C7B3-A7EB-375C-E0D1-8051F6CB4D08}"/>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403457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8166"/>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16297" y="1610331"/>
            <a:ext cx="5129793" cy="3923693"/>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19124" y="692681"/>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5" name="Picture 4">
            <a:extLst>
              <a:ext uri="{FF2B5EF4-FFF2-40B4-BE49-F238E27FC236}">
                <a16:creationId xmlns:a16="http://schemas.microsoft.com/office/drawing/2014/main" id="{980BF7B7-9286-36AB-BA0A-99C0179196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6" name="Footer Placeholder 10">
            <a:extLst>
              <a:ext uri="{FF2B5EF4-FFF2-40B4-BE49-F238E27FC236}">
                <a16:creationId xmlns:a16="http://schemas.microsoft.com/office/drawing/2014/main" id="{8928534B-1CB8-DD24-F29E-44F4D95D3F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Federal Emergency Management Agency	 </a:t>
            </a:r>
            <a:fld id="{8FCC257D-A786-9244-9E17-CE618C8B9275}"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99404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03733"/>
            <a:ext cx="10715627" cy="319088"/>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209275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6084888"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dirty="0"/>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dirty="0"/>
          </a:p>
        </p:txBody>
      </p:sp>
    </p:spTree>
    <p:extLst>
      <p:ext uri="{BB962C8B-B14F-4D97-AF65-F5344CB8AC3E}">
        <p14:creationId xmlns:p14="http://schemas.microsoft.com/office/powerpoint/2010/main" val="792664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C51BA01D-9926-4F5D-80B5-100FBE351C06}" type="datetime1">
              <a:rPr lang="en-US" smtClean="0"/>
              <a:t>7/27/2023</a:t>
            </a:fld>
            <a:endParaRPr lang="en-US" dirty="0"/>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2116321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152408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00432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152408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38194" y="1004329"/>
            <a:ext cx="5104814"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61149"/>
            <a:ext cx="10715627" cy="226829"/>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3" name="Footer Placeholder 10">
            <a:extLst>
              <a:ext uri="{FF2B5EF4-FFF2-40B4-BE49-F238E27FC236}">
                <a16:creationId xmlns:a16="http://schemas.microsoft.com/office/drawing/2014/main" id="{8126FD04-1A0A-358E-A8B6-5FF82E5A05A4}"/>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pic>
        <p:nvPicPr>
          <p:cNvPr id="7" name="Picture 6">
            <a:extLst>
              <a:ext uri="{FF2B5EF4-FFF2-40B4-BE49-F238E27FC236}">
                <a16:creationId xmlns:a16="http://schemas.microsoft.com/office/drawing/2014/main" id="{301DD2CE-BDF9-2AD1-04F3-6D95853FE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Tree>
    <p:extLst>
      <p:ext uri="{BB962C8B-B14F-4D97-AF65-F5344CB8AC3E}">
        <p14:creationId xmlns:p14="http://schemas.microsoft.com/office/powerpoint/2010/main" val="2275949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Federal Emergency Management Agency	 </a:t>
            </a:r>
            <a:fld id="{8FCC257D-A786-9244-9E17-CE618C8B9275}"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04310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374059"/>
            <a:ext cx="10715627" cy="365125"/>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4" name="Picture 3">
            <a:extLst>
              <a:ext uri="{FF2B5EF4-FFF2-40B4-BE49-F238E27FC236}">
                <a16:creationId xmlns:a16="http://schemas.microsoft.com/office/drawing/2014/main" id="{2BE564A2-0BDB-6508-9377-CD4B4F77E0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F6954497-62B3-198E-40D1-FABE5D8A04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1199784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3384369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000767"/>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000768"/>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43731"/>
            <a:ext cx="10715627" cy="23553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4" name="Picture 3">
            <a:extLst>
              <a:ext uri="{FF2B5EF4-FFF2-40B4-BE49-F238E27FC236}">
                <a16:creationId xmlns:a16="http://schemas.microsoft.com/office/drawing/2014/main" id="{40DCBEED-11DF-0A45-E575-B82FA5C30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A1F59142-25BA-331D-DBE0-F4903206DFF4}"/>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28334377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A3A79E-9B57-822F-8392-42A901D7F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D9476E5F-4380-FDDD-181E-1C4A9058158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136785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40887107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Title Pag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ACCB0E35-0819-4E2E-B7E3-B7483404C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57"/>
            <a:ext cx="12192000" cy="6856286"/>
          </a:xfrm>
          <a:prstGeom prst="rect">
            <a:avLst/>
          </a:prstGeom>
        </p:spPr>
      </p:pic>
      <p:sp>
        <p:nvSpPr>
          <p:cNvPr id="2" name="Title 1">
            <a:extLst>
              <a:ext uri="{FF2B5EF4-FFF2-40B4-BE49-F238E27FC236}">
                <a16:creationId xmlns:a16="http://schemas.microsoft.com/office/drawing/2014/main" id="{23E42182-9BCC-EA43-8F60-B2D72BC8A2CE}"/>
              </a:ext>
            </a:extLst>
          </p:cNvPr>
          <p:cNvSpPr>
            <a:spLocks noGrp="1"/>
          </p:cNvSpPr>
          <p:nvPr>
            <p:ph type="title"/>
          </p:nvPr>
        </p:nvSpPr>
        <p:spPr>
          <a:xfrm>
            <a:off x="609600" y="1837678"/>
            <a:ext cx="10972800" cy="2724797"/>
          </a:xfrm>
        </p:spPr>
        <p:txBody>
          <a:bodyPr anchor="ctr">
            <a:normAutofit/>
          </a:bodyPr>
          <a:lstStyle>
            <a:lvl1pPr>
              <a:defRPr sz="5400" b="1">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D41D92C2-FFA6-5F45-8B64-DE2D66449E4C}"/>
              </a:ext>
            </a:extLst>
          </p:cNvPr>
          <p:cNvSpPr>
            <a:spLocks noGrp="1"/>
          </p:cNvSpPr>
          <p:nvPr>
            <p:ph type="body" idx="1"/>
          </p:nvPr>
        </p:nvSpPr>
        <p:spPr>
          <a:xfrm>
            <a:off x="609600" y="4589463"/>
            <a:ext cx="109728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076A44B7-E638-7549-9798-03DBCD86AE8D}"/>
              </a:ext>
            </a:extLst>
          </p:cNvPr>
          <p:cNvSpPr/>
          <p:nvPr userDrawn="1"/>
        </p:nvSpPr>
        <p:spPr>
          <a:xfrm>
            <a:off x="0" y="6399296"/>
            <a:ext cx="12192000" cy="458704"/>
          </a:xfrm>
          <a:prstGeom prst="rect">
            <a:avLst/>
          </a:prstGeom>
          <a:solidFill>
            <a:srgbClr val="65C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8D1B40-51F9-0B49-A63E-C21EFF5374CB}"/>
              </a:ext>
            </a:extLst>
          </p:cNvPr>
          <p:cNvSpPr txBox="1"/>
          <p:nvPr userDrawn="1"/>
        </p:nvSpPr>
        <p:spPr>
          <a:xfrm>
            <a:off x="71021" y="6536267"/>
            <a:ext cx="4213112" cy="274320"/>
          </a:xfrm>
          <a:prstGeom prst="rect">
            <a:avLst/>
          </a:prstGeom>
          <a:noFill/>
        </p:spPr>
        <p:txBody>
          <a:bodyPr wrap="square" rtlCol="0">
            <a:spAutoFit/>
          </a:bodyPr>
          <a:lstStyle/>
          <a:p>
            <a:r>
              <a:rPr lang="en-US" sz="1100" b="0" i="0" u="none" strike="noStrike" kern="1200">
                <a:solidFill>
                  <a:schemeClr val="tx1"/>
                </a:solidFill>
                <a:effectLst/>
                <a:latin typeface="+mn-lt"/>
                <a:ea typeface="+mn-ea"/>
                <a:cs typeface="+mn-cs"/>
              </a:rPr>
              <a:t>U.S. Environmental Protection Agency</a:t>
            </a:r>
            <a:endParaRPr lang="en-US" sz="1100">
              <a:solidFill>
                <a:schemeClr val="tx1"/>
              </a:solidFill>
            </a:endParaRPr>
          </a:p>
        </p:txBody>
      </p:sp>
      <p:sp>
        <p:nvSpPr>
          <p:cNvPr id="8" name="Slide Number Placeholder 5">
            <a:extLst>
              <a:ext uri="{FF2B5EF4-FFF2-40B4-BE49-F238E27FC236}">
                <a16:creationId xmlns:a16="http://schemas.microsoft.com/office/drawing/2014/main" id="{3913BB93-23A5-8146-9B9E-6666B50EF5F4}"/>
              </a:ext>
            </a:extLst>
          </p:cNvPr>
          <p:cNvSpPr>
            <a:spLocks noGrp="1"/>
          </p:cNvSpPr>
          <p:nvPr>
            <p:ph type="sldNum" sz="quarter" idx="4"/>
          </p:nvPr>
        </p:nvSpPr>
        <p:spPr>
          <a:xfrm>
            <a:off x="11506200" y="6536267"/>
            <a:ext cx="576308" cy="274320"/>
          </a:xfrm>
          <a:prstGeom prst="rect">
            <a:avLst/>
          </a:prstGeom>
        </p:spPr>
        <p:txBody>
          <a:bodyPr vert="horz" lIns="91440" tIns="45720" rIns="91440" bIns="45720" rtlCol="0" anchor="ctr"/>
          <a:lstStyle>
            <a:lvl1pPr algn="r">
              <a:defRPr sz="1100">
                <a:solidFill>
                  <a:schemeClr val="tx1"/>
                </a:solidFill>
              </a:defRPr>
            </a:lvl1pPr>
          </a:lstStyle>
          <a:p>
            <a:fld id="{8D9C3B4F-4B7B-9A4F-9F3C-3A4901A33979}" type="slidenum">
              <a:rPr lang="en-US" smtClean="0"/>
              <a:pPr/>
              <a:t>‹#›</a:t>
            </a:fld>
            <a:endParaRPr lang="en-US"/>
          </a:p>
        </p:txBody>
      </p:sp>
      <p:sp>
        <p:nvSpPr>
          <p:cNvPr id="5" name="Oval 4">
            <a:extLst>
              <a:ext uri="{FF2B5EF4-FFF2-40B4-BE49-F238E27FC236}">
                <a16:creationId xmlns:a16="http://schemas.microsoft.com/office/drawing/2014/main" id="{84A33DBF-523F-487E-F6F7-E5DEC7532C59}"/>
              </a:ext>
            </a:extLst>
          </p:cNvPr>
          <p:cNvSpPr/>
          <p:nvPr userDrawn="1"/>
        </p:nvSpPr>
        <p:spPr>
          <a:xfrm>
            <a:off x="7223760" y="141316"/>
            <a:ext cx="2352502"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98278934-0A2B-2954-9186-3714F2788A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3722" y="380975"/>
            <a:ext cx="1966368" cy="774749"/>
          </a:xfrm>
          <a:prstGeom prst="rect">
            <a:avLst/>
          </a:prstGeom>
        </p:spPr>
      </p:pic>
    </p:spTree>
    <p:extLst>
      <p:ext uri="{BB962C8B-B14F-4D97-AF65-F5344CB8AC3E}">
        <p14:creationId xmlns:p14="http://schemas.microsoft.com/office/powerpoint/2010/main" val="1328971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Funnel chart&#10;&#10;Description automatically generated">
            <a:extLst>
              <a:ext uri="{FF2B5EF4-FFF2-40B4-BE49-F238E27FC236}">
                <a16:creationId xmlns:a16="http://schemas.microsoft.com/office/drawing/2014/main" id="{8EE1861B-F7C8-4B0C-9D24-CC08FEC329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702A74D-ABC9-DA43-B9E5-273F903F2329}"/>
              </a:ext>
            </a:extLst>
          </p:cNvPr>
          <p:cNvSpPr>
            <a:spLocks noGrp="1"/>
          </p:cNvSpPr>
          <p:nvPr>
            <p:ph type="title"/>
          </p:nvPr>
        </p:nvSpPr>
        <p:spPr>
          <a:xfrm>
            <a:off x="609600" y="1199966"/>
            <a:ext cx="10972800" cy="767821"/>
          </a:xfrm>
        </p:spPr>
        <p:txBody>
          <a:bodyPr>
            <a:normAutofit/>
          </a:bodyPr>
          <a:lstStyle>
            <a:lvl1pPr>
              <a:defRPr sz="4000"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3DB64E6-AD2A-2943-A9A1-E2D88AA3EADB}"/>
              </a:ext>
            </a:extLst>
          </p:cNvPr>
          <p:cNvSpPr>
            <a:spLocks noGrp="1"/>
          </p:cNvSpPr>
          <p:nvPr>
            <p:ph idx="1"/>
          </p:nvPr>
        </p:nvSpPr>
        <p:spPr>
          <a:xfrm>
            <a:off x="609600" y="2009592"/>
            <a:ext cx="10972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6DED7CC-85BC-D54C-939E-106CFC6D71D5}"/>
              </a:ext>
            </a:extLst>
          </p:cNvPr>
          <p:cNvSpPr/>
          <p:nvPr userDrawn="1"/>
        </p:nvSpPr>
        <p:spPr>
          <a:xfrm>
            <a:off x="0" y="6399296"/>
            <a:ext cx="12192000" cy="458704"/>
          </a:xfrm>
          <a:prstGeom prst="rect">
            <a:avLst/>
          </a:prstGeom>
          <a:solidFill>
            <a:srgbClr val="65C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28044C-128C-4306-9321-1C17BE24ADF7}"/>
              </a:ext>
            </a:extLst>
          </p:cNvPr>
          <p:cNvSpPr txBox="1"/>
          <p:nvPr userDrawn="1"/>
        </p:nvSpPr>
        <p:spPr>
          <a:xfrm>
            <a:off x="71021" y="6536267"/>
            <a:ext cx="4213112" cy="274320"/>
          </a:xfrm>
          <a:prstGeom prst="rect">
            <a:avLst/>
          </a:prstGeom>
          <a:noFill/>
        </p:spPr>
        <p:txBody>
          <a:bodyPr wrap="square" rtlCol="0">
            <a:spAutoFit/>
          </a:bodyPr>
          <a:lstStyle/>
          <a:p>
            <a:r>
              <a:rPr lang="en-US" sz="1100" b="0" i="0" u="none" strike="noStrike" kern="1200">
                <a:solidFill>
                  <a:schemeClr val="tx1"/>
                </a:solidFill>
                <a:effectLst/>
                <a:latin typeface="+mn-lt"/>
                <a:ea typeface="+mn-ea"/>
                <a:cs typeface="+mn-cs"/>
              </a:rPr>
              <a:t>U.S. Environmental Protection Agency</a:t>
            </a:r>
            <a:endParaRPr lang="en-US" sz="1100">
              <a:solidFill>
                <a:schemeClr val="tx1"/>
              </a:solidFill>
            </a:endParaRPr>
          </a:p>
        </p:txBody>
      </p:sp>
      <p:sp>
        <p:nvSpPr>
          <p:cNvPr id="10" name="Slide Number Placeholder 5">
            <a:extLst>
              <a:ext uri="{FF2B5EF4-FFF2-40B4-BE49-F238E27FC236}">
                <a16:creationId xmlns:a16="http://schemas.microsoft.com/office/drawing/2014/main" id="{AEEE35A3-B17E-4B49-A9E0-ED7B97BBD23E}"/>
              </a:ext>
            </a:extLst>
          </p:cNvPr>
          <p:cNvSpPr>
            <a:spLocks noGrp="1"/>
          </p:cNvSpPr>
          <p:nvPr>
            <p:ph type="sldNum" sz="quarter" idx="4"/>
          </p:nvPr>
        </p:nvSpPr>
        <p:spPr>
          <a:xfrm>
            <a:off x="11506200" y="6536267"/>
            <a:ext cx="576308" cy="274320"/>
          </a:xfrm>
          <a:prstGeom prst="rect">
            <a:avLst/>
          </a:prstGeom>
        </p:spPr>
        <p:txBody>
          <a:bodyPr vert="horz" lIns="91440" tIns="45720" rIns="91440" bIns="45720" rtlCol="0" anchor="ctr"/>
          <a:lstStyle>
            <a:lvl1pPr algn="r">
              <a:defRPr sz="1100">
                <a:solidFill>
                  <a:schemeClr val="tx1"/>
                </a:solidFill>
              </a:defRPr>
            </a:lvl1pPr>
          </a:lstStyle>
          <a:p>
            <a:fld id="{8D9C3B4F-4B7B-9A4F-9F3C-3A4901A33979}" type="slidenum">
              <a:rPr lang="en-US" smtClean="0"/>
              <a:pPr/>
              <a:t>‹#›</a:t>
            </a:fld>
            <a:endParaRPr lang="en-US"/>
          </a:p>
        </p:txBody>
      </p:sp>
    </p:spTree>
    <p:extLst>
      <p:ext uri="{BB962C8B-B14F-4D97-AF65-F5344CB8AC3E}">
        <p14:creationId xmlns:p14="http://schemas.microsoft.com/office/powerpoint/2010/main" val="427641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1800" dirty="0"/>
          </a:p>
        </p:txBody>
      </p:sp>
      <p:pic>
        <p:nvPicPr>
          <p:cNvPr id="4" name="Picture 3" descr="A close up of a sign&#10;&#10;Description automatically generated">
            <a:extLst>
              <a:ext uri="{FF2B5EF4-FFF2-40B4-BE49-F238E27FC236}">
                <a16:creationId xmlns:a16="http://schemas.microsoft.com/office/drawing/2014/main" id="{95079BEA-5509-4B7F-8C53-987C832701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0373" y="566529"/>
            <a:ext cx="6096000" cy="5734967"/>
          </a:xfrm>
          <a:prstGeom prst="rect">
            <a:avLst/>
          </a:prstGeom>
        </p:spPr>
      </p:pic>
    </p:spTree>
    <p:extLst>
      <p:ext uri="{BB962C8B-B14F-4D97-AF65-F5344CB8AC3E}">
        <p14:creationId xmlns:p14="http://schemas.microsoft.com/office/powerpoint/2010/main" val="1814582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787A2F44-436B-445D-A8BE-6803DD8946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6DF934-BE9E-674B-89BB-9F85225D2C20}"/>
              </a:ext>
            </a:extLst>
          </p:cNvPr>
          <p:cNvSpPr>
            <a:spLocks noGrp="1"/>
          </p:cNvSpPr>
          <p:nvPr>
            <p:ph type="title"/>
          </p:nvPr>
        </p:nvSpPr>
        <p:spPr>
          <a:xfrm>
            <a:off x="221942" y="458703"/>
            <a:ext cx="11825056" cy="1231985"/>
          </a:xfrm>
        </p:spPr>
        <p:txBody>
          <a:bodyPr/>
          <a:lstStyle>
            <a:lvl1pPr>
              <a:defRPr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2DA19420-E610-9442-BD7A-322F6D60DBAF}"/>
              </a:ext>
            </a:extLst>
          </p:cNvPr>
          <p:cNvSpPr>
            <a:spLocks noGrp="1"/>
          </p:cNvSpPr>
          <p:nvPr>
            <p:ph sz="half" idx="1"/>
          </p:nvPr>
        </p:nvSpPr>
        <p:spPr>
          <a:xfrm>
            <a:off x="221942" y="1825625"/>
            <a:ext cx="5760720" cy="4351338"/>
          </a:xfrm>
        </p:spPr>
        <p:txBody>
          <a:bodyPr/>
          <a:lstStyle>
            <a:lvl2pPr marL="457200">
              <a:defRPr sz="2800"/>
            </a:lvl2pPr>
            <a:lvl3pPr marL="685800">
              <a:defRPr sz="2800"/>
            </a:lvl3pPr>
            <a:lvl4pPr marL="914400">
              <a:defRPr sz="2800"/>
            </a:lvl4pPr>
            <a:lvl5pPr marL="1143000">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8B8D4B50-B204-4315-B6DA-9F8BC9CA7A89}"/>
              </a:ext>
            </a:extLst>
          </p:cNvPr>
          <p:cNvSpPr>
            <a:spLocks noGrp="1"/>
          </p:cNvSpPr>
          <p:nvPr>
            <p:ph sz="half" idx="10"/>
          </p:nvPr>
        </p:nvSpPr>
        <p:spPr>
          <a:xfrm>
            <a:off x="6286278" y="1825625"/>
            <a:ext cx="5760720" cy="4351338"/>
          </a:xfrm>
        </p:spPr>
        <p:txBody>
          <a:bodyPr/>
          <a:lstStyle>
            <a:lvl2pPr marL="457200">
              <a:defRPr sz="2800"/>
            </a:lvl2pPr>
            <a:lvl3pPr marL="685800">
              <a:defRPr sz="2800"/>
            </a:lvl3pPr>
            <a:lvl4pPr marL="914400">
              <a:defRPr sz="2800"/>
            </a:lvl4pPr>
            <a:lvl5pPr marL="1143000">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7A56EE4-F27A-4246-8511-86A52969A670}"/>
              </a:ext>
            </a:extLst>
          </p:cNvPr>
          <p:cNvSpPr/>
          <p:nvPr userDrawn="1"/>
        </p:nvSpPr>
        <p:spPr>
          <a:xfrm>
            <a:off x="0" y="0"/>
            <a:ext cx="12192000" cy="458704"/>
          </a:xfrm>
          <a:prstGeom prst="rect">
            <a:avLst/>
          </a:prstGeom>
          <a:solidFill>
            <a:srgbClr val="65C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6C90A9-5DC2-4631-B11C-0B1955B00B16}"/>
              </a:ext>
            </a:extLst>
          </p:cNvPr>
          <p:cNvSpPr txBox="1"/>
          <p:nvPr userDrawn="1"/>
        </p:nvSpPr>
        <p:spPr>
          <a:xfrm>
            <a:off x="71021" y="6536267"/>
            <a:ext cx="4213112" cy="274320"/>
          </a:xfrm>
          <a:prstGeom prst="rect">
            <a:avLst/>
          </a:prstGeom>
          <a:noFill/>
        </p:spPr>
        <p:txBody>
          <a:bodyPr wrap="square" rtlCol="0">
            <a:spAutoFit/>
          </a:bodyPr>
          <a:lstStyle/>
          <a:p>
            <a:r>
              <a:rPr lang="en-US" sz="1100" b="0" i="0" u="none" strike="noStrike" kern="1200">
                <a:solidFill>
                  <a:schemeClr val="tx1"/>
                </a:solidFill>
                <a:effectLst/>
                <a:latin typeface="+mn-lt"/>
                <a:ea typeface="+mn-ea"/>
                <a:cs typeface="+mn-cs"/>
              </a:rPr>
              <a:t>U.S. Environmental Protection Agency</a:t>
            </a:r>
            <a:endParaRPr lang="en-US" sz="1100">
              <a:solidFill>
                <a:schemeClr val="tx1"/>
              </a:solidFill>
            </a:endParaRPr>
          </a:p>
        </p:txBody>
      </p:sp>
      <p:sp>
        <p:nvSpPr>
          <p:cNvPr id="11" name="Slide Number Placeholder 5">
            <a:extLst>
              <a:ext uri="{FF2B5EF4-FFF2-40B4-BE49-F238E27FC236}">
                <a16:creationId xmlns:a16="http://schemas.microsoft.com/office/drawing/2014/main" id="{3DCABF1A-E250-4F1C-9D40-51126463AE53}"/>
              </a:ext>
            </a:extLst>
          </p:cNvPr>
          <p:cNvSpPr>
            <a:spLocks noGrp="1"/>
          </p:cNvSpPr>
          <p:nvPr>
            <p:ph type="sldNum" sz="quarter" idx="4"/>
          </p:nvPr>
        </p:nvSpPr>
        <p:spPr>
          <a:xfrm>
            <a:off x="11506200" y="6536267"/>
            <a:ext cx="576308" cy="274320"/>
          </a:xfrm>
          <a:prstGeom prst="rect">
            <a:avLst/>
          </a:prstGeom>
        </p:spPr>
        <p:txBody>
          <a:bodyPr vert="horz" lIns="91440" tIns="45720" rIns="91440" bIns="45720" rtlCol="0" anchor="ctr"/>
          <a:lstStyle>
            <a:lvl1pPr algn="r">
              <a:defRPr sz="1100">
                <a:solidFill>
                  <a:schemeClr val="tx1"/>
                </a:solidFill>
              </a:defRPr>
            </a:lvl1pPr>
          </a:lstStyle>
          <a:p>
            <a:fld id="{8D9C3B4F-4B7B-9A4F-9F3C-3A4901A33979}" type="slidenum">
              <a:rPr lang="en-US" smtClean="0"/>
              <a:pPr/>
              <a:t>‹#›</a:t>
            </a:fld>
            <a:endParaRPr lang="en-US"/>
          </a:p>
        </p:txBody>
      </p:sp>
    </p:spTree>
    <p:extLst>
      <p:ext uri="{BB962C8B-B14F-4D97-AF65-F5344CB8AC3E}">
        <p14:creationId xmlns:p14="http://schemas.microsoft.com/office/powerpoint/2010/main" val="2390352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0AB4B9C4-FB74-47E2-8AA2-38C02DAAE6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6DF934-BE9E-674B-89BB-9F85225D2C20}"/>
              </a:ext>
            </a:extLst>
          </p:cNvPr>
          <p:cNvSpPr>
            <a:spLocks noGrp="1"/>
          </p:cNvSpPr>
          <p:nvPr>
            <p:ph type="title"/>
          </p:nvPr>
        </p:nvSpPr>
        <p:spPr>
          <a:xfrm>
            <a:off x="221942" y="458703"/>
            <a:ext cx="11825056" cy="1231985"/>
          </a:xfrm>
        </p:spPr>
        <p:txBody>
          <a:bodyPr/>
          <a:lstStyle>
            <a:lvl1pPr>
              <a:defRPr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2DA19420-E610-9442-BD7A-322F6D60DBAF}"/>
              </a:ext>
            </a:extLst>
          </p:cNvPr>
          <p:cNvSpPr>
            <a:spLocks noGrp="1"/>
          </p:cNvSpPr>
          <p:nvPr>
            <p:ph sz="half" idx="1"/>
          </p:nvPr>
        </p:nvSpPr>
        <p:spPr>
          <a:xfrm>
            <a:off x="221942" y="1825625"/>
            <a:ext cx="5760720" cy="4351338"/>
          </a:xfrm>
        </p:spPr>
        <p:txBody>
          <a:bodyPr/>
          <a:lstStyle>
            <a:lvl1pPr marL="0" indent="0">
              <a:buFontTx/>
              <a:buNone/>
              <a:defRPr b="1"/>
            </a:lvl1pPr>
            <a:lvl2pPr marL="457200">
              <a:defRPr sz="2800"/>
            </a:lvl2pPr>
            <a:lvl3pPr marL="685800">
              <a:defRPr sz="2800"/>
            </a:lvl3pPr>
            <a:lvl4pPr marL="914400">
              <a:defRPr sz="2800"/>
            </a:lvl4pPr>
            <a:lvl5pPr marL="1143000">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8B8D4B50-B204-4315-B6DA-9F8BC9CA7A89}"/>
              </a:ext>
            </a:extLst>
          </p:cNvPr>
          <p:cNvSpPr>
            <a:spLocks noGrp="1"/>
          </p:cNvSpPr>
          <p:nvPr>
            <p:ph sz="half" idx="10"/>
          </p:nvPr>
        </p:nvSpPr>
        <p:spPr>
          <a:xfrm>
            <a:off x="6286278" y="1825625"/>
            <a:ext cx="5760720" cy="4351338"/>
          </a:xfrm>
        </p:spPr>
        <p:txBody>
          <a:bodyPr/>
          <a:lstStyle>
            <a:lvl1pPr marL="0" indent="0">
              <a:buFontTx/>
              <a:buNone/>
              <a:defRPr b="1"/>
            </a:lvl1pPr>
            <a:lvl2pPr marL="457200">
              <a:defRPr sz="2800"/>
            </a:lvl2pPr>
            <a:lvl3pPr marL="685800">
              <a:defRPr sz="2800"/>
            </a:lvl3pPr>
            <a:lvl4pPr marL="914400">
              <a:defRPr sz="2800"/>
            </a:lvl4pPr>
            <a:lvl5pPr marL="1143000">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E48532D-84A6-EC4C-9AAB-20C62F4F029C}"/>
              </a:ext>
            </a:extLst>
          </p:cNvPr>
          <p:cNvSpPr/>
          <p:nvPr userDrawn="1"/>
        </p:nvSpPr>
        <p:spPr>
          <a:xfrm>
            <a:off x="0" y="0"/>
            <a:ext cx="12192000" cy="458704"/>
          </a:xfrm>
          <a:prstGeom prst="rect">
            <a:avLst/>
          </a:prstGeom>
          <a:solidFill>
            <a:srgbClr val="65C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15CC7E6-52F1-4BD3-B1BE-E7A00AA00B86}"/>
              </a:ext>
            </a:extLst>
          </p:cNvPr>
          <p:cNvSpPr txBox="1"/>
          <p:nvPr userDrawn="1"/>
        </p:nvSpPr>
        <p:spPr>
          <a:xfrm>
            <a:off x="71021" y="6536267"/>
            <a:ext cx="4213112" cy="274320"/>
          </a:xfrm>
          <a:prstGeom prst="rect">
            <a:avLst/>
          </a:prstGeom>
          <a:noFill/>
        </p:spPr>
        <p:txBody>
          <a:bodyPr wrap="square" rtlCol="0">
            <a:spAutoFit/>
          </a:bodyPr>
          <a:lstStyle/>
          <a:p>
            <a:r>
              <a:rPr lang="en-US" sz="1100" b="0" i="0" u="none" strike="noStrike" kern="1200">
                <a:solidFill>
                  <a:schemeClr val="tx1"/>
                </a:solidFill>
                <a:effectLst/>
                <a:latin typeface="+mn-lt"/>
                <a:ea typeface="+mn-ea"/>
                <a:cs typeface="+mn-cs"/>
              </a:rPr>
              <a:t>U.S. Environmental Protection Agency</a:t>
            </a:r>
            <a:endParaRPr lang="en-US" sz="1100">
              <a:solidFill>
                <a:schemeClr val="tx1"/>
              </a:solidFill>
            </a:endParaRPr>
          </a:p>
        </p:txBody>
      </p:sp>
      <p:sp>
        <p:nvSpPr>
          <p:cNvPr id="11" name="Slide Number Placeholder 5">
            <a:extLst>
              <a:ext uri="{FF2B5EF4-FFF2-40B4-BE49-F238E27FC236}">
                <a16:creationId xmlns:a16="http://schemas.microsoft.com/office/drawing/2014/main" id="{E972BF48-38C7-4730-8157-8BBDD0069AF6}"/>
              </a:ext>
            </a:extLst>
          </p:cNvPr>
          <p:cNvSpPr>
            <a:spLocks noGrp="1"/>
          </p:cNvSpPr>
          <p:nvPr>
            <p:ph type="sldNum" sz="quarter" idx="4"/>
          </p:nvPr>
        </p:nvSpPr>
        <p:spPr>
          <a:xfrm>
            <a:off x="11506200" y="6536267"/>
            <a:ext cx="576308" cy="274320"/>
          </a:xfrm>
          <a:prstGeom prst="rect">
            <a:avLst/>
          </a:prstGeom>
        </p:spPr>
        <p:txBody>
          <a:bodyPr vert="horz" lIns="91440" tIns="45720" rIns="91440" bIns="45720" rtlCol="0" anchor="ctr"/>
          <a:lstStyle>
            <a:lvl1pPr algn="r">
              <a:defRPr sz="1100">
                <a:solidFill>
                  <a:schemeClr val="tx1"/>
                </a:solidFill>
              </a:defRPr>
            </a:lvl1pPr>
          </a:lstStyle>
          <a:p>
            <a:fld id="{8D9C3B4F-4B7B-9A4F-9F3C-3A4901A33979}" type="slidenum">
              <a:rPr lang="en-US" smtClean="0"/>
              <a:pPr/>
              <a:t>‹#›</a:t>
            </a:fld>
            <a:endParaRPr lang="en-US"/>
          </a:p>
        </p:txBody>
      </p:sp>
    </p:spTree>
    <p:extLst>
      <p:ext uri="{BB962C8B-B14F-4D97-AF65-F5344CB8AC3E}">
        <p14:creationId xmlns:p14="http://schemas.microsoft.com/office/powerpoint/2010/main" val="2985380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867D5630-B594-4FC0-A985-B60364829A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6DF934-BE9E-674B-89BB-9F85225D2C20}"/>
              </a:ext>
            </a:extLst>
          </p:cNvPr>
          <p:cNvSpPr>
            <a:spLocks noGrp="1"/>
          </p:cNvSpPr>
          <p:nvPr>
            <p:ph type="title"/>
          </p:nvPr>
        </p:nvSpPr>
        <p:spPr>
          <a:xfrm>
            <a:off x="221942" y="458703"/>
            <a:ext cx="11825056" cy="1231985"/>
          </a:xfrm>
        </p:spPr>
        <p:txBody>
          <a:bodyPr/>
          <a:lstStyle>
            <a:lvl1pPr>
              <a:defRPr b="1">
                <a:latin typeface="+mn-lt"/>
              </a:defRPr>
            </a:lvl1pPr>
          </a:lstStyle>
          <a:p>
            <a:r>
              <a:rPr lang="en-US"/>
              <a:t>Click to edit Master title style</a:t>
            </a:r>
          </a:p>
        </p:txBody>
      </p:sp>
      <p:sp>
        <p:nvSpPr>
          <p:cNvPr id="6" name="Rectangle 5">
            <a:extLst>
              <a:ext uri="{FF2B5EF4-FFF2-40B4-BE49-F238E27FC236}">
                <a16:creationId xmlns:a16="http://schemas.microsoft.com/office/drawing/2014/main" id="{FFF5E861-BF54-2F4E-8E31-9AF181E047D3}"/>
              </a:ext>
            </a:extLst>
          </p:cNvPr>
          <p:cNvSpPr/>
          <p:nvPr userDrawn="1"/>
        </p:nvSpPr>
        <p:spPr>
          <a:xfrm>
            <a:off x="0" y="0"/>
            <a:ext cx="12192000" cy="458704"/>
          </a:xfrm>
          <a:prstGeom prst="rect">
            <a:avLst/>
          </a:prstGeom>
          <a:solidFill>
            <a:srgbClr val="65C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4106BAB-95F9-4F65-93C4-91B093C88080}"/>
              </a:ext>
            </a:extLst>
          </p:cNvPr>
          <p:cNvSpPr txBox="1"/>
          <p:nvPr userDrawn="1"/>
        </p:nvSpPr>
        <p:spPr>
          <a:xfrm>
            <a:off x="71021" y="6536267"/>
            <a:ext cx="4213112" cy="274320"/>
          </a:xfrm>
          <a:prstGeom prst="rect">
            <a:avLst/>
          </a:prstGeom>
          <a:noFill/>
        </p:spPr>
        <p:txBody>
          <a:bodyPr wrap="square" rtlCol="0">
            <a:spAutoFit/>
          </a:bodyPr>
          <a:lstStyle/>
          <a:p>
            <a:r>
              <a:rPr lang="en-US" sz="1100" b="0" i="0" u="none" strike="noStrike" kern="1200">
                <a:solidFill>
                  <a:schemeClr val="tx1"/>
                </a:solidFill>
                <a:effectLst/>
                <a:latin typeface="+mn-lt"/>
                <a:ea typeface="+mn-ea"/>
                <a:cs typeface="+mn-cs"/>
              </a:rPr>
              <a:t>U.S. Environmental Protection Agency</a:t>
            </a:r>
            <a:endParaRPr lang="en-US" sz="1100">
              <a:solidFill>
                <a:schemeClr val="tx1"/>
              </a:solidFill>
            </a:endParaRPr>
          </a:p>
        </p:txBody>
      </p:sp>
      <p:sp>
        <p:nvSpPr>
          <p:cNvPr id="8" name="Slide Number Placeholder 5">
            <a:extLst>
              <a:ext uri="{FF2B5EF4-FFF2-40B4-BE49-F238E27FC236}">
                <a16:creationId xmlns:a16="http://schemas.microsoft.com/office/drawing/2014/main" id="{2131803C-448F-4AC4-979E-EB20E2C0B3E6}"/>
              </a:ext>
            </a:extLst>
          </p:cNvPr>
          <p:cNvSpPr>
            <a:spLocks noGrp="1"/>
          </p:cNvSpPr>
          <p:nvPr>
            <p:ph type="sldNum" sz="quarter" idx="4"/>
          </p:nvPr>
        </p:nvSpPr>
        <p:spPr>
          <a:xfrm>
            <a:off x="11506200" y="6536267"/>
            <a:ext cx="576308" cy="274320"/>
          </a:xfrm>
          <a:prstGeom prst="rect">
            <a:avLst/>
          </a:prstGeom>
        </p:spPr>
        <p:txBody>
          <a:bodyPr vert="horz" lIns="91440" tIns="45720" rIns="91440" bIns="45720" rtlCol="0" anchor="ctr"/>
          <a:lstStyle>
            <a:lvl1pPr algn="r">
              <a:defRPr sz="1100">
                <a:solidFill>
                  <a:schemeClr val="tx1"/>
                </a:solidFill>
              </a:defRPr>
            </a:lvl1pPr>
          </a:lstStyle>
          <a:p>
            <a:fld id="{8D9C3B4F-4B7B-9A4F-9F3C-3A4901A33979}" type="slidenum">
              <a:rPr lang="en-US" smtClean="0"/>
              <a:pPr/>
              <a:t>‹#›</a:t>
            </a:fld>
            <a:endParaRPr lang="en-US"/>
          </a:p>
        </p:txBody>
      </p:sp>
    </p:spTree>
    <p:extLst>
      <p:ext uri="{BB962C8B-B14F-4D97-AF65-F5344CB8AC3E}">
        <p14:creationId xmlns:p14="http://schemas.microsoft.com/office/powerpoint/2010/main" val="3448149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9692097D-F5CE-4C5E-9FD3-2A4829F991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57"/>
            <a:ext cx="12192000" cy="6856286"/>
          </a:xfrm>
          <a:prstGeom prst="rect">
            <a:avLst/>
          </a:prstGeom>
        </p:spPr>
      </p:pic>
      <p:sp>
        <p:nvSpPr>
          <p:cNvPr id="3" name="Rectangle 2">
            <a:extLst>
              <a:ext uri="{FF2B5EF4-FFF2-40B4-BE49-F238E27FC236}">
                <a16:creationId xmlns:a16="http://schemas.microsoft.com/office/drawing/2014/main" id="{DEB9CF01-6E62-5945-90EB-24EF06FA1128}"/>
              </a:ext>
            </a:extLst>
          </p:cNvPr>
          <p:cNvSpPr/>
          <p:nvPr userDrawn="1"/>
        </p:nvSpPr>
        <p:spPr>
          <a:xfrm>
            <a:off x="0" y="6399296"/>
            <a:ext cx="12192000" cy="458704"/>
          </a:xfrm>
          <a:prstGeom prst="rect">
            <a:avLst/>
          </a:prstGeom>
          <a:solidFill>
            <a:srgbClr val="65C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207EA6-F267-4B64-9B30-463326A50A36}"/>
              </a:ext>
            </a:extLst>
          </p:cNvPr>
          <p:cNvSpPr txBox="1"/>
          <p:nvPr userDrawn="1"/>
        </p:nvSpPr>
        <p:spPr>
          <a:xfrm>
            <a:off x="71021" y="6536267"/>
            <a:ext cx="4213112" cy="274320"/>
          </a:xfrm>
          <a:prstGeom prst="rect">
            <a:avLst/>
          </a:prstGeom>
          <a:noFill/>
        </p:spPr>
        <p:txBody>
          <a:bodyPr wrap="square" rtlCol="0">
            <a:spAutoFit/>
          </a:bodyPr>
          <a:lstStyle/>
          <a:p>
            <a:r>
              <a:rPr lang="en-US" sz="1100" b="0" i="0" u="none" strike="noStrike" kern="1200">
                <a:solidFill>
                  <a:schemeClr val="tx1"/>
                </a:solidFill>
                <a:effectLst/>
                <a:latin typeface="+mn-lt"/>
                <a:ea typeface="+mn-ea"/>
                <a:cs typeface="+mn-cs"/>
              </a:rPr>
              <a:t>U.S. Environmental Protection Agency</a:t>
            </a:r>
            <a:endParaRPr lang="en-US" sz="1100">
              <a:solidFill>
                <a:schemeClr val="tx1"/>
              </a:solidFill>
            </a:endParaRPr>
          </a:p>
        </p:txBody>
      </p:sp>
      <p:sp>
        <p:nvSpPr>
          <p:cNvPr id="8" name="Slide Number Placeholder 5">
            <a:extLst>
              <a:ext uri="{FF2B5EF4-FFF2-40B4-BE49-F238E27FC236}">
                <a16:creationId xmlns:a16="http://schemas.microsoft.com/office/drawing/2014/main" id="{88E64FCA-288D-442F-B963-F61EA1DFD8E5}"/>
              </a:ext>
            </a:extLst>
          </p:cNvPr>
          <p:cNvSpPr>
            <a:spLocks noGrp="1"/>
          </p:cNvSpPr>
          <p:nvPr>
            <p:ph type="sldNum" sz="quarter" idx="4"/>
          </p:nvPr>
        </p:nvSpPr>
        <p:spPr>
          <a:xfrm>
            <a:off x="11506200" y="6536267"/>
            <a:ext cx="576308" cy="274320"/>
          </a:xfrm>
          <a:prstGeom prst="rect">
            <a:avLst/>
          </a:prstGeom>
        </p:spPr>
        <p:txBody>
          <a:bodyPr vert="horz" lIns="91440" tIns="45720" rIns="91440" bIns="45720" rtlCol="0" anchor="ctr"/>
          <a:lstStyle>
            <a:lvl1pPr algn="r">
              <a:defRPr sz="1100">
                <a:solidFill>
                  <a:schemeClr val="tx1"/>
                </a:solidFill>
              </a:defRPr>
            </a:lvl1pPr>
          </a:lstStyle>
          <a:p>
            <a:fld id="{8D9C3B4F-4B7B-9A4F-9F3C-3A4901A33979}" type="slidenum">
              <a:rPr lang="en-US" smtClean="0"/>
              <a:pPr/>
              <a:t>‹#›</a:t>
            </a:fld>
            <a:endParaRPr lang="en-US"/>
          </a:p>
        </p:txBody>
      </p:sp>
      <p:sp>
        <p:nvSpPr>
          <p:cNvPr id="2" name="Oval 1">
            <a:extLst>
              <a:ext uri="{FF2B5EF4-FFF2-40B4-BE49-F238E27FC236}">
                <a16:creationId xmlns:a16="http://schemas.microsoft.com/office/drawing/2014/main" id="{E65E613A-DF82-6B12-0468-1E71F50465BF}"/>
              </a:ext>
            </a:extLst>
          </p:cNvPr>
          <p:cNvSpPr/>
          <p:nvPr userDrawn="1"/>
        </p:nvSpPr>
        <p:spPr>
          <a:xfrm>
            <a:off x="7223760" y="141316"/>
            <a:ext cx="2352502"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EAB47D8B-98CE-DA89-061C-051C52DB23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3722" y="380975"/>
            <a:ext cx="1966368" cy="774749"/>
          </a:xfrm>
          <a:prstGeom prst="rect">
            <a:avLst/>
          </a:prstGeom>
        </p:spPr>
      </p:pic>
    </p:spTree>
    <p:extLst>
      <p:ext uri="{BB962C8B-B14F-4D97-AF65-F5344CB8AC3E}">
        <p14:creationId xmlns:p14="http://schemas.microsoft.com/office/powerpoint/2010/main" val="35178164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387D64C8-3FD7-4733-B240-192CDC3F394B}" type="datetime1">
              <a:rPr lang="en-US" smtClean="0"/>
              <a:t>7/27/2023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43B4E00-88C4-4299-98A0-265FC69F1830}"/>
              </a:ext>
            </a:extLst>
          </p:cNvPr>
          <p:cNvPicPr>
            <a:picLocks noChangeAspect="1"/>
          </p:cNvPicPr>
          <p:nvPr userDrawn="1"/>
        </p:nvPicPr>
        <p:blipFill>
          <a:blip r:embed="rId2"/>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483723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E796C987-9F00-43FF-9BEC-396F2C2023E2}" type="datetime1">
              <a:rPr lang="en-US" smtClean="0"/>
              <a:t>7/27/2023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0657088"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F0995A-6974-489C-9BC6-9173773E4FA3}"/>
              </a:ext>
            </a:extLst>
          </p:cNvPr>
          <p:cNvPicPr>
            <a:picLocks noChangeAspect="1"/>
          </p:cNvPicPr>
          <p:nvPr userDrawn="1"/>
        </p:nvPicPr>
        <p:blipFill>
          <a:blip r:embed="rId2"/>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013084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2995D-1ADD-42C2-B2A8-FE1BB75360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E8457E-55E4-48F7-8091-05AC53CA39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4D046A-47B5-4CE4-A046-2CFE8C826FAF}"/>
              </a:ext>
            </a:extLst>
          </p:cNvPr>
          <p:cNvSpPr>
            <a:spLocks noGrp="1"/>
          </p:cNvSpPr>
          <p:nvPr>
            <p:ph type="dt" sz="half" idx="10"/>
          </p:nvPr>
        </p:nvSpPr>
        <p:spPr/>
        <p:txBody>
          <a:bodyPr/>
          <a:lstStyle/>
          <a:p>
            <a:fld id="{04A5B7B3-56AC-4FE8-B18C-D31D2A963316}" type="datetime1">
              <a:rPr lang="en-US" smtClean="0"/>
              <a:t>7/27/2023</a:t>
            </a:fld>
            <a:endParaRPr lang="en-US" dirty="0"/>
          </a:p>
        </p:txBody>
      </p:sp>
      <p:sp>
        <p:nvSpPr>
          <p:cNvPr id="5" name="Footer Placeholder 4">
            <a:extLst>
              <a:ext uri="{FF2B5EF4-FFF2-40B4-BE49-F238E27FC236}">
                <a16:creationId xmlns:a16="http://schemas.microsoft.com/office/drawing/2014/main" id="{29A45878-4136-4736-9FDE-3122D7B85D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5948F5-9401-48F2-BBF1-30596F60AEC8}"/>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23606810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4FA2-7551-4A59-8EC9-9C01361C1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C498C-FA04-4AA6-A8C3-CD0316884B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A5E3B-D545-48CE-81F1-C547F8BE930B}"/>
              </a:ext>
            </a:extLst>
          </p:cNvPr>
          <p:cNvSpPr>
            <a:spLocks noGrp="1"/>
          </p:cNvSpPr>
          <p:nvPr>
            <p:ph type="dt" sz="half" idx="10"/>
          </p:nvPr>
        </p:nvSpPr>
        <p:spPr/>
        <p:txBody>
          <a:bodyPr/>
          <a:lstStyle/>
          <a:p>
            <a:fld id="{FE7CC53D-31C1-4C01-AC7A-0223AEF354FF}" type="datetime1">
              <a:rPr lang="en-US" smtClean="0"/>
              <a:t>7/27/2023</a:t>
            </a:fld>
            <a:endParaRPr lang="en-US" dirty="0"/>
          </a:p>
        </p:txBody>
      </p:sp>
      <p:sp>
        <p:nvSpPr>
          <p:cNvPr id="5" name="Footer Placeholder 4">
            <a:extLst>
              <a:ext uri="{FF2B5EF4-FFF2-40B4-BE49-F238E27FC236}">
                <a16:creationId xmlns:a16="http://schemas.microsoft.com/office/drawing/2014/main" id="{B3D050BB-03CA-4A00-87E6-971C15043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1A3360-4DDB-4316-B6F9-55F70D13067C}"/>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22179936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5EB5-964D-4DD7-A816-BC693F93D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80260C-76E5-4796-9DBB-D8AB9C479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96F09A-36DB-40F7-B735-38922083E10C}"/>
              </a:ext>
            </a:extLst>
          </p:cNvPr>
          <p:cNvSpPr>
            <a:spLocks noGrp="1"/>
          </p:cNvSpPr>
          <p:nvPr>
            <p:ph type="dt" sz="half" idx="10"/>
          </p:nvPr>
        </p:nvSpPr>
        <p:spPr/>
        <p:txBody>
          <a:bodyPr/>
          <a:lstStyle/>
          <a:p>
            <a:fld id="{626A9513-B072-48D2-9E5C-C1FA017BD5A4}" type="datetime1">
              <a:rPr lang="en-US" smtClean="0"/>
              <a:t>7/27/2023</a:t>
            </a:fld>
            <a:endParaRPr lang="en-US" dirty="0"/>
          </a:p>
        </p:txBody>
      </p:sp>
      <p:sp>
        <p:nvSpPr>
          <p:cNvPr id="5" name="Footer Placeholder 4">
            <a:extLst>
              <a:ext uri="{FF2B5EF4-FFF2-40B4-BE49-F238E27FC236}">
                <a16:creationId xmlns:a16="http://schemas.microsoft.com/office/drawing/2014/main" id="{5429D416-F102-4766-8201-E5A4CD667E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10B71F-AA01-449A-B65D-86CF0CE77003}"/>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3501914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1EA4-BF52-4482-9332-B63D9DE50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A872E-9C2E-41D6-9145-F20B3484AB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CF13A-7A3B-439E-81E5-028FA3B3EF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3BFDE4-3049-4635-A4BC-158283F80933}"/>
              </a:ext>
            </a:extLst>
          </p:cNvPr>
          <p:cNvSpPr>
            <a:spLocks noGrp="1"/>
          </p:cNvSpPr>
          <p:nvPr>
            <p:ph type="dt" sz="half" idx="10"/>
          </p:nvPr>
        </p:nvSpPr>
        <p:spPr/>
        <p:txBody>
          <a:bodyPr/>
          <a:lstStyle/>
          <a:p>
            <a:fld id="{B0E79EB3-3128-4198-B9A7-27D635031107}" type="datetime1">
              <a:rPr lang="en-US" smtClean="0"/>
              <a:t>7/27/2023</a:t>
            </a:fld>
            <a:endParaRPr lang="en-US" dirty="0"/>
          </a:p>
        </p:txBody>
      </p:sp>
      <p:sp>
        <p:nvSpPr>
          <p:cNvPr id="6" name="Footer Placeholder 5">
            <a:extLst>
              <a:ext uri="{FF2B5EF4-FFF2-40B4-BE49-F238E27FC236}">
                <a16:creationId xmlns:a16="http://schemas.microsoft.com/office/drawing/2014/main" id="{EC47ED88-AC8C-4C78-B68C-99628D577D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5074CF-A156-4861-B6D6-5AD2CC0BA84D}"/>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3405774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090C27-3A07-45F3-9D5B-EB08A213BC81}"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564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27D9-BF0B-4ED3-9ED4-EBC823C978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D7813-C406-40E9-B2A7-6531635EC4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C297FD-8FEF-4BA9-9926-F19E07B3B2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C07B3-8D79-4926-A15E-C6C8BD0F0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ABCEE7-923D-439B-B7F8-0AE0B11120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512230-DAE7-4879-A393-D41B91F681CB}"/>
              </a:ext>
            </a:extLst>
          </p:cNvPr>
          <p:cNvSpPr>
            <a:spLocks noGrp="1"/>
          </p:cNvSpPr>
          <p:nvPr>
            <p:ph type="dt" sz="half" idx="10"/>
          </p:nvPr>
        </p:nvSpPr>
        <p:spPr/>
        <p:txBody>
          <a:bodyPr/>
          <a:lstStyle/>
          <a:p>
            <a:fld id="{9D79FAF8-5CF8-4C32-BE6D-203646215D0D}" type="datetime1">
              <a:rPr lang="en-US" smtClean="0"/>
              <a:t>7/27/2023</a:t>
            </a:fld>
            <a:endParaRPr lang="en-US" dirty="0"/>
          </a:p>
        </p:txBody>
      </p:sp>
      <p:sp>
        <p:nvSpPr>
          <p:cNvPr id="8" name="Footer Placeholder 7">
            <a:extLst>
              <a:ext uri="{FF2B5EF4-FFF2-40B4-BE49-F238E27FC236}">
                <a16:creationId xmlns:a16="http://schemas.microsoft.com/office/drawing/2014/main" id="{C6F1BFF8-E7CE-4F3A-89A4-0EBA7325307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5F2997-883F-469D-BB65-187E8633CC79}"/>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32086933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FC59F-74F7-4036-B64D-2D3BE47D6D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4AB1F5-D550-48DF-977F-6F4885315C47}"/>
              </a:ext>
            </a:extLst>
          </p:cNvPr>
          <p:cNvSpPr>
            <a:spLocks noGrp="1"/>
          </p:cNvSpPr>
          <p:nvPr>
            <p:ph type="dt" sz="half" idx="10"/>
          </p:nvPr>
        </p:nvSpPr>
        <p:spPr/>
        <p:txBody>
          <a:bodyPr/>
          <a:lstStyle/>
          <a:p>
            <a:fld id="{A831EA5E-193A-405F-A3FB-98E31C0B1007}" type="datetime1">
              <a:rPr lang="en-US" smtClean="0"/>
              <a:t>7/27/2023</a:t>
            </a:fld>
            <a:endParaRPr lang="en-US" dirty="0"/>
          </a:p>
        </p:txBody>
      </p:sp>
      <p:sp>
        <p:nvSpPr>
          <p:cNvPr id="4" name="Footer Placeholder 3">
            <a:extLst>
              <a:ext uri="{FF2B5EF4-FFF2-40B4-BE49-F238E27FC236}">
                <a16:creationId xmlns:a16="http://schemas.microsoft.com/office/drawing/2014/main" id="{11433A89-1870-4449-ACE9-9E53C2E372D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A26D840-3AA7-48BF-9603-51B46E203ABF}"/>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22071661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2261C2-03BE-4410-A49C-269B5AFD386E}"/>
              </a:ext>
            </a:extLst>
          </p:cNvPr>
          <p:cNvSpPr>
            <a:spLocks noGrp="1"/>
          </p:cNvSpPr>
          <p:nvPr>
            <p:ph type="dt" sz="half" idx="10"/>
          </p:nvPr>
        </p:nvSpPr>
        <p:spPr/>
        <p:txBody>
          <a:bodyPr/>
          <a:lstStyle/>
          <a:p>
            <a:fld id="{AA8BEC2A-D9A5-44C6-BE35-31A81A874C0D}" type="datetime1">
              <a:rPr lang="en-US" smtClean="0"/>
              <a:t>7/27/2023</a:t>
            </a:fld>
            <a:endParaRPr lang="en-US" dirty="0"/>
          </a:p>
        </p:txBody>
      </p:sp>
      <p:sp>
        <p:nvSpPr>
          <p:cNvPr id="3" name="Footer Placeholder 2">
            <a:extLst>
              <a:ext uri="{FF2B5EF4-FFF2-40B4-BE49-F238E27FC236}">
                <a16:creationId xmlns:a16="http://schemas.microsoft.com/office/drawing/2014/main" id="{E0689AA2-3C7A-42E1-B85D-DBF57CB16B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BB5A64-51D4-4599-89E2-6709462789C6}"/>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3551805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CF588-F5AA-4BF7-B508-EA61D3B012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569C8C-6628-4F6D-ACFE-10E4C86E9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EDA92-1B58-447E-B45E-F53C11C4E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66768-8B44-4E77-9D6D-E9516BA5C37B}"/>
              </a:ext>
            </a:extLst>
          </p:cNvPr>
          <p:cNvSpPr>
            <a:spLocks noGrp="1"/>
          </p:cNvSpPr>
          <p:nvPr>
            <p:ph type="dt" sz="half" idx="10"/>
          </p:nvPr>
        </p:nvSpPr>
        <p:spPr/>
        <p:txBody>
          <a:bodyPr/>
          <a:lstStyle/>
          <a:p>
            <a:fld id="{8E48CE38-C1A7-4CE3-A227-F280E876A115}" type="datetime1">
              <a:rPr lang="en-US" smtClean="0"/>
              <a:t>7/27/2023</a:t>
            </a:fld>
            <a:endParaRPr lang="en-US" dirty="0"/>
          </a:p>
        </p:txBody>
      </p:sp>
      <p:sp>
        <p:nvSpPr>
          <p:cNvPr id="6" name="Footer Placeholder 5">
            <a:extLst>
              <a:ext uri="{FF2B5EF4-FFF2-40B4-BE49-F238E27FC236}">
                <a16:creationId xmlns:a16="http://schemas.microsoft.com/office/drawing/2014/main" id="{2065B51F-1AED-44BF-81DF-7C4E456D3E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4AEAA0-05F2-448D-932F-0C52050544BD}"/>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10559219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A74C4-E6D1-4C6B-9224-21AF4388E1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7E4E88-08C9-4611-8513-3344525FFE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6DFEA3-E443-4A07-B014-EE2FA8524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F8647-7A9C-4880-A442-8F7A7814C3BF}"/>
              </a:ext>
            </a:extLst>
          </p:cNvPr>
          <p:cNvSpPr>
            <a:spLocks noGrp="1"/>
          </p:cNvSpPr>
          <p:nvPr>
            <p:ph type="dt" sz="half" idx="10"/>
          </p:nvPr>
        </p:nvSpPr>
        <p:spPr/>
        <p:txBody>
          <a:bodyPr/>
          <a:lstStyle/>
          <a:p>
            <a:fld id="{B5B19AF2-8EC6-47A5-A9FF-2CA353E18DD9}" type="datetime1">
              <a:rPr lang="en-US" smtClean="0"/>
              <a:t>7/27/2023</a:t>
            </a:fld>
            <a:endParaRPr lang="en-US" dirty="0"/>
          </a:p>
        </p:txBody>
      </p:sp>
      <p:sp>
        <p:nvSpPr>
          <p:cNvPr id="6" name="Footer Placeholder 5">
            <a:extLst>
              <a:ext uri="{FF2B5EF4-FFF2-40B4-BE49-F238E27FC236}">
                <a16:creationId xmlns:a16="http://schemas.microsoft.com/office/drawing/2014/main" id="{F26334BB-893B-4D03-B830-D26A231FDA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D48DC6-3ACD-4054-B71B-C0B3213DB57B}"/>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1679345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B537-404D-4EA6-B4F0-A1AD885775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1E0715-B462-4ED1-9E95-842DECCF24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4DD10-AB98-485A-84A5-8427FA5171A5}"/>
              </a:ext>
            </a:extLst>
          </p:cNvPr>
          <p:cNvSpPr>
            <a:spLocks noGrp="1"/>
          </p:cNvSpPr>
          <p:nvPr>
            <p:ph type="dt" sz="half" idx="10"/>
          </p:nvPr>
        </p:nvSpPr>
        <p:spPr/>
        <p:txBody>
          <a:bodyPr/>
          <a:lstStyle/>
          <a:p>
            <a:fld id="{2E8BC270-0F96-426D-BC6F-AD0A540A4DD3}" type="datetime1">
              <a:rPr lang="en-US" smtClean="0"/>
              <a:t>7/27/2023</a:t>
            </a:fld>
            <a:endParaRPr lang="en-US" dirty="0"/>
          </a:p>
        </p:txBody>
      </p:sp>
      <p:sp>
        <p:nvSpPr>
          <p:cNvPr id="5" name="Footer Placeholder 4">
            <a:extLst>
              <a:ext uri="{FF2B5EF4-FFF2-40B4-BE49-F238E27FC236}">
                <a16:creationId xmlns:a16="http://schemas.microsoft.com/office/drawing/2014/main" id="{6C304D76-EA9F-478C-9CB4-7F6BBB397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5AD8E9-AE1C-4E5B-88F4-0D265C32C8B7}"/>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10607643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6F2BF-D969-4AE6-A07B-C7EBCF9FF6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822898-4568-4ED7-A3AF-60BCDAE2D7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22A46-ECEF-4CB9-A5BC-A22103CF7670}"/>
              </a:ext>
            </a:extLst>
          </p:cNvPr>
          <p:cNvSpPr>
            <a:spLocks noGrp="1"/>
          </p:cNvSpPr>
          <p:nvPr>
            <p:ph type="dt" sz="half" idx="10"/>
          </p:nvPr>
        </p:nvSpPr>
        <p:spPr/>
        <p:txBody>
          <a:bodyPr/>
          <a:lstStyle/>
          <a:p>
            <a:fld id="{40613B19-79F4-4BFA-AED6-D77640B8F111}" type="datetime1">
              <a:rPr lang="en-US" smtClean="0"/>
              <a:t>7/27/2023</a:t>
            </a:fld>
            <a:endParaRPr lang="en-US" dirty="0"/>
          </a:p>
        </p:txBody>
      </p:sp>
      <p:sp>
        <p:nvSpPr>
          <p:cNvPr id="5" name="Footer Placeholder 4">
            <a:extLst>
              <a:ext uri="{FF2B5EF4-FFF2-40B4-BE49-F238E27FC236}">
                <a16:creationId xmlns:a16="http://schemas.microsoft.com/office/drawing/2014/main" id="{8AE7F1C6-1CCD-483C-985D-AB40514AC2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7EABD8-6154-42F7-8089-2AEF481994DE}"/>
              </a:ext>
            </a:extLst>
          </p:cNvPr>
          <p:cNvSpPr>
            <a:spLocks noGrp="1"/>
          </p:cNvSpPr>
          <p:nvPr>
            <p:ph type="sldNum" sz="quarter" idx="12"/>
          </p:nvPr>
        </p:nvSpPr>
        <p:spPr/>
        <p:txBody>
          <a:bodyPr/>
          <a:lstStyle/>
          <a:p>
            <a:fld id="{17B2A299-CDB7-4C98-8FF4-A1E434369A83}" type="slidenum">
              <a:rPr lang="en-US" smtClean="0"/>
              <a:t>‹#›</a:t>
            </a:fld>
            <a:endParaRPr lang="en-US" dirty="0"/>
          </a:p>
        </p:txBody>
      </p:sp>
    </p:spTree>
    <p:extLst>
      <p:ext uri="{BB962C8B-B14F-4D97-AF65-F5344CB8AC3E}">
        <p14:creationId xmlns:p14="http://schemas.microsoft.com/office/powerpoint/2010/main" val="18724675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4D087-5E6D-4B80-5D5B-DA3D63294EF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dirty="0"/>
          </a:p>
        </p:txBody>
      </p:sp>
      <p:pic>
        <p:nvPicPr>
          <p:cNvPr id="10" name="Picture 9">
            <a:extLst>
              <a:ext uri="{FF2B5EF4-FFF2-40B4-BE49-F238E27FC236}">
                <a16:creationId xmlns:a16="http://schemas.microsoft.com/office/drawing/2014/main" id="{CB762023-F5BC-9B4E-AC64-53DEAAA2C6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4018342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0"/>
            <a:ext cx="12192000" cy="914400"/>
          </a:xfrm>
          <a:prstGeom prst="rect">
            <a:avLst/>
          </a:prstGeom>
          <a:noFill/>
        </p:spPr>
        <p:txBody>
          <a:bodyPr lIns="640080" tIns="640080">
            <a:spAutoFit/>
          </a:bodyPr>
          <a:lstStyle/>
          <a:p>
            <a:pPr>
              <a:defRPr/>
            </a:pPr>
            <a:r>
              <a:rPr lang="en-US" sz="1200" b="1" spc="300" dirty="0"/>
              <a:t>CISA | </a:t>
            </a:r>
            <a:r>
              <a:rPr lang="en-US" sz="1200" spc="300" dirty="0"/>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609600" y="9017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dirty="0"/>
          </a:p>
        </p:txBody>
      </p:sp>
      <p:pic>
        <p:nvPicPr>
          <p:cNvPr id="10" name="Picture 9">
            <a:extLst>
              <a:ext uri="{FF2B5EF4-FFF2-40B4-BE49-F238E27FC236}">
                <a16:creationId xmlns:a16="http://schemas.microsoft.com/office/drawing/2014/main" id="{CB762023-F5BC-9B4E-AC64-53DEAAA2C6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1000" y="5643650"/>
            <a:ext cx="1066800" cy="1061950"/>
          </a:xfrm>
          <a:prstGeom prst="rect">
            <a:avLst/>
          </a:prstGeom>
        </p:spPr>
      </p:pic>
      <p:pic>
        <p:nvPicPr>
          <p:cNvPr id="12" name="Picture 11" descr="A picture containing text, person, crowd&#10;&#10;Description automatically generated">
            <a:extLst>
              <a:ext uri="{FF2B5EF4-FFF2-40B4-BE49-F238E27FC236}">
                <a16:creationId xmlns:a16="http://schemas.microsoft.com/office/drawing/2014/main" id="{DCD9C297-3AB2-9546-AA1C-A02939FB7C5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5772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EF6BA8E-1A4E-51FE-3D3A-E120375A96FC}"/>
              </a:ext>
            </a:extLst>
          </p:cNvPr>
          <p:cNvSpPr>
            <a:spLocks noGrp="1"/>
          </p:cNvSpPr>
          <p:nvPr>
            <p:ph type="pic" sz="quarter" idx="11"/>
          </p:nvPr>
        </p:nvSpPr>
        <p:spPr>
          <a:xfrm>
            <a:off x="0" y="0"/>
            <a:ext cx="12192000" cy="5486400"/>
          </a:xfrm>
          <a:prstGeom prst="rect">
            <a:avLst/>
          </a:prstGeom>
        </p:spPr>
        <p:txBody>
          <a:bodyPr/>
          <a:lstStyle>
            <a:lvl1pPr marL="0" indent="0">
              <a:buNone/>
              <a:defRPr/>
            </a:lvl1pPr>
          </a:lstStyle>
          <a:p>
            <a:endParaRPr lang="en-US"/>
          </a:p>
        </p:txBody>
      </p:sp>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fld id="{88BCAFFE-AE75-994B-930C-85B1F9A85DC4}" type="datetime4">
              <a:rPr lang="en-US" altLang="en-US" sz="1100" smtClean="0">
                <a:solidFill>
                  <a:srgbClr val="000000"/>
                </a:solidFill>
              </a:rPr>
              <a:pPr algn="r">
                <a:defRPr/>
              </a:pPr>
              <a:t>July 27, 2023</a:t>
            </a:fld>
            <a:endParaRPr lang="en-US" altLang="en-US" sz="1100" dirty="0">
              <a:solidFill>
                <a:srgbClr val="000000"/>
              </a:solidFill>
            </a:endParaRPr>
          </a:p>
        </p:txBody>
      </p: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sz="4800" b="1">
                <a:solidFill>
                  <a:srgbClr val="002D60"/>
                </a:solidFill>
              </a:defRPr>
            </a:lvl1pPr>
          </a:lstStyle>
          <a:p>
            <a:r>
              <a:rPr lang="en-US" dirty="0"/>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000000"/>
                </a:solidFill>
              </a:defRPr>
            </a:lvl1pPr>
          </a:lstStyle>
          <a:p>
            <a:pPr>
              <a:defRPr/>
            </a:pPr>
            <a:fld id="{92DA1020-C785-0A4B-99D6-E80BD29020BD}" type="slidenum">
              <a:rPr lang="en-US" altLang="en-US" smtClean="0"/>
              <a:pPr>
                <a:defRPr/>
              </a:pPr>
              <a:t>‹#›</a:t>
            </a:fld>
            <a:endParaRPr lang="en-US" altLang="en-US" dirty="0"/>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930" y="5896740"/>
            <a:ext cx="685800" cy="682682"/>
          </a:xfrm>
          <a:prstGeom prst="rect">
            <a:avLst/>
          </a:prstGeom>
        </p:spPr>
      </p:pic>
      <p:sp>
        <p:nvSpPr>
          <p:cNvPr id="2" name="Rectangle 1">
            <a:extLst>
              <a:ext uri="{FF2B5EF4-FFF2-40B4-BE49-F238E27FC236}">
                <a16:creationId xmlns:a16="http://schemas.microsoft.com/office/drawing/2014/main" id="{2199450C-1047-4FEB-93DB-0C851B05AB02}"/>
              </a:ext>
            </a:extLst>
          </p:cNvPr>
          <p:cNvSpPr/>
          <p:nvPr userDrawn="1"/>
        </p:nvSpPr>
        <p:spPr>
          <a:xfrm>
            <a:off x="3048000" y="2644170"/>
            <a:ext cx="6096000" cy="461665"/>
          </a:xfrm>
          <a:prstGeom prst="rect">
            <a:avLst/>
          </a:prstGeom>
        </p:spPr>
        <p:txBody>
          <a:bodyPr>
            <a:spAutoFit/>
          </a:bodyPr>
          <a:lstStyle/>
          <a:p>
            <a:r>
              <a:rPr lang="en-US" dirty="0"/>
              <a:t>https://usdhs.sharepoint.com/:b:/s/CISA_</a:t>
            </a:r>
            <a:endParaRPr lang="en-US" dirty="0">
              <a:solidFill>
                <a:srgbClr val="FF0000"/>
              </a:solidFill>
            </a:endParaRPr>
          </a:p>
        </p:txBody>
      </p:sp>
      <p:pic>
        <p:nvPicPr>
          <p:cNvPr id="10" name="Picture 9" descr="A picture containing text&#10;&#10;Description automatically generated">
            <a:extLst>
              <a:ext uri="{FF2B5EF4-FFF2-40B4-BE49-F238E27FC236}">
                <a16:creationId xmlns:a16="http://schemas.microsoft.com/office/drawing/2014/main" id="{515ED97B-51D4-A946-9217-F838891076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7930" y="5806440"/>
            <a:ext cx="1463040" cy="822960"/>
          </a:xfrm>
          <a:prstGeom prst="rect">
            <a:avLst/>
          </a:prstGeom>
        </p:spPr>
      </p:pic>
    </p:spTree>
    <p:extLst>
      <p:ext uri="{BB962C8B-B14F-4D97-AF65-F5344CB8AC3E}">
        <p14:creationId xmlns:p14="http://schemas.microsoft.com/office/powerpoint/2010/main" val="4017792802"/>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B26052-CF59-49BB-A674-77D65947199E}" type="datetime1">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18011240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Titl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EF6BA8E-1A4E-51FE-3D3A-E120375A96FC}"/>
              </a:ext>
            </a:extLst>
          </p:cNvPr>
          <p:cNvSpPr>
            <a:spLocks noGrp="1"/>
          </p:cNvSpPr>
          <p:nvPr>
            <p:ph type="pic" sz="quarter" idx="11"/>
          </p:nvPr>
        </p:nvSpPr>
        <p:spPr>
          <a:xfrm>
            <a:off x="0" y="0"/>
            <a:ext cx="12192000" cy="6858000"/>
          </a:xfrm>
          <a:prstGeom prst="rect">
            <a:avLst/>
          </a:prstGeom>
        </p:spPr>
        <p:txBody>
          <a:bodyPr/>
          <a:lstStyle>
            <a:lvl1pPr marL="0" indent="0">
              <a:buNone/>
              <a:defRPr/>
            </a:lvl1pPr>
          </a:lstStyle>
          <a:p>
            <a:endParaRPr lang="en-US"/>
          </a:p>
        </p:txBody>
      </p:sp>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fld id="{88BCAFFE-AE75-994B-930C-85B1F9A85DC4}" type="datetime4">
              <a:rPr lang="en-US" altLang="en-US" sz="1100" smtClean="0">
                <a:solidFill>
                  <a:srgbClr val="000000"/>
                </a:solidFill>
              </a:rPr>
              <a:pPr algn="r">
                <a:defRPr/>
              </a:pPr>
              <a:t>July 27, 2023</a:t>
            </a:fld>
            <a:endParaRPr lang="en-US" altLang="en-US" sz="1100" dirty="0">
              <a:solidFill>
                <a:srgbClr val="000000"/>
              </a:solidFill>
            </a:endParaRPr>
          </a:p>
        </p:txBody>
      </p:sp>
      <p:sp>
        <p:nvSpPr>
          <p:cNvPr id="148482" name="Rectangle 2"/>
          <p:cNvSpPr>
            <a:spLocks noGrp="1" noChangeArrowheads="1"/>
          </p:cNvSpPr>
          <p:nvPr>
            <p:ph type="ctrTitle"/>
          </p:nvPr>
        </p:nvSpPr>
        <p:spPr>
          <a:xfrm>
            <a:off x="6095998" y="0"/>
            <a:ext cx="6096001" cy="2360008"/>
          </a:xfrm>
          <a:prstGeom prst="rect">
            <a:avLst/>
          </a:prstGeom>
          <a:noFill/>
        </p:spPr>
        <p:txBody>
          <a:bodyPr lIns="640080" tIns="274320" rIns="640080" bIns="274320" anchor="b" anchorCtr="0"/>
          <a:lstStyle>
            <a:lvl1pPr>
              <a:defRPr sz="4800" b="1">
                <a:solidFill>
                  <a:srgbClr val="002D60"/>
                </a:solidFill>
              </a:defRPr>
            </a:lvl1pPr>
          </a:lstStyle>
          <a:p>
            <a:r>
              <a:rPr lang="en-US" dirty="0"/>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000000"/>
                </a:solidFill>
              </a:defRPr>
            </a:lvl1pPr>
          </a:lstStyle>
          <a:p>
            <a:pPr>
              <a:defRPr/>
            </a:pPr>
            <a:fld id="{92DA1020-C785-0A4B-99D6-E80BD29020BD}" type="slidenum">
              <a:rPr lang="en-US" altLang="en-US" smtClean="0"/>
              <a:pPr>
                <a:defRPr/>
              </a:pPr>
              <a:t>‹#›</a:t>
            </a:fld>
            <a:endParaRPr lang="en-US" altLang="en-US" dirty="0"/>
          </a:p>
        </p:txBody>
      </p:sp>
      <p:sp>
        <p:nvSpPr>
          <p:cNvPr id="2" name="Rectangle 1">
            <a:extLst>
              <a:ext uri="{FF2B5EF4-FFF2-40B4-BE49-F238E27FC236}">
                <a16:creationId xmlns:a16="http://schemas.microsoft.com/office/drawing/2014/main" id="{2199450C-1047-4FEB-93DB-0C851B05AB02}"/>
              </a:ext>
            </a:extLst>
          </p:cNvPr>
          <p:cNvSpPr/>
          <p:nvPr userDrawn="1"/>
        </p:nvSpPr>
        <p:spPr>
          <a:xfrm>
            <a:off x="3048000" y="2644170"/>
            <a:ext cx="6096000" cy="461665"/>
          </a:xfrm>
          <a:prstGeom prst="rect">
            <a:avLst/>
          </a:prstGeom>
        </p:spPr>
        <p:txBody>
          <a:bodyPr>
            <a:spAutoFit/>
          </a:bodyPr>
          <a:lstStyle/>
          <a:p>
            <a:r>
              <a:rPr lang="en-US" dirty="0"/>
              <a:t>https://usdhs.sharepoint.com/:b:/s/CISA_</a:t>
            </a:r>
            <a:endParaRPr lang="en-US" dirty="0">
              <a:solidFill>
                <a:srgbClr val="FF0000"/>
              </a:solidFill>
            </a:endParaRPr>
          </a:p>
        </p:txBody>
      </p:sp>
      <p:sp>
        <p:nvSpPr>
          <p:cNvPr id="7" name="Text Placeholder 6">
            <a:extLst>
              <a:ext uri="{FF2B5EF4-FFF2-40B4-BE49-F238E27FC236}">
                <a16:creationId xmlns:a16="http://schemas.microsoft.com/office/drawing/2014/main" id="{46BC69C0-E8C6-9864-10B5-201CC4BAD1EB}"/>
              </a:ext>
            </a:extLst>
          </p:cNvPr>
          <p:cNvSpPr>
            <a:spLocks noGrp="1"/>
          </p:cNvSpPr>
          <p:nvPr>
            <p:ph type="body" sz="quarter" idx="12"/>
          </p:nvPr>
        </p:nvSpPr>
        <p:spPr>
          <a:xfrm>
            <a:off x="6096000" y="2438400"/>
            <a:ext cx="6096000" cy="3368675"/>
          </a:xfrm>
          <a:prstGeom prst="rect">
            <a:avLst/>
          </a:prstGeom>
        </p:spPr>
        <p:txBody>
          <a:bodyPr lIns="640080" tIns="274320" rIns="640080"/>
          <a:lstStyle>
            <a:lvl1pPr>
              <a:defRPr sz="2800"/>
            </a:lvl1pPr>
            <a:lvl2pPr>
              <a:defRPr sz="2000"/>
            </a:lvl2pPr>
            <a:lvl3pPr>
              <a:defRPr sz="2800"/>
            </a:lvl3pPr>
            <a:lvl4pPr>
              <a:defRPr sz="20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930" y="5896740"/>
            <a:ext cx="685800" cy="68268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15ED97B-51D4-A946-9217-F838891076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7930" y="5806440"/>
            <a:ext cx="1463040" cy="822960"/>
          </a:xfrm>
          <a:prstGeom prst="rect">
            <a:avLst/>
          </a:prstGeom>
        </p:spPr>
      </p:pic>
    </p:spTree>
    <p:extLst>
      <p:ext uri="{BB962C8B-B14F-4D97-AF65-F5344CB8AC3E}">
        <p14:creationId xmlns:p14="http://schemas.microsoft.com/office/powerpoint/2010/main" val="531950807"/>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F8842-6931-3559-D9DF-F9DBD9730F2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fld id="{88BCAFFE-AE75-994B-930C-85B1F9A85DC4}" type="datetime4">
              <a:rPr lang="en-US" altLang="en-US" sz="1100" smtClean="0">
                <a:solidFill>
                  <a:srgbClr val="000000"/>
                </a:solidFill>
              </a:rPr>
              <a:pPr algn="r">
                <a:defRPr/>
              </a:pPr>
              <a:t>July 27, 2023</a:t>
            </a:fld>
            <a:endParaRPr lang="en-US" altLang="en-US" sz="1100" dirty="0">
              <a:solidFill>
                <a:srgbClr val="000000"/>
              </a:solidFill>
            </a:endParaRPr>
          </a:p>
        </p:txBody>
      </p:sp>
      <p:sp>
        <p:nvSpPr>
          <p:cNvPr id="148482" name="Rectangle 2"/>
          <p:cNvSpPr>
            <a:spLocks noGrp="1" noChangeArrowheads="1"/>
          </p:cNvSpPr>
          <p:nvPr>
            <p:ph type="ctrTitle"/>
          </p:nvPr>
        </p:nvSpPr>
        <p:spPr>
          <a:xfrm>
            <a:off x="0" y="0"/>
            <a:ext cx="6096001" cy="2360008"/>
          </a:xfrm>
          <a:prstGeom prst="rect">
            <a:avLst/>
          </a:prstGeom>
          <a:noFill/>
        </p:spPr>
        <p:txBody>
          <a:bodyPr lIns="640080" tIns="274320" rIns="640080" bIns="274320" anchor="b" anchorCtr="0"/>
          <a:lstStyle>
            <a:lvl1pPr>
              <a:defRPr sz="4800" b="1">
                <a:solidFill>
                  <a:srgbClr val="002D60"/>
                </a:solidFill>
              </a:defRPr>
            </a:lvl1pPr>
          </a:lstStyle>
          <a:p>
            <a:r>
              <a:rPr lang="en-US" dirty="0"/>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000000"/>
                </a:solidFill>
              </a:defRPr>
            </a:lvl1pPr>
          </a:lstStyle>
          <a:p>
            <a:pPr>
              <a:defRPr/>
            </a:pPr>
            <a:fld id="{92DA1020-C785-0A4B-99D6-E80BD29020BD}" type="slidenum">
              <a:rPr lang="en-US" altLang="en-US" smtClean="0"/>
              <a:pPr>
                <a:defRPr/>
              </a:pPr>
              <a:t>‹#›</a:t>
            </a:fld>
            <a:endParaRPr lang="en-US" altLang="en-US" dirty="0"/>
          </a:p>
        </p:txBody>
      </p:sp>
      <p:sp>
        <p:nvSpPr>
          <p:cNvPr id="7" name="Text Placeholder 6">
            <a:extLst>
              <a:ext uri="{FF2B5EF4-FFF2-40B4-BE49-F238E27FC236}">
                <a16:creationId xmlns:a16="http://schemas.microsoft.com/office/drawing/2014/main" id="{46BC69C0-E8C6-9864-10B5-201CC4BAD1EB}"/>
              </a:ext>
            </a:extLst>
          </p:cNvPr>
          <p:cNvSpPr>
            <a:spLocks noGrp="1"/>
          </p:cNvSpPr>
          <p:nvPr>
            <p:ph type="body" sz="quarter" idx="12"/>
          </p:nvPr>
        </p:nvSpPr>
        <p:spPr>
          <a:xfrm>
            <a:off x="0" y="2438401"/>
            <a:ext cx="6096000" cy="3089462"/>
          </a:xfrm>
          <a:prstGeom prst="rect">
            <a:avLst/>
          </a:prstGeom>
        </p:spPr>
        <p:txBody>
          <a:bodyPr lIns="640080" tIns="274320" rIns="640080"/>
          <a:lstStyle>
            <a:lvl1pPr>
              <a:defRPr sz="2800"/>
            </a:lvl1pPr>
            <a:lvl2pPr>
              <a:defRPr sz="2000"/>
            </a:lvl2pPr>
            <a:lvl3pPr>
              <a:defRPr sz="2800"/>
            </a:lvl3pPr>
            <a:lvl4pPr>
              <a:defRPr sz="20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930" y="5896740"/>
            <a:ext cx="685800" cy="68268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15ED97B-51D4-A946-9217-F838891076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07930" y="5806440"/>
            <a:ext cx="1463040" cy="822960"/>
          </a:xfrm>
          <a:prstGeom prst="rect">
            <a:avLst/>
          </a:prstGeom>
        </p:spPr>
      </p:pic>
    </p:spTree>
    <p:extLst>
      <p:ext uri="{BB962C8B-B14F-4D97-AF65-F5344CB8AC3E}">
        <p14:creationId xmlns:p14="http://schemas.microsoft.com/office/powerpoint/2010/main" val="2935720788"/>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6_Titl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F8842-6931-3559-D9DF-F9DBD9730F2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fld id="{88BCAFFE-AE75-994B-930C-85B1F9A85DC4}" type="datetime4">
              <a:rPr lang="en-US" altLang="en-US" sz="1100" smtClean="0">
                <a:solidFill>
                  <a:srgbClr val="000000"/>
                </a:solidFill>
              </a:rPr>
              <a:pPr algn="r">
                <a:defRPr/>
              </a:pPr>
              <a:t>July 27, 2023</a:t>
            </a:fld>
            <a:endParaRPr lang="en-US" altLang="en-US" sz="1100" dirty="0">
              <a:solidFill>
                <a:srgbClr val="000000"/>
              </a:solidFill>
            </a:endParaRPr>
          </a:p>
        </p:txBody>
      </p:sp>
      <p:sp>
        <p:nvSpPr>
          <p:cNvPr id="148482" name="Rectangle 2"/>
          <p:cNvSpPr>
            <a:spLocks noGrp="1" noChangeArrowheads="1"/>
          </p:cNvSpPr>
          <p:nvPr>
            <p:ph type="ctrTitle"/>
          </p:nvPr>
        </p:nvSpPr>
        <p:spPr>
          <a:xfrm>
            <a:off x="0" y="0"/>
            <a:ext cx="6096001" cy="2360008"/>
          </a:xfrm>
          <a:prstGeom prst="rect">
            <a:avLst/>
          </a:prstGeom>
          <a:noFill/>
        </p:spPr>
        <p:txBody>
          <a:bodyPr lIns="640080" tIns="274320" rIns="640080" bIns="274320" anchor="b" anchorCtr="0"/>
          <a:lstStyle>
            <a:lvl1pPr>
              <a:defRPr sz="4800" b="1">
                <a:solidFill>
                  <a:srgbClr val="002D60"/>
                </a:solidFill>
              </a:defRPr>
            </a:lvl1pPr>
          </a:lstStyle>
          <a:p>
            <a:r>
              <a:rPr lang="en-US" dirty="0"/>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000000"/>
                </a:solidFill>
              </a:defRPr>
            </a:lvl1pPr>
          </a:lstStyle>
          <a:p>
            <a:pPr>
              <a:defRPr/>
            </a:pPr>
            <a:fld id="{92DA1020-C785-0A4B-99D6-E80BD29020BD}" type="slidenum">
              <a:rPr lang="en-US" altLang="en-US" smtClean="0"/>
              <a:pPr>
                <a:defRPr/>
              </a:pPr>
              <a:t>‹#›</a:t>
            </a:fld>
            <a:endParaRPr lang="en-US" altLang="en-US" dirty="0"/>
          </a:p>
        </p:txBody>
      </p:sp>
      <p:sp>
        <p:nvSpPr>
          <p:cNvPr id="7" name="Text Placeholder 6">
            <a:extLst>
              <a:ext uri="{FF2B5EF4-FFF2-40B4-BE49-F238E27FC236}">
                <a16:creationId xmlns:a16="http://schemas.microsoft.com/office/drawing/2014/main" id="{46BC69C0-E8C6-9864-10B5-201CC4BAD1EB}"/>
              </a:ext>
            </a:extLst>
          </p:cNvPr>
          <p:cNvSpPr>
            <a:spLocks noGrp="1"/>
          </p:cNvSpPr>
          <p:nvPr>
            <p:ph type="body" sz="quarter" idx="12"/>
          </p:nvPr>
        </p:nvSpPr>
        <p:spPr>
          <a:xfrm>
            <a:off x="0" y="2438401"/>
            <a:ext cx="6096000" cy="3089462"/>
          </a:xfrm>
          <a:prstGeom prst="rect">
            <a:avLst/>
          </a:prstGeom>
        </p:spPr>
        <p:txBody>
          <a:bodyPr lIns="640080" tIns="274320" rIns="640080"/>
          <a:lstStyle>
            <a:lvl1pPr>
              <a:defRPr sz="2800"/>
            </a:lvl1pPr>
            <a:lvl2pPr>
              <a:defRPr sz="2000"/>
            </a:lvl2pPr>
            <a:lvl3pPr>
              <a:defRPr sz="2800"/>
            </a:lvl3pPr>
            <a:lvl4pPr>
              <a:defRPr sz="20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930" y="5896740"/>
            <a:ext cx="685800" cy="68268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15ED97B-51D4-A946-9217-F838891076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07930" y="5806440"/>
            <a:ext cx="1463040" cy="822960"/>
          </a:xfrm>
          <a:prstGeom prst="rect">
            <a:avLst/>
          </a:prstGeom>
        </p:spPr>
      </p:pic>
    </p:spTree>
    <p:extLst>
      <p:ext uri="{BB962C8B-B14F-4D97-AF65-F5344CB8AC3E}">
        <p14:creationId xmlns:p14="http://schemas.microsoft.com/office/powerpoint/2010/main" val="418939382"/>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fld id="{88BCAFFE-AE75-994B-930C-85B1F9A85DC4}" type="datetime4">
              <a:rPr lang="en-US" altLang="en-US" sz="1100" smtClean="0">
                <a:solidFill>
                  <a:srgbClr val="000000"/>
                </a:solidFill>
              </a:rPr>
              <a:pPr algn="r">
                <a:defRPr/>
              </a:pPr>
              <a:t>July 27, 2023</a:t>
            </a:fld>
            <a:endParaRPr lang="en-US" altLang="en-US" sz="1100" dirty="0">
              <a:solidFill>
                <a:srgbClr val="000000"/>
              </a:solidFill>
            </a:endParaRPr>
          </a:p>
        </p:txBody>
      </p: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sz="4800" b="1">
                <a:solidFill>
                  <a:srgbClr val="002D60"/>
                </a:solidFill>
              </a:defRPr>
            </a:lvl1pPr>
          </a:lstStyle>
          <a:p>
            <a:r>
              <a:rPr lang="en-US" dirty="0"/>
              <a:t>Click to edit Master title style</a:t>
            </a:r>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000000"/>
                </a:solidFill>
              </a:defRPr>
            </a:lvl1pPr>
          </a:lstStyle>
          <a:p>
            <a:pPr>
              <a:defRPr/>
            </a:pPr>
            <a:fld id="{92DA1020-C785-0A4B-99D6-E80BD29020BD}" type="slidenum">
              <a:rPr lang="en-US" altLang="en-US" smtClean="0"/>
              <a:pPr>
                <a:defRPr/>
              </a:pPr>
              <a:t>‹#›</a:t>
            </a:fld>
            <a:endParaRPr lang="en-US" altLang="en-US" dirty="0"/>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930" y="5896740"/>
            <a:ext cx="685800" cy="682682"/>
          </a:xfrm>
          <a:prstGeom prst="rect">
            <a:avLst/>
          </a:prstGeom>
        </p:spPr>
      </p:pic>
      <p:sp>
        <p:nvSpPr>
          <p:cNvPr id="9" name="Content Placeholder 2">
            <a:extLst>
              <a:ext uri="{FF2B5EF4-FFF2-40B4-BE49-F238E27FC236}">
                <a16:creationId xmlns:a16="http://schemas.microsoft.com/office/drawing/2014/main" id="{51E69670-891C-AC40-A0B4-2FBDDB27F0CF}"/>
              </a:ext>
            </a:extLst>
          </p:cNvPr>
          <p:cNvSpPr>
            <a:spLocks noGrp="1"/>
          </p:cNvSpPr>
          <p:nvPr>
            <p:ph idx="1"/>
          </p:nvPr>
        </p:nvSpPr>
        <p:spPr>
          <a:xfrm>
            <a:off x="609599" y="1600201"/>
            <a:ext cx="10442448" cy="3810000"/>
          </a:xfrm>
          <a:prstGeom prst="rect">
            <a:avLst/>
          </a:prstGeom>
        </p:spPr>
        <p:txBody>
          <a:bodyPr/>
          <a:lstStyle>
            <a:lvl1pPr>
              <a:buClr>
                <a:srgbClr val="000000"/>
              </a:buClr>
              <a:buSzPct val="60000"/>
              <a:defRPr sz="3200">
                <a:solidFill>
                  <a:srgbClr val="000000"/>
                </a:solidFill>
              </a:defRPr>
            </a:lvl1pPr>
            <a:lvl2pPr>
              <a:buClr>
                <a:srgbClr val="000000"/>
              </a:buClr>
              <a:buSzPct val="60000"/>
              <a:defRPr sz="2800">
                <a:solidFill>
                  <a:srgbClr val="000000"/>
                </a:solidFill>
              </a:defRPr>
            </a:lvl2pPr>
            <a:lvl3pPr>
              <a:buClr>
                <a:srgbClr val="000000"/>
              </a:buClr>
              <a:buSzPct val="60000"/>
              <a:defRPr sz="2800">
                <a:solidFill>
                  <a:srgbClr val="000000"/>
                </a:solidFill>
              </a:defRPr>
            </a:lvl3pPr>
            <a:lvl4pPr>
              <a:buClr>
                <a:srgbClr val="000000"/>
              </a:buClr>
              <a:buSzPct val="60000"/>
              <a:defRPr sz="2400">
                <a:solidFill>
                  <a:srgbClr val="000000"/>
                </a:solidFill>
              </a:defRPr>
            </a:lvl4pPr>
            <a:lvl5pPr>
              <a:buClr>
                <a:srgbClr val="000000"/>
              </a:buClr>
              <a:buSzPct val="60000"/>
              <a:defRPr sz="2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2199450C-1047-4FEB-93DB-0C851B05AB02}"/>
              </a:ext>
            </a:extLst>
          </p:cNvPr>
          <p:cNvSpPr/>
          <p:nvPr userDrawn="1"/>
        </p:nvSpPr>
        <p:spPr>
          <a:xfrm>
            <a:off x="3048000" y="2644170"/>
            <a:ext cx="6096000" cy="461665"/>
          </a:xfrm>
          <a:prstGeom prst="rect">
            <a:avLst/>
          </a:prstGeom>
        </p:spPr>
        <p:txBody>
          <a:bodyPr>
            <a:spAutoFit/>
          </a:bodyPr>
          <a:lstStyle/>
          <a:p>
            <a:r>
              <a:rPr lang="en-US" dirty="0"/>
              <a:t>https://usdhs.sharepoint.com/:b:/s/CISA_</a:t>
            </a:r>
            <a:endParaRPr lang="en-US" dirty="0">
              <a:solidFill>
                <a:srgbClr val="FF0000"/>
              </a:solidFill>
            </a:endParaRPr>
          </a:p>
        </p:txBody>
      </p:sp>
      <p:pic>
        <p:nvPicPr>
          <p:cNvPr id="10" name="Picture 9" descr="A picture containing text&#10;&#10;Description automatically generated">
            <a:extLst>
              <a:ext uri="{FF2B5EF4-FFF2-40B4-BE49-F238E27FC236}">
                <a16:creationId xmlns:a16="http://schemas.microsoft.com/office/drawing/2014/main" id="{515ED97B-51D4-A946-9217-F838891076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7930" y="5806440"/>
            <a:ext cx="1463040" cy="822960"/>
          </a:xfrm>
          <a:prstGeom prst="rect">
            <a:avLst/>
          </a:prstGeom>
        </p:spPr>
      </p:pic>
    </p:spTree>
    <p:extLst>
      <p:ext uri="{BB962C8B-B14F-4D97-AF65-F5344CB8AC3E}">
        <p14:creationId xmlns:p14="http://schemas.microsoft.com/office/powerpoint/2010/main" val="1083667612"/>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3813AC4C-C7D8-C1A7-0982-DD1D35996F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8482" name="Rectangle 2"/>
          <p:cNvSpPr>
            <a:spLocks noGrp="1" noChangeArrowheads="1"/>
          </p:cNvSpPr>
          <p:nvPr>
            <p:ph type="ctrTitle"/>
          </p:nvPr>
        </p:nvSpPr>
        <p:spPr>
          <a:xfrm>
            <a:off x="914400" y="4343400"/>
            <a:ext cx="5715000" cy="1143000"/>
          </a:xfrm>
          <a:prstGeom prst="rect">
            <a:avLst/>
          </a:prstGeom>
          <a:noFill/>
        </p:spPr>
        <p:txBody>
          <a:bodyPr lIns="640080" tIns="274320" rIns="640080" bIns="91440"/>
          <a:lstStyle>
            <a:lvl1pPr algn="ctr">
              <a:defRPr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31766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11112" y="0"/>
            <a:ext cx="6084888"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dirty="0"/>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dirty="0"/>
          </a:p>
        </p:txBody>
      </p:sp>
      <p:pic>
        <p:nvPicPr>
          <p:cNvPr id="5" name="Picture 4" descr="A close up of a logo&#10;&#10;Description automatically generated">
            <a:extLst>
              <a:ext uri="{FF2B5EF4-FFF2-40B4-BE49-F238E27FC236}">
                <a16:creationId xmlns:a16="http://schemas.microsoft.com/office/drawing/2014/main" id="{0C156F9C-CF41-3943-A805-1DEC23D3D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7800" y="1828800"/>
            <a:ext cx="3200400" cy="3200400"/>
          </a:xfrm>
          <a:prstGeom prst="rect">
            <a:avLst/>
          </a:prstGeom>
        </p:spPr>
      </p:pic>
    </p:spTree>
    <p:extLst>
      <p:ext uri="{BB962C8B-B14F-4D97-AF65-F5344CB8AC3E}">
        <p14:creationId xmlns:p14="http://schemas.microsoft.com/office/powerpoint/2010/main" val="27033533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chemeClr val="tx1"/>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dirty="0"/>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22192564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2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dirty="0"/>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5567974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dirty="0"/>
          </a:p>
        </p:txBody>
      </p:sp>
      <p:pic>
        <p:nvPicPr>
          <p:cNvPr id="3" name="Picture 2">
            <a:extLst>
              <a:ext uri="{FF2B5EF4-FFF2-40B4-BE49-F238E27FC236}">
                <a16:creationId xmlns:a16="http://schemas.microsoft.com/office/drawing/2014/main" id="{7E586D1C-86C7-EC25-B342-0329BC94AB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7325876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White Background Title Slide">
  <p:cSld name="White Background Title Slide">
    <p:bg>
      <p:bgPr>
        <a:solidFill>
          <a:schemeClr val="lt1"/>
        </a:solid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638175" y="1552678"/>
            <a:ext cx="9144000"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3E52"/>
              </a:buClr>
              <a:buSzPts val="6000"/>
              <a:buFont typeface="Quattrocento Sans"/>
              <a:buNone/>
              <a:defRPr sz="6000" b="1" i="0">
                <a:solidFill>
                  <a:srgbClr val="003E52"/>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638175" y="4032353"/>
            <a:ext cx="9144000" cy="1655762"/>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003E52"/>
              </a:buClr>
              <a:buSzPts val="3200"/>
              <a:buNone/>
              <a:defRPr sz="3200" b="1" i="0">
                <a:solidFill>
                  <a:srgbClr val="003E52"/>
                </a:solidFill>
                <a:latin typeface="Quattrocento Sans"/>
                <a:ea typeface="Quattrocento Sans"/>
                <a:cs typeface="Quattrocento Sans"/>
                <a:sym typeface="Quattrocento Sans"/>
              </a:defRPr>
            </a:lvl1pPr>
            <a:lvl2pPr lvl="1" algn="ctr">
              <a:lnSpc>
                <a:spcPct val="90000"/>
              </a:lnSpc>
              <a:spcBef>
                <a:spcPts val="500"/>
              </a:spcBef>
              <a:spcAft>
                <a:spcPts val="0"/>
              </a:spcAft>
              <a:buClr>
                <a:srgbClr val="003E52"/>
              </a:buClr>
              <a:buSzPts val="2000"/>
              <a:buNone/>
              <a:defRPr sz="2000"/>
            </a:lvl2pPr>
            <a:lvl3pPr lvl="2" algn="ctr">
              <a:lnSpc>
                <a:spcPct val="90000"/>
              </a:lnSpc>
              <a:spcBef>
                <a:spcPts val="500"/>
              </a:spcBef>
              <a:spcAft>
                <a:spcPts val="0"/>
              </a:spcAft>
              <a:buClr>
                <a:srgbClr val="003E52"/>
              </a:buClr>
              <a:buSzPts val="1800"/>
              <a:buNone/>
              <a:defRPr sz="1800"/>
            </a:lvl3pPr>
            <a:lvl4pPr lvl="3" algn="ctr">
              <a:lnSpc>
                <a:spcPct val="90000"/>
              </a:lnSpc>
              <a:spcBef>
                <a:spcPts val="500"/>
              </a:spcBef>
              <a:spcAft>
                <a:spcPts val="0"/>
              </a:spcAft>
              <a:buClr>
                <a:srgbClr val="003E52"/>
              </a:buClr>
              <a:buSzPts val="1600"/>
              <a:buNone/>
              <a:defRPr sz="1600"/>
            </a:lvl4pPr>
            <a:lvl5pPr lvl="4" algn="ctr">
              <a:lnSpc>
                <a:spcPct val="90000"/>
              </a:lnSpc>
              <a:spcBef>
                <a:spcPts val="500"/>
              </a:spcBef>
              <a:spcAft>
                <a:spcPts val="0"/>
              </a:spcAft>
              <a:buClr>
                <a:srgbClr val="003E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sldNum" idx="12"/>
          </p:nvPr>
        </p:nvSpPr>
        <p:spPr>
          <a:xfrm>
            <a:off x="114300" y="640079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003E52"/>
                </a:solidFill>
                <a:latin typeface="Quattrocento Sans"/>
                <a:ea typeface="Quattrocento Sans"/>
                <a:cs typeface="Quattrocento Sans"/>
                <a:sym typeface="Quattrocento Sans"/>
              </a:defRPr>
            </a:lvl1pPr>
            <a:lvl2pPr marL="0" lvl="1" indent="0" algn="l">
              <a:spcBef>
                <a:spcPts val="0"/>
              </a:spcBef>
              <a:buNone/>
              <a:defRPr sz="1200" b="1" i="0" u="none" strike="noStrike" cap="none">
                <a:solidFill>
                  <a:srgbClr val="003E52"/>
                </a:solidFill>
                <a:latin typeface="Quattrocento Sans"/>
                <a:ea typeface="Quattrocento Sans"/>
                <a:cs typeface="Quattrocento Sans"/>
                <a:sym typeface="Quattrocento Sans"/>
              </a:defRPr>
            </a:lvl2pPr>
            <a:lvl3pPr marL="0" lvl="2" indent="0" algn="l">
              <a:spcBef>
                <a:spcPts val="0"/>
              </a:spcBef>
              <a:buNone/>
              <a:defRPr sz="1200" b="1" i="0" u="none" strike="noStrike" cap="none">
                <a:solidFill>
                  <a:srgbClr val="003E52"/>
                </a:solidFill>
                <a:latin typeface="Quattrocento Sans"/>
                <a:ea typeface="Quattrocento Sans"/>
                <a:cs typeface="Quattrocento Sans"/>
                <a:sym typeface="Quattrocento Sans"/>
              </a:defRPr>
            </a:lvl3pPr>
            <a:lvl4pPr marL="0" lvl="3" indent="0" algn="l">
              <a:spcBef>
                <a:spcPts val="0"/>
              </a:spcBef>
              <a:buNone/>
              <a:defRPr sz="1200" b="1" i="0" u="none" strike="noStrike" cap="none">
                <a:solidFill>
                  <a:srgbClr val="003E52"/>
                </a:solidFill>
                <a:latin typeface="Quattrocento Sans"/>
                <a:ea typeface="Quattrocento Sans"/>
                <a:cs typeface="Quattrocento Sans"/>
                <a:sym typeface="Quattrocento Sans"/>
              </a:defRPr>
            </a:lvl4pPr>
            <a:lvl5pPr marL="0" lvl="4" indent="0" algn="l">
              <a:spcBef>
                <a:spcPts val="0"/>
              </a:spcBef>
              <a:buNone/>
              <a:defRPr sz="1200" b="1" i="0" u="none" strike="noStrike" cap="none">
                <a:solidFill>
                  <a:srgbClr val="003E52"/>
                </a:solidFill>
                <a:latin typeface="Quattrocento Sans"/>
                <a:ea typeface="Quattrocento Sans"/>
                <a:cs typeface="Quattrocento Sans"/>
                <a:sym typeface="Quattrocento Sans"/>
              </a:defRPr>
            </a:lvl5pPr>
            <a:lvl6pPr marL="0" lvl="5" indent="0" algn="l">
              <a:spcBef>
                <a:spcPts val="0"/>
              </a:spcBef>
              <a:buNone/>
              <a:defRPr sz="1200" b="1" i="0" u="none" strike="noStrike" cap="none">
                <a:solidFill>
                  <a:srgbClr val="003E52"/>
                </a:solidFill>
                <a:latin typeface="Quattrocento Sans"/>
                <a:ea typeface="Quattrocento Sans"/>
                <a:cs typeface="Quattrocento Sans"/>
                <a:sym typeface="Quattrocento Sans"/>
              </a:defRPr>
            </a:lvl6pPr>
            <a:lvl7pPr marL="0" lvl="6" indent="0" algn="l">
              <a:spcBef>
                <a:spcPts val="0"/>
              </a:spcBef>
              <a:buNone/>
              <a:defRPr sz="1200" b="1" i="0" u="none" strike="noStrike" cap="none">
                <a:solidFill>
                  <a:srgbClr val="003E52"/>
                </a:solidFill>
                <a:latin typeface="Quattrocento Sans"/>
                <a:ea typeface="Quattrocento Sans"/>
                <a:cs typeface="Quattrocento Sans"/>
                <a:sym typeface="Quattrocento Sans"/>
              </a:defRPr>
            </a:lvl7pPr>
            <a:lvl8pPr marL="0" lvl="7" indent="0" algn="l">
              <a:spcBef>
                <a:spcPts val="0"/>
              </a:spcBef>
              <a:buNone/>
              <a:defRPr sz="1200" b="1" i="0" u="none" strike="noStrike" cap="none">
                <a:solidFill>
                  <a:srgbClr val="003E52"/>
                </a:solidFill>
                <a:latin typeface="Quattrocento Sans"/>
                <a:ea typeface="Quattrocento Sans"/>
                <a:cs typeface="Quattrocento Sans"/>
                <a:sym typeface="Quattrocento Sans"/>
              </a:defRPr>
            </a:lvl8pPr>
            <a:lvl9pPr marL="0" lvl="8" indent="0" algn="l">
              <a:spcBef>
                <a:spcPts val="0"/>
              </a:spcBef>
              <a:buNone/>
              <a:defRPr sz="1200" b="1" i="0" u="none" strike="noStrike" cap="none">
                <a:solidFill>
                  <a:srgbClr val="003E52"/>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pic>
        <p:nvPicPr>
          <p:cNvPr id="18" name="Google Shape;18;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46529" y="260874"/>
            <a:ext cx="3657600" cy="1160584"/>
          </a:xfrm>
          <a:prstGeom prst="rect">
            <a:avLst/>
          </a:prstGeom>
          <a:noFill/>
          <a:ln>
            <a:noFill/>
          </a:ln>
        </p:spPr>
      </p:pic>
    </p:spTree>
    <p:extLst>
      <p:ext uri="{BB962C8B-B14F-4D97-AF65-F5344CB8AC3E}">
        <p14:creationId xmlns:p14="http://schemas.microsoft.com/office/powerpoint/2010/main" val="3522352345"/>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theme" Target="../theme/theme10.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049000" y="6328951"/>
            <a:ext cx="533400"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900" b="1">
                <a:solidFill>
                  <a:srgbClr val="5A5B5D"/>
                </a:solidFill>
              </a:defRPr>
            </a:lvl1pPr>
          </a:lstStyle>
          <a:p>
            <a:pPr>
              <a:defRPr/>
            </a:pPr>
            <a:fld id="{D2512F38-016A-FD40-AA8F-15F02EBCC689}" type="slidenum">
              <a:rPr lang="en-US" altLang="en-US"/>
              <a:pPr>
                <a:defRPr/>
              </a:pPr>
              <a:t>‹#›</a:t>
            </a:fld>
            <a:endParaRPr lang="en-US" altLang="en-US" dirty="0"/>
          </a:p>
        </p:txBody>
      </p:sp>
      <p:cxnSp>
        <p:nvCxnSpPr>
          <p:cNvPr id="1028" name="Straight Connector 2">
            <a:extLst>
              <a:ext uri="{FF2B5EF4-FFF2-40B4-BE49-F238E27FC236}">
                <a16:creationId xmlns:a16="http://schemas.microsoft.com/office/drawing/2014/main" id="{B64706DD-BB10-3645-B2BC-2B5928E2B74E}"/>
              </a:ext>
            </a:extLst>
          </p:cNvPr>
          <p:cNvCxnSpPr>
            <a:cxnSpLocks noChangeShapeType="1"/>
          </p:cNvCxnSpPr>
          <p:nvPr userDrawn="1"/>
        </p:nvCxnSpPr>
        <p:spPr bwMode="auto">
          <a:xfrm>
            <a:off x="11049000" y="6178460"/>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57953989"/>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ftr="0" dt="0"/>
  <p:txStyles>
    <p:titleStyle>
      <a:lvl1pPr algn="l" rtl="0" eaLnBrk="1" fontAlgn="base" hangingPunct="1">
        <a:spcBef>
          <a:spcPct val="0"/>
        </a:spcBef>
        <a:spcAft>
          <a:spcPct val="0"/>
        </a:spcAft>
        <a:defRPr sz="315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3150">
          <a:solidFill>
            <a:srgbClr val="005288"/>
          </a:solidFill>
          <a:latin typeface="Arial" panose="020B0604020202020204" pitchFamily="34" charset="0"/>
          <a:cs typeface="Arial" panose="020B0604020202020204" pitchFamily="34" charset="0"/>
        </a:defRPr>
      </a:lvl5pPr>
      <a:lvl6pPr marL="342892" algn="l" rtl="0" eaLnBrk="1" fontAlgn="base" hangingPunct="1">
        <a:spcBef>
          <a:spcPct val="0"/>
        </a:spcBef>
        <a:spcAft>
          <a:spcPct val="0"/>
        </a:spcAft>
        <a:defRPr sz="3150">
          <a:solidFill>
            <a:srgbClr val="000063"/>
          </a:solidFill>
          <a:latin typeface="Times New Roman" pitchFamily="18" charset="0"/>
        </a:defRPr>
      </a:lvl6pPr>
      <a:lvl7pPr marL="685783" algn="l" rtl="0" eaLnBrk="1" fontAlgn="base" hangingPunct="1">
        <a:spcBef>
          <a:spcPct val="0"/>
        </a:spcBef>
        <a:spcAft>
          <a:spcPct val="0"/>
        </a:spcAft>
        <a:defRPr sz="3150">
          <a:solidFill>
            <a:srgbClr val="000063"/>
          </a:solidFill>
          <a:latin typeface="Times New Roman" pitchFamily="18" charset="0"/>
        </a:defRPr>
      </a:lvl7pPr>
      <a:lvl8pPr marL="1028675" algn="l" rtl="0" eaLnBrk="1" fontAlgn="base" hangingPunct="1">
        <a:spcBef>
          <a:spcPct val="0"/>
        </a:spcBef>
        <a:spcAft>
          <a:spcPct val="0"/>
        </a:spcAft>
        <a:defRPr sz="3150">
          <a:solidFill>
            <a:srgbClr val="000063"/>
          </a:solidFill>
          <a:latin typeface="Times New Roman" pitchFamily="18" charset="0"/>
        </a:defRPr>
      </a:lvl8pPr>
      <a:lvl9pPr marL="1371566" algn="l" rtl="0" eaLnBrk="1" fontAlgn="base" hangingPunct="1">
        <a:spcBef>
          <a:spcPct val="0"/>
        </a:spcBef>
        <a:spcAft>
          <a:spcPct val="0"/>
        </a:spcAft>
        <a:defRPr sz="3150">
          <a:solidFill>
            <a:srgbClr val="000063"/>
          </a:solidFill>
          <a:latin typeface="Times New Roman" pitchFamily="18" charset="0"/>
        </a:defRPr>
      </a:lvl9pPr>
    </p:titleStyle>
    <p:bodyStyle>
      <a:lvl1pPr marL="175018" indent="-175018" algn="l" rtl="0" eaLnBrk="1" fontAlgn="base" hangingPunct="1">
        <a:spcBef>
          <a:spcPct val="60000"/>
        </a:spcBef>
        <a:spcAft>
          <a:spcPct val="0"/>
        </a:spcAft>
        <a:buClr>
          <a:srgbClr val="B0B1B3"/>
        </a:buClr>
        <a:buFont typeface="Wingdings" pitchFamily="2" charset="2"/>
        <a:buChar char="§"/>
        <a:defRPr sz="1650">
          <a:solidFill>
            <a:srgbClr val="EFF7FF"/>
          </a:solidFill>
          <a:latin typeface="+mn-lt"/>
          <a:ea typeface="+mn-ea"/>
          <a:cs typeface="+mn-cs"/>
        </a:defRPr>
      </a:lvl1pPr>
      <a:lvl2pPr marL="428615" indent="-167875" algn="l" rtl="0" eaLnBrk="1" fontAlgn="base" hangingPunct="1">
        <a:spcBef>
          <a:spcPct val="30000"/>
        </a:spcBef>
        <a:spcAft>
          <a:spcPct val="0"/>
        </a:spcAft>
        <a:buClr>
          <a:srgbClr val="B0B1B3"/>
        </a:buClr>
        <a:buFont typeface="Wingdings" pitchFamily="2" charset="2"/>
        <a:buChar char="§"/>
        <a:defRPr sz="1275">
          <a:solidFill>
            <a:srgbClr val="EFF7FF"/>
          </a:solidFill>
          <a:latin typeface="+mn-lt"/>
        </a:defRPr>
      </a:lvl2pPr>
      <a:lvl3pPr marL="682212" indent="-166684"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3pPr>
      <a:lvl4pPr marL="944143" indent="-173827" algn="l" rtl="0" eaLnBrk="1" fontAlgn="base" hangingPunct="1">
        <a:spcBef>
          <a:spcPct val="30000"/>
        </a:spcBef>
        <a:spcAft>
          <a:spcPct val="0"/>
        </a:spcAft>
        <a:buClr>
          <a:srgbClr val="B0B1B3"/>
        </a:buClr>
        <a:buFont typeface="Wingdings" pitchFamily="2" charset="2"/>
        <a:buChar char="§"/>
        <a:defRPr sz="1275">
          <a:solidFill>
            <a:srgbClr val="EFF7FF"/>
          </a:solidFill>
          <a:latin typeface="+mn-lt"/>
        </a:defRPr>
      </a:lvl4pPr>
      <a:lvl5pPr marL="1198930" indent="-166684"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5pPr>
      <a:lvl6pPr marL="1541822" indent="-166684"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6pPr>
      <a:lvl7pPr marL="1884713" indent="-166684"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7pPr>
      <a:lvl8pPr marL="2227604" indent="-166684"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8pPr>
      <a:lvl9pPr marL="2570496" indent="-166684" algn="l" rtl="0" eaLnBrk="1" fontAlgn="base" hangingPunct="1">
        <a:spcBef>
          <a:spcPct val="30000"/>
        </a:spcBef>
        <a:spcAft>
          <a:spcPct val="0"/>
        </a:spcAft>
        <a:buClr>
          <a:srgbClr val="B0B1B3"/>
        </a:buClr>
        <a:buFont typeface="Wingdings" pitchFamily="2" charset="2"/>
        <a:buChar char="§"/>
        <a:defRPr sz="1500">
          <a:solidFill>
            <a:srgbClr val="EFF7FF"/>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28600" y="365125"/>
            <a:ext cx="1170432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3E52"/>
              </a:buClr>
              <a:buSzPts val="4400"/>
              <a:buFont typeface="Quattrocento Sans"/>
              <a:buNone/>
              <a:defRPr sz="4400" b="1" i="0" u="none" strike="noStrike" cap="none">
                <a:solidFill>
                  <a:srgbClr val="003E52"/>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228600" y="1825625"/>
            <a:ext cx="1170432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3E52"/>
              </a:buClr>
              <a:buSzPts val="2800"/>
              <a:buFont typeface="Arial"/>
              <a:buChar char="•"/>
              <a:defRPr sz="2800" b="1" i="0" u="none" strike="noStrike" cap="none">
                <a:solidFill>
                  <a:srgbClr val="003E52"/>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rgbClr val="003E52"/>
              </a:buClr>
              <a:buSzPts val="2400"/>
              <a:buFont typeface="Arial"/>
              <a:buChar char="•"/>
              <a:defRPr sz="2400" b="1" i="0" u="none" strike="noStrike" cap="none">
                <a:solidFill>
                  <a:srgbClr val="003E52"/>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rgbClr val="003E52"/>
              </a:buClr>
              <a:buSzPts val="2000"/>
              <a:buFont typeface="Arial"/>
              <a:buChar char="•"/>
              <a:defRPr sz="2000" b="1" i="0" u="none" strike="noStrike" cap="none">
                <a:solidFill>
                  <a:srgbClr val="003E52"/>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rgbClr val="003E52"/>
              </a:buClr>
              <a:buSzPts val="1800"/>
              <a:buFont typeface="Arial"/>
              <a:buChar char="•"/>
              <a:defRPr sz="1800" b="1" i="0" u="none" strike="noStrike" cap="none">
                <a:solidFill>
                  <a:srgbClr val="003E52"/>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rgbClr val="003E52"/>
              </a:buClr>
              <a:buSzPts val="1800"/>
              <a:buFont typeface="Arial"/>
              <a:buChar char="•"/>
              <a:defRPr sz="1800" b="1" i="0" u="none" strike="noStrike" cap="none">
                <a:solidFill>
                  <a:srgbClr val="003E52"/>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4038600" y="640080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i="0" u="none" strike="noStrike" cap="none">
                <a:solidFill>
                  <a:srgbClr val="003E52"/>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130409" y="6394663"/>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1pPr>
            <a:lvl2pPr marL="0" marR="0" lvl="1"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2pPr>
            <a:lvl3pPr marL="0" marR="0" lvl="2"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3pPr>
            <a:lvl4pPr marL="0" marR="0" lvl="3"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4pPr>
            <a:lvl5pPr marL="0" marR="0" lvl="4"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5pPr>
            <a:lvl6pPr marL="0" marR="0" lvl="5"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6pPr>
            <a:lvl7pPr marL="0" marR="0" lvl="6"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7pPr>
            <a:lvl8pPr marL="0" marR="0" lvl="7"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8pPr>
            <a:lvl9pPr marL="0" marR="0" lvl="8" indent="0" algn="l" rtl="0">
              <a:spcBef>
                <a:spcPts val="0"/>
              </a:spcBef>
              <a:buNone/>
              <a:defRPr sz="1200" b="1" i="0" u="none" strike="noStrike" cap="none">
                <a:solidFill>
                  <a:srgbClr val="003E52"/>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7379646"/>
      </p:ext>
    </p:extLst>
  </p:cSld>
  <p:clrMap bg1="lt1" tx1="dk1" bg2="dk2"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66128842"/>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endParaRPr lang="en-US"/>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Tree>
    <p:extLst>
      <p:ext uri="{BB962C8B-B14F-4D97-AF65-F5344CB8AC3E}">
        <p14:creationId xmlns:p14="http://schemas.microsoft.com/office/powerpoint/2010/main" val="280468828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Lst>
  <p:hf sldNum="0" hdr="0" dt="0"/>
  <p:txStyles>
    <p:titleStyle>
      <a:lvl1pPr algn="l" defTabSz="914400" rtl="0" eaLnBrk="1" latinLnBrk="0" hangingPunct="1">
        <a:lnSpc>
          <a:spcPct val="90000"/>
        </a:lnSpc>
        <a:spcBef>
          <a:spcPct val="0"/>
        </a:spcBef>
        <a:buNone/>
        <a:defRPr sz="4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Tree>
    <p:extLst>
      <p:ext uri="{BB962C8B-B14F-4D97-AF65-F5344CB8AC3E}">
        <p14:creationId xmlns:p14="http://schemas.microsoft.com/office/powerpoint/2010/main" val="2238003528"/>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 id="2147484109" r:id="rId19"/>
    <p:sldLayoutId id="2147484110" r:id="rId20"/>
    <p:sldLayoutId id="2147484111" r:id="rId21"/>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dirty="0"/>
          </a:p>
        </p:txBody>
      </p:sp>
    </p:spTree>
    <p:extLst>
      <p:ext uri="{BB962C8B-B14F-4D97-AF65-F5344CB8AC3E}">
        <p14:creationId xmlns:p14="http://schemas.microsoft.com/office/powerpoint/2010/main" val="235385800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Lst>
  <p:hf hdr="0" ftr="0" dt="0"/>
  <p:txStyles>
    <p:titleStyle>
      <a:lvl1pPr algn="l" defTabSz="914400" rtl="0" eaLnBrk="1" latinLnBrk="0" hangingPunct="1">
        <a:lnSpc>
          <a:spcPct val="90000"/>
        </a:lnSpc>
        <a:spcBef>
          <a:spcPct val="0"/>
        </a:spcBef>
        <a:buNone/>
        <a:defRPr sz="4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61DA0A1-D72E-4758-8CE8-9F26ECAD9C7F}" type="datetime1">
              <a:rPr lang="en-US" smtClean="0"/>
              <a:t>7/27/2023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D2512F38-016A-FD40-AA8F-15F02EBCC689}" type="slidenum">
              <a:rPr lang="en-US" altLang="en-US" smtClean="0"/>
              <a:pPr>
                <a:defRPr/>
              </a:pPr>
              <a:t>‹#›</a:t>
            </a:fld>
            <a:endParaRPr lang="en-US" alt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82257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33279-457C-4458-8267-B96B3B390218}" type="datetime1">
              <a:rPr lang="en-US" smtClean="0"/>
              <a:t>7/27/2023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2512F38-016A-FD40-AA8F-15F02EBCC689}" type="slidenum">
              <a:rPr lang="en-US" altLang="en-US" smtClean="0"/>
              <a:pPr>
                <a:defRPr/>
              </a:pPr>
              <a:t>‹#›</a:t>
            </a:fld>
            <a:endParaRPr lang="en-US" altLang="en-US" dirty="0"/>
          </a:p>
        </p:txBody>
      </p:sp>
    </p:spTree>
    <p:extLst>
      <p:ext uri="{BB962C8B-B14F-4D97-AF65-F5344CB8AC3E}">
        <p14:creationId xmlns:p14="http://schemas.microsoft.com/office/powerpoint/2010/main" val="75135567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70710-AA9B-41B2-96E6-D03EBA321997}" type="datetime1">
              <a:rPr lang="en-US" smtClean="0"/>
              <a:t>7/27/2023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2512F38-016A-FD40-AA8F-15F02EBCC689}" type="slidenum">
              <a:rPr lang="en-US" altLang="en-US" smtClean="0"/>
              <a:pPr>
                <a:defRPr/>
              </a:pPr>
              <a:t>‹#›</a:t>
            </a:fld>
            <a:endParaRPr lang="en-US" altLang="en-US" dirty="0"/>
          </a:p>
        </p:txBody>
      </p:sp>
    </p:spTree>
    <p:extLst>
      <p:ext uri="{BB962C8B-B14F-4D97-AF65-F5344CB8AC3E}">
        <p14:creationId xmlns:p14="http://schemas.microsoft.com/office/powerpoint/2010/main" val="3017430601"/>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B2AB804-CA85-4FD5-88D0-AC439D0D12C0}" type="datetime1">
              <a:rPr lang="en-US" smtClean="0"/>
              <a:t>7/27/2023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D2512F38-016A-FD40-AA8F-15F02EBCC689}" type="slidenum">
              <a:rPr lang="en-US" altLang="en-US" smtClean="0"/>
              <a:pPr>
                <a:defRPr/>
              </a:pPr>
              <a:t>‹#›</a:t>
            </a:fld>
            <a:endParaRPr lang="en-US" alt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44634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26314"/>
            <a:ext cx="10715627" cy="258020"/>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833482"/>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001487"/>
            <a:ext cx="10715627" cy="46550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230012227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Lst>
  <p:hf hdr="0" ft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B5DF8-78FD-5841-BD28-013B751C2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CEF579-F39A-5544-9409-0394F3A99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CAFEA-DB91-8848-88FE-0F2D2FFA0D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90547D88-4D5E-4297-AA58-DF35C509EAB8}" type="datetime1">
              <a:rPr lang="en-US" smtClean="0"/>
              <a:t>7/27/2023</a:t>
            </a:fld>
            <a:endParaRPr lang="en-US"/>
          </a:p>
        </p:txBody>
      </p:sp>
      <p:sp>
        <p:nvSpPr>
          <p:cNvPr id="5" name="Footer Placeholder 4">
            <a:extLst>
              <a:ext uri="{FF2B5EF4-FFF2-40B4-BE49-F238E27FC236}">
                <a16:creationId xmlns:a16="http://schemas.microsoft.com/office/drawing/2014/main" id="{2B4B3497-91C7-1048-BCE6-DC58EBE31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064A5EE-3E3D-B348-A4A0-7369138FC5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8D9C3B4F-4B7B-9A4F-9F3C-3A4901A33979}" type="slidenum">
              <a:rPr lang="en-US" smtClean="0"/>
              <a:pPr/>
              <a:t>‹#›</a:t>
            </a:fld>
            <a:endParaRPr lang="en-US"/>
          </a:p>
        </p:txBody>
      </p:sp>
    </p:spTree>
    <p:extLst>
      <p:ext uri="{BB962C8B-B14F-4D97-AF65-F5344CB8AC3E}">
        <p14:creationId xmlns:p14="http://schemas.microsoft.com/office/powerpoint/2010/main" val="3213574764"/>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1D541F-49E1-4F7A-95EB-CBEF297D1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3ECFF9-1D77-44C0-9538-570C5BFC15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68610-D431-45A0-9EDA-CC853322FE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9E4A2-419E-40D1-800E-45E19C46294C}" type="datetime1">
              <a:rPr lang="en-US" smtClean="0"/>
              <a:t>7/27/2023</a:t>
            </a:fld>
            <a:endParaRPr lang="en-US" dirty="0"/>
          </a:p>
        </p:txBody>
      </p:sp>
      <p:sp>
        <p:nvSpPr>
          <p:cNvPr id="5" name="Footer Placeholder 4">
            <a:extLst>
              <a:ext uri="{FF2B5EF4-FFF2-40B4-BE49-F238E27FC236}">
                <a16:creationId xmlns:a16="http://schemas.microsoft.com/office/drawing/2014/main" id="{8AFFA50E-397F-4085-8263-79BC27BB8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D155E82-914D-498E-A37A-DC3F2B2795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2A299-CDB7-4C98-8FF4-A1E434369A83}" type="slidenum">
              <a:rPr lang="en-US" smtClean="0"/>
              <a:t>‹#›</a:t>
            </a:fld>
            <a:endParaRPr lang="en-US" dirty="0"/>
          </a:p>
        </p:txBody>
      </p:sp>
    </p:spTree>
    <p:extLst>
      <p:ext uri="{BB962C8B-B14F-4D97-AF65-F5344CB8AC3E}">
        <p14:creationId xmlns:p14="http://schemas.microsoft.com/office/powerpoint/2010/main" val="150716663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049000"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1200" b="0">
                <a:solidFill>
                  <a:srgbClr val="5A5B5D"/>
                </a:solidFill>
              </a:defRPr>
            </a:lvl1pPr>
          </a:lstStyle>
          <a:p>
            <a:pPr>
              <a:defRPr/>
            </a:pPr>
            <a:fld id="{D2512F38-016A-FD40-AA8F-15F02EBCC689}" type="slidenum">
              <a:rPr lang="en-US" altLang="en-US" smtClean="0"/>
              <a:pPr>
                <a:defRPr/>
              </a:pPr>
              <a:t>‹#›</a:t>
            </a:fld>
            <a:endParaRPr lang="en-US" altLang="en-US" dirty="0"/>
          </a:p>
        </p:txBody>
      </p:sp>
      <p:cxnSp>
        <p:nvCxnSpPr>
          <p:cNvPr id="1028" name="Straight Connector 2">
            <a:extLst>
              <a:ext uri="{FF2B5EF4-FFF2-40B4-BE49-F238E27FC236}">
                <a16:creationId xmlns:a16="http://schemas.microsoft.com/office/drawing/2014/main" id="{B64706DD-BB10-3645-B2BC-2B5928E2B74E}"/>
              </a:ext>
            </a:extLst>
          </p:cNvPr>
          <p:cNvCxnSpPr>
            <a:cxnSpLocks noChangeShapeType="1"/>
          </p:cNvCxnSpPr>
          <p:nvPr userDrawn="1"/>
        </p:nvCxnSpPr>
        <p:spPr bwMode="auto">
          <a:xfrm>
            <a:off x="11049000" y="6040438"/>
            <a:ext cx="0" cy="533400"/>
          </a:xfrm>
          <a:prstGeom prst="line">
            <a:avLst/>
          </a:prstGeom>
          <a:noFill/>
          <a:ln w="6350" algn="ctr">
            <a:solidFill>
              <a:srgbClr val="5A5B5D"/>
            </a:solidFill>
            <a:round/>
            <a:headEnd/>
            <a:tailEnd/>
          </a:ln>
          <a:extLst>
            <a:ext uri="{909E8E84-426E-40DD-AFC4-6F175D3DCCD1}">
              <a14:hiddenFill xmlns:a14="http://schemas.microsoft.com/office/drawing/2010/main">
                <a:noFill/>
              </a14:hiddenFill>
            </a:ext>
          </a:extLst>
        </p:spPr>
      </p:cxnSp>
      <p:pic>
        <p:nvPicPr>
          <p:cNvPr id="7" name="Picture 6">
            <a:extLst>
              <a:ext uri="{FF2B5EF4-FFF2-40B4-BE49-F238E27FC236}">
                <a16:creationId xmlns:a16="http://schemas.microsoft.com/office/drawing/2014/main" id="{702DD64A-F43F-8C47-9D44-E921BE4A079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445930" y="5896740"/>
            <a:ext cx="685800" cy="682682"/>
          </a:xfrm>
          <a:prstGeom prst="rect">
            <a:avLst/>
          </a:prstGeom>
        </p:spPr>
      </p:pic>
      <p:sp>
        <p:nvSpPr>
          <p:cNvPr id="8" name="Rectangle 7">
            <a:extLst>
              <a:ext uri="{FF2B5EF4-FFF2-40B4-BE49-F238E27FC236}">
                <a16:creationId xmlns:a16="http://schemas.microsoft.com/office/drawing/2014/main" id="{7D703A4B-D99C-4D0C-BFB8-C05A064E05B2}"/>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fld id="{88BCAFFE-AE75-994B-930C-85B1F9A85DC4}" type="datetime4">
              <a:rPr lang="en-US" altLang="en-US" sz="1100" smtClean="0">
                <a:solidFill>
                  <a:srgbClr val="5A5B5D"/>
                </a:solidFill>
              </a:rPr>
              <a:pPr algn="r">
                <a:defRPr/>
              </a:pPr>
              <a:t>July 27, 2023</a:t>
            </a:fld>
            <a:endParaRPr lang="en-US" altLang="en-US" sz="1100" dirty="0">
              <a:solidFill>
                <a:srgbClr val="5A5B5D"/>
              </a:solidFill>
            </a:endParaRPr>
          </a:p>
        </p:txBody>
      </p:sp>
    </p:spTree>
    <p:extLst>
      <p:ext uri="{BB962C8B-B14F-4D97-AF65-F5344CB8AC3E}">
        <p14:creationId xmlns:p14="http://schemas.microsoft.com/office/powerpoint/2010/main" val="1157046981"/>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hf hdr="0" ftr="0" dt="0"/>
  <p:txStyles>
    <p:titleStyle>
      <a:lvl1pPr algn="l" rtl="0" eaLnBrk="1" fontAlgn="base" hangingPunct="1">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usbr.gov/native/programs/techasst_activities_tap.html" TargetMode="Externa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3" Type="http://schemas.openxmlformats.org/officeDocument/2006/relationships/hyperlink" Target="mailto:jmorris@usbr.gov" TargetMode="External"/><Relationship Id="rId2" Type="http://schemas.openxmlformats.org/officeDocument/2006/relationships/notesSlide" Target="../notesSlides/notesSlide6.xml"/><Relationship Id="rId1" Type="http://schemas.openxmlformats.org/officeDocument/2006/relationships/slideLayout" Target="../slideLayouts/slideLayout100.xml"/><Relationship Id="rId4" Type="http://schemas.openxmlformats.org/officeDocument/2006/relationships/hyperlink" Target="http://www.usbr.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16.xml"/><Relationship Id="rId5" Type="http://schemas.microsoft.com/office/2007/relationships/hdphoto" Target="../media/hdphoto1.wdp"/><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3" Type="http://schemas.openxmlformats.org/officeDocument/2006/relationships/hyperlink" Target="https://www.usbr.gov/watersmart" TargetMode="External"/><Relationship Id="rId2" Type="http://schemas.openxmlformats.org/officeDocument/2006/relationships/notesSlide" Target="../notesSlides/notesSlide11.xml"/><Relationship Id="rId1" Type="http://schemas.openxmlformats.org/officeDocument/2006/relationships/slideLayout" Target="../slideLayouts/slideLayout119.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hyperlink" Target="mailto:slooper@usbr.gov" TargetMode="External"/><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2.xml.rels><?xml version="1.0" encoding="UTF-8" standalone="yes"?>
<Relationships xmlns="http://schemas.openxmlformats.org/package/2006/relationships"><Relationship Id="rId3" Type="http://schemas.openxmlformats.org/officeDocument/2006/relationships/hyperlink" Target="https://www.usbr.gov/recman/temporary_releases/cmptrmr-127-AppA.pdf" TargetMode="External"/><Relationship Id="rId2" Type="http://schemas.openxmlformats.org/officeDocument/2006/relationships/hyperlink" Target="https://www.usbr.gov/recman/temporary_releases/cmptrmr-127.pdf" TargetMode="External"/><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3" Type="http://schemas.openxmlformats.org/officeDocument/2006/relationships/hyperlink" Target="https://www.usbr.gov/smallstorage/" TargetMode="External"/><Relationship Id="rId2" Type="http://schemas.openxmlformats.org/officeDocument/2006/relationships/notesSlide" Target="../notesSlides/notesSlide14.xml"/><Relationship Id="rId1" Type="http://schemas.openxmlformats.org/officeDocument/2006/relationships/slideLayout" Target="../slideLayouts/slideLayout146.xml"/><Relationship Id="rId5" Type="http://schemas.openxmlformats.org/officeDocument/2006/relationships/hyperlink" Target="mailto:bor-sha-smallstorage@usbr.gov" TargetMode="External"/><Relationship Id="rId4" Type="http://schemas.openxmlformats.org/officeDocument/2006/relationships/hyperlink" Target="mailto:aolah@usbr.gov"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7.xml"/></Relationships>
</file>

<file path=ppt/slides/_rels/slide29.xml.rels><?xml version="1.0" encoding="UTF-8" standalone="yes"?>
<Relationships xmlns="http://schemas.openxmlformats.org/package/2006/relationships"><Relationship Id="rId3" Type="http://schemas.openxmlformats.org/officeDocument/2006/relationships/hyperlink" Target="mailto:DMayhorn@usbr.gov" TargetMode="External"/><Relationship Id="rId2" Type="http://schemas.openxmlformats.org/officeDocument/2006/relationships/notesSlide" Target="../notesSlides/notesSlide19.xml"/><Relationship Id="rId1" Type="http://schemas.openxmlformats.org/officeDocument/2006/relationships/slideLayout" Target="../slideLayouts/slideLayout167.xml"/><Relationship Id="rId4" Type="http://schemas.openxmlformats.org/officeDocument/2006/relationships/hyperlink" Target="mailto:MStudiner@usbr.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88.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88.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2" Type="http://schemas.openxmlformats.org/officeDocument/2006/relationships/hyperlink" Target="http://www.usbr.gov/inflation-reduction-act/" TargetMode="External"/><Relationship Id="rId1" Type="http://schemas.openxmlformats.org/officeDocument/2006/relationships/slideLayout" Target="../slideLayouts/slideLayout18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65.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7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50.xml.rels><?xml version="1.0" encoding="UTF-8" standalone="yes"?>
<Relationships xmlns="http://schemas.openxmlformats.org/package/2006/relationships"><Relationship Id="rId2" Type="http://schemas.openxmlformats.org/officeDocument/2006/relationships/hyperlink" Target="https://www.federalregister.gov/documents/2023/04/26/2023-08955/revitalizing-our-nations-commitment-to-environmental-justice-for-all" TargetMode="External"/><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2" Type="http://schemas.openxmlformats.org/officeDocument/2006/relationships/hyperlink" Target="https://www.federalregister.gov/documents/2023/04/26/2023-08955/revitalizing-our-nations-commitment-to-environmental-justice-for-all" TargetMode="External"/><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3" Type="http://schemas.openxmlformats.org/officeDocument/2006/relationships/hyperlink" Target="https://www.epa.gov/system/files/documents/2023-04/EJ%20Thriving%20Communities%20TCTAC%20Selection%20Fact%20Sheet%20April%202023.pdf" TargetMode="External"/><Relationship Id="rId2" Type="http://schemas.openxmlformats.org/officeDocument/2006/relationships/notesSlide" Target="../notesSlides/notesSlide37.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3" Type="http://schemas.openxmlformats.org/officeDocument/2006/relationships/hyperlink" Target="https://www.epa.gov/system/files/documents/2023-03/EJ_TCGM_Overview_Webinar_3-16-23.pdf" TargetMode="External"/><Relationship Id="rId2" Type="http://schemas.openxmlformats.org/officeDocument/2006/relationships/hyperlink" Target="https://usepa.zoomgov.com/rec/share/62lZyVokJGOxlsWJF66ZBQUVForox_S-_LSK58u5P0lAe0qoLtSze3G5oO7tTEX4.aRxxuv2QCsk26kTR?startTime=1678989734000" TargetMode="External"/><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2" Type="http://schemas.openxmlformats.org/officeDocument/2006/relationships/hyperlink" Target="mailto:Gogal.danny@epa.gov" TargetMode="External"/><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32.xml"/><Relationship Id="rId5" Type="http://schemas.openxmlformats.org/officeDocument/2006/relationships/image" Target="../media/image65.jpeg"/><Relationship Id="rId4" Type="http://schemas.openxmlformats.org/officeDocument/2006/relationships/hyperlink" Target="https://www.usbr.gov/native/programs/TAPprogram.html"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www.epa.gov/inflation-reduction-act/epa-funding-announcements-bipartisan-infrastructure-law-and-inflation" TargetMode="External"/><Relationship Id="rId3" Type="http://schemas.openxmlformats.org/officeDocument/2006/relationships/notesSlide" Target="../notesSlides/notesSlide40.xml"/><Relationship Id="rId7" Type="http://schemas.openxmlformats.org/officeDocument/2006/relationships/hyperlink" Target="https://www.whitehouse.gov/wp-content/uploads/2023/04/Inflation-Reduction-Act-Tribal-Guidebook.pdf" TargetMode="External"/><Relationship Id="rId2" Type="http://schemas.openxmlformats.org/officeDocument/2006/relationships/slideLayout" Target="../slideLayouts/slideLayout69.xml"/><Relationship Id="rId1" Type="http://schemas.openxmlformats.org/officeDocument/2006/relationships/tags" Target="../tags/tag1.xml"/><Relationship Id="rId6" Type="http://schemas.openxmlformats.org/officeDocument/2006/relationships/hyperlink" Target="https://www.whitehouse.gov/cleanenergy/open-funding-opportunities/" TargetMode="External"/><Relationship Id="rId5" Type="http://schemas.openxmlformats.org/officeDocument/2006/relationships/image" Target="../media/image79.emf"/><Relationship Id="rId4" Type="http://schemas.openxmlformats.org/officeDocument/2006/relationships/oleObject" Target="../embeddings/oleObject1.bin"/><Relationship Id="rId9" Type="http://schemas.openxmlformats.org/officeDocument/2006/relationships/hyperlink" Target="https://www.epa.gov/grants" TargetMode="External"/></Relationships>
</file>

<file path=ppt/slides/_rels/slide71.xml.rels><?xml version="1.0" encoding="UTF-8" standalone="yes"?>
<Relationships xmlns="http://schemas.openxmlformats.org/package/2006/relationships"><Relationship Id="rId2" Type="http://schemas.openxmlformats.org/officeDocument/2006/relationships/hyperlink" Target="https://www.epa.gov/invest/epa-funding-announcements-bipartisan-infrastructure-law-and-inflation-reduction-act" TargetMode="External"/><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9.xml"/><Relationship Id="rId1" Type="http://schemas.openxmlformats.org/officeDocument/2006/relationships/tags" Target="../tags/tag2.xml"/><Relationship Id="rId5" Type="http://schemas.openxmlformats.org/officeDocument/2006/relationships/image" Target="../media/image79.emf"/><Relationship Id="rId4" Type="http://schemas.openxmlformats.org/officeDocument/2006/relationships/oleObject" Target="../embeddings/oleObject2.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90.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A59B86-D11C-0E1C-F657-E9969E0D9AF8}"/>
              </a:ext>
            </a:extLst>
          </p:cNvPr>
          <p:cNvSpPr txBox="1">
            <a:spLocks/>
          </p:cNvSpPr>
          <p:nvPr/>
        </p:nvSpPr>
        <p:spPr>
          <a:xfrm>
            <a:off x="1199213" y="4550234"/>
            <a:ext cx="9848537" cy="136507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spcAft>
                <a:spcPts val="450"/>
              </a:spcAft>
            </a:pPr>
            <a:r>
              <a:rPr lang="en-US" sz="4000" b="1" dirty="0">
                <a:latin typeface="Arial" panose="020B0604020202020204" pitchFamily="34" charset="0"/>
                <a:cs typeface="Arial" panose="020B0604020202020204" pitchFamily="34" charset="0"/>
              </a:rPr>
              <a:t>WRP Tribal Engagement </a:t>
            </a:r>
          </a:p>
          <a:p>
            <a:pPr algn="ctr">
              <a:spcAft>
                <a:spcPts val="450"/>
              </a:spcAft>
            </a:pPr>
            <a:r>
              <a:rPr lang="en-US" sz="4000" b="1" dirty="0">
                <a:latin typeface="Arial" panose="020B0604020202020204" pitchFamily="34" charset="0"/>
                <a:cs typeface="Arial" panose="020B0604020202020204" pitchFamily="34" charset="0"/>
              </a:rPr>
              <a:t>Committee Call</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4DE6C33-CF7E-5B4C-A1AD-61370F76917E}"/>
              </a:ext>
            </a:extLst>
          </p:cNvPr>
          <p:cNvSpPr>
            <a:spLocks noGrp="1"/>
          </p:cNvSpPr>
          <p:nvPr>
            <p:ph type="subTitle" idx="1"/>
          </p:nvPr>
        </p:nvSpPr>
        <p:spPr>
          <a:xfrm>
            <a:off x="1999087" y="5915307"/>
            <a:ext cx="8193826" cy="515477"/>
          </a:xfrm>
        </p:spPr>
        <p:txBody>
          <a:bodyPr vert="horz" lIns="91440" tIns="45720" rIns="91440" bIns="45720" rtlCol="0">
            <a:normAutofit/>
          </a:bodyPr>
          <a:lstStyle/>
          <a:p>
            <a:pPr algn="ctr" defTabSz="914400">
              <a:spcBef>
                <a:spcPts val="1200"/>
              </a:spcBef>
              <a:spcAft>
                <a:spcPts val="200"/>
              </a:spcAft>
            </a:pPr>
            <a:r>
              <a:rPr lang="en-US" sz="1700" spc="200" dirty="0">
                <a:solidFill>
                  <a:schemeClr val="tx1">
                    <a:lumMod val="85000"/>
                    <a:lumOff val="15000"/>
                  </a:schemeClr>
                </a:solidFill>
                <a:latin typeface="Arial" panose="020B0604020202020204" pitchFamily="34" charset="0"/>
                <a:cs typeface="Arial" panose="020B0604020202020204" pitchFamily="34" charset="0"/>
              </a:rPr>
              <a:t>July 2023</a:t>
            </a:r>
          </a:p>
        </p:txBody>
      </p:sp>
      <p:pic>
        <p:nvPicPr>
          <p:cNvPr id="5" name="Picture 4" descr="Logo&#10;&#10;Description automatically generated">
            <a:extLst>
              <a:ext uri="{FF2B5EF4-FFF2-40B4-BE49-F238E27FC236}">
                <a16:creationId xmlns:a16="http://schemas.microsoft.com/office/drawing/2014/main" id="{1C5850DA-6686-4E46-9512-8B3EB457CD99}"/>
              </a:ext>
            </a:extLst>
          </p:cNvPr>
          <p:cNvPicPr>
            <a:picLocks noChangeAspect="1"/>
          </p:cNvPicPr>
          <p:nvPr/>
        </p:nvPicPr>
        <p:blipFill rotWithShape="1">
          <a:blip r:embed="rId2" cstate="screen">
            <a:extLst>
              <a:ext uri="{28A0092B-C50C-407E-A947-70E740481C1C}">
                <a14:useLocalDpi xmlns:a14="http://schemas.microsoft.com/office/drawing/2010/main"/>
              </a:ext>
            </a:extLst>
          </a:blip>
          <a:stretch/>
        </p:blipFill>
        <p:spPr>
          <a:xfrm>
            <a:off x="1999087" y="427216"/>
            <a:ext cx="7747819" cy="3812510"/>
          </a:xfrm>
          <a:prstGeom prst="rect">
            <a:avLst/>
          </a:prstGeom>
        </p:spPr>
      </p:pic>
    </p:spTree>
    <p:extLst>
      <p:ext uri="{BB962C8B-B14F-4D97-AF65-F5344CB8AC3E}">
        <p14:creationId xmlns:p14="http://schemas.microsoft.com/office/powerpoint/2010/main" val="3385230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291402"/>
            <a:ext cx="9692640" cy="986460"/>
          </a:xfrm>
        </p:spPr>
        <p:txBody>
          <a:bodyPr/>
          <a:lstStyle/>
          <a:p>
            <a:r>
              <a:rPr lang="en-US" dirty="0">
                <a:latin typeface="Segoe UI" panose="020B0502040204020203" pitchFamily="34" charset="0"/>
                <a:cs typeface="Segoe UI" panose="020B0502040204020203" pitchFamily="34" charset="0"/>
              </a:rPr>
              <a:t>Technical Assistance to Tribes</a:t>
            </a:r>
          </a:p>
        </p:txBody>
      </p:sp>
      <p:sp>
        <p:nvSpPr>
          <p:cNvPr id="3" name="Content Placeholder 2"/>
          <p:cNvSpPr>
            <a:spLocks noGrp="1"/>
          </p:cNvSpPr>
          <p:nvPr>
            <p:ph idx="1"/>
          </p:nvPr>
        </p:nvSpPr>
        <p:spPr>
          <a:xfrm>
            <a:off x="462224" y="1657222"/>
            <a:ext cx="9942040" cy="4545087"/>
          </a:xfrm>
        </p:spPr>
        <p:txBody>
          <a:bodyPr>
            <a:noAutofit/>
          </a:bodyPr>
          <a:lstStyle/>
          <a:p>
            <a:pPr marL="0" indent="0">
              <a:buNone/>
            </a:pPr>
            <a:r>
              <a:rPr lang="en-US" sz="2400" dirty="0">
                <a:latin typeface="Segoe UI" panose="020B0502040204020203" pitchFamily="34" charset="0"/>
                <a:cs typeface="Segoe UI" panose="020B0502040204020203" pitchFamily="34" charset="0"/>
              </a:rPr>
              <a:t>Threshold criteria:</a:t>
            </a:r>
          </a:p>
          <a:p>
            <a:pPr marL="0" indent="0">
              <a:buNone/>
            </a:pPr>
            <a:endParaRPr lang="en-US" sz="2400" dirty="0">
              <a:latin typeface="Segoe UI" panose="020B0502040204020203" pitchFamily="34" charset="0"/>
              <a:cs typeface="Segoe UI" panose="020B0502040204020203" pitchFamily="34" charset="0"/>
            </a:endParaRPr>
          </a:p>
          <a:p>
            <a:pPr lvl="1"/>
            <a:r>
              <a:rPr lang="en-US" sz="2400" dirty="0">
                <a:latin typeface="Segoe UI" panose="020B0502040204020203" pitchFamily="34" charset="0"/>
                <a:cs typeface="Segoe UI" panose="020B0502040204020203" pitchFamily="34" charset="0"/>
              </a:rPr>
              <a:t>Federally-recognized tribe or tribal organization located in one of the 17 western states</a:t>
            </a:r>
          </a:p>
          <a:p>
            <a:pPr lvl="1"/>
            <a:endParaRPr lang="en-US" sz="2400" dirty="0">
              <a:latin typeface="Segoe UI" panose="020B0502040204020203" pitchFamily="34" charset="0"/>
              <a:cs typeface="Segoe UI" panose="020B0502040204020203" pitchFamily="34" charset="0"/>
            </a:endParaRPr>
          </a:p>
          <a:p>
            <a:pPr lvl="1"/>
            <a:r>
              <a:rPr lang="en-US" sz="2400" dirty="0">
                <a:latin typeface="Segoe UI" panose="020B0502040204020203" pitchFamily="34" charset="0"/>
                <a:cs typeface="Segoe UI" panose="020B0502040204020203" pitchFamily="34" charset="0"/>
              </a:rPr>
              <a:t>Proposal must further the development, management and/or protection of Tribal water and water-related resources</a:t>
            </a:r>
          </a:p>
          <a:p>
            <a:pPr lvl="1"/>
            <a:endParaRPr lang="en-US" sz="2400" dirty="0">
              <a:latin typeface="Segoe UI" panose="020B0502040204020203" pitchFamily="34" charset="0"/>
              <a:cs typeface="Segoe UI" panose="020B0502040204020203" pitchFamily="34" charset="0"/>
            </a:endParaRPr>
          </a:p>
          <a:p>
            <a:pPr lvl="1"/>
            <a:r>
              <a:rPr lang="en-US" sz="2400" dirty="0">
                <a:latin typeface="Segoe UI" panose="020B0502040204020203" pitchFamily="34" charset="0"/>
                <a:cs typeface="Segoe UI" panose="020B0502040204020203" pitchFamily="34" charset="0"/>
              </a:rPr>
              <a:t>Proposal should be for two-year duration</a:t>
            </a:r>
          </a:p>
          <a:p>
            <a:pPr lvl="1"/>
            <a:endParaRPr lang="en-US" sz="2400" dirty="0">
              <a:latin typeface="Segoe UI" panose="020B0502040204020203" pitchFamily="34" charset="0"/>
              <a:cs typeface="Segoe UI" panose="020B0502040204020203" pitchFamily="34" charset="0"/>
            </a:endParaRPr>
          </a:p>
          <a:p>
            <a:pPr lvl="1"/>
            <a:r>
              <a:rPr lang="en-US" sz="2400" dirty="0">
                <a:latin typeface="Segoe UI" panose="020B0502040204020203" pitchFamily="34" charset="0"/>
                <a:cs typeface="Segoe UI" panose="020B0502040204020203" pitchFamily="34" charset="0"/>
              </a:rPr>
              <a:t>Maximum funding per award depending on total funding available.</a:t>
            </a:r>
          </a:p>
        </p:txBody>
      </p:sp>
      <p:pic>
        <p:nvPicPr>
          <p:cNvPr id="4" name="Picture 3">
            <a:extLst>
              <a:ext uri="{FF2B5EF4-FFF2-40B4-BE49-F238E27FC236}">
                <a16:creationId xmlns:a16="http://schemas.microsoft.com/office/drawing/2014/main" id="{03ED08C1-35A6-F836-4D92-0AA72E05CA4D}"/>
              </a:ext>
            </a:extLst>
          </p:cNvPr>
          <p:cNvPicPr>
            <a:picLocks noChangeAspect="1"/>
          </p:cNvPicPr>
          <p:nvPr/>
        </p:nvPicPr>
        <p:blipFill>
          <a:blip r:embed="rId2"/>
          <a:stretch>
            <a:fillRect/>
          </a:stretch>
        </p:blipFill>
        <p:spPr>
          <a:xfrm>
            <a:off x="11359210" y="5845309"/>
            <a:ext cx="780356" cy="914479"/>
          </a:xfrm>
          <a:prstGeom prst="rect">
            <a:avLst/>
          </a:prstGeom>
        </p:spPr>
      </p:pic>
      <p:sp>
        <p:nvSpPr>
          <p:cNvPr id="5" name="Slide Number Placeholder 1">
            <a:extLst>
              <a:ext uri="{FF2B5EF4-FFF2-40B4-BE49-F238E27FC236}">
                <a16:creationId xmlns:a16="http://schemas.microsoft.com/office/drawing/2014/main" id="{783B9552-574B-7403-10E1-F8C37B8E05F6}"/>
              </a:ext>
            </a:extLst>
          </p:cNvPr>
          <p:cNvSpPr txBox="1">
            <a:spLocks/>
          </p:cNvSpPr>
          <p:nvPr/>
        </p:nvSpPr>
        <p:spPr>
          <a:xfrm>
            <a:off x="57849" y="6461090"/>
            <a:ext cx="404375" cy="324030"/>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166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224" y="1227139"/>
            <a:ext cx="10896986" cy="6118205"/>
          </a:xfrm>
        </p:spPr>
        <p:txBody>
          <a:bodyPr>
            <a:normAutofit fontScale="55000" lnSpcReduction="20000"/>
          </a:bodyPr>
          <a:lstStyle/>
          <a:p>
            <a:pPr>
              <a:lnSpc>
                <a:spcPct val="120000"/>
              </a:lnSpc>
            </a:pPr>
            <a:r>
              <a:rPr lang="en-US" sz="4200" dirty="0">
                <a:latin typeface="Segoe UI" panose="020B0502040204020203" pitchFamily="34" charset="0"/>
                <a:cs typeface="Segoe UI" panose="020B0502040204020203" pitchFamily="34" charset="0"/>
              </a:rPr>
              <a:t>Examples of eligible projects</a:t>
            </a:r>
          </a:p>
          <a:p>
            <a:pPr lvl="1">
              <a:lnSpc>
                <a:spcPct val="120000"/>
              </a:lnSpc>
            </a:pPr>
            <a:r>
              <a:rPr lang="en-US" sz="4200" dirty="0">
                <a:latin typeface="Segoe UI" panose="020B0502040204020203" pitchFamily="34" charset="0"/>
                <a:cs typeface="Segoe UI" panose="020B0502040204020203" pitchFamily="34" charset="0"/>
              </a:rPr>
              <a:t>Water needs assessments </a:t>
            </a:r>
          </a:p>
          <a:p>
            <a:pPr lvl="1">
              <a:lnSpc>
                <a:spcPct val="120000"/>
              </a:lnSpc>
            </a:pPr>
            <a:r>
              <a:rPr lang="en-US" sz="4200" dirty="0">
                <a:latin typeface="Segoe UI" panose="020B0502040204020203" pitchFamily="34" charset="0"/>
                <a:cs typeface="Segoe UI" panose="020B0502040204020203" pitchFamily="34" charset="0"/>
              </a:rPr>
              <a:t>Water planning and management studies</a:t>
            </a:r>
          </a:p>
          <a:p>
            <a:pPr lvl="1">
              <a:lnSpc>
                <a:spcPct val="120000"/>
              </a:lnSpc>
            </a:pPr>
            <a:r>
              <a:rPr lang="en-US" sz="4200" dirty="0">
                <a:latin typeface="Segoe UI" panose="020B0502040204020203" pitchFamily="34" charset="0"/>
                <a:cs typeface="Segoe UI" panose="020B0502040204020203" pitchFamily="34" charset="0"/>
              </a:rPr>
              <a:t>Water quality data collection and assessments</a:t>
            </a:r>
          </a:p>
          <a:p>
            <a:pPr lvl="1">
              <a:lnSpc>
                <a:spcPct val="120000"/>
              </a:lnSpc>
            </a:pPr>
            <a:r>
              <a:rPr lang="en-US" sz="4200" dirty="0">
                <a:latin typeface="Segoe UI" panose="020B0502040204020203" pitchFamily="34" charset="0"/>
                <a:cs typeface="Segoe UI" panose="020B0502040204020203" pitchFamily="34" charset="0"/>
              </a:rPr>
              <a:t>Water measurement studies</a:t>
            </a:r>
          </a:p>
          <a:p>
            <a:pPr lvl="1">
              <a:lnSpc>
                <a:spcPct val="120000"/>
              </a:lnSpc>
            </a:pPr>
            <a:r>
              <a:rPr lang="en-US" sz="4200" dirty="0">
                <a:latin typeface="Segoe UI" panose="020B0502040204020203" pitchFamily="34" charset="0"/>
                <a:cs typeface="Segoe UI" panose="020B0502040204020203" pitchFamily="34" charset="0"/>
              </a:rPr>
              <a:t>Training for tribal staff and managers in areas of water resources development, management and protection</a:t>
            </a:r>
          </a:p>
          <a:p>
            <a:pPr lvl="1">
              <a:lnSpc>
                <a:spcPct val="120000"/>
              </a:lnSpc>
            </a:pPr>
            <a:r>
              <a:rPr lang="en-US" sz="4200" dirty="0">
                <a:latin typeface="Segoe UI" panose="020B0502040204020203" pitchFamily="34" charset="0"/>
                <a:cs typeface="Segoe UI" panose="020B0502040204020203" pitchFamily="34" charset="0"/>
              </a:rPr>
              <a:t>Minor rehabilitation or replacement of existing tribally-owned, water-related structures and facilities </a:t>
            </a:r>
          </a:p>
          <a:p>
            <a:pPr lvl="1">
              <a:lnSpc>
                <a:spcPct val="120000"/>
              </a:lnSpc>
            </a:pPr>
            <a:r>
              <a:rPr lang="en-US" sz="4200" dirty="0">
                <a:latin typeface="Segoe UI" panose="020B0502040204020203" pitchFamily="34" charset="0"/>
                <a:cs typeface="Segoe UI" panose="020B0502040204020203" pitchFamily="34" charset="0"/>
              </a:rPr>
              <a:t>Preliminary Engineering Reports</a:t>
            </a:r>
          </a:p>
          <a:p>
            <a:pPr lvl="1">
              <a:lnSpc>
                <a:spcPct val="120000"/>
              </a:lnSpc>
            </a:pPr>
            <a:r>
              <a:rPr lang="en-US" sz="4200" dirty="0">
                <a:latin typeface="Segoe UI" panose="020B0502040204020203" pitchFamily="34" charset="0"/>
                <a:cs typeface="Segoe UI" panose="020B0502040204020203" pitchFamily="34" charset="0"/>
              </a:rPr>
              <a:t>Restoring wetlands</a:t>
            </a:r>
          </a:p>
          <a:p>
            <a:pPr lvl="1">
              <a:lnSpc>
                <a:spcPct val="120000"/>
              </a:lnSpc>
            </a:pPr>
            <a:r>
              <a:rPr lang="en-US" sz="4200" dirty="0">
                <a:latin typeface="Segoe UI" panose="020B0502040204020203" pitchFamily="34" charset="0"/>
                <a:cs typeface="Segoe UI" panose="020B0502040204020203" pitchFamily="34" charset="0"/>
              </a:rPr>
              <a:t>Controlling erosion</a:t>
            </a:r>
          </a:p>
          <a:p>
            <a:pPr lvl="1">
              <a:lnSpc>
                <a:spcPct val="120000"/>
              </a:lnSpc>
            </a:pPr>
            <a:r>
              <a:rPr lang="en-US" sz="4200" dirty="0">
                <a:latin typeface="Segoe UI" panose="020B0502040204020203" pitchFamily="34" charset="0"/>
                <a:cs typeface="Segoe UI" panose="020B0502040204020203" pitchFamily="34" charset="0"/>
              </a:rPr>
              <a:t>Stabilizing stream banks</a:t>
            </a:r>
          </a:p>
          <a:p>
            <a:pPr marL="342900" lvl="1" indent="0">
              <a:buNone/>
            </a:pPr>
            <a:endParaRPr lang="en-US" dirty="0"/>
          </a:p>
          <a:p>
            <a:pPr marL="0" indent="0">
              <a:buNone/>
            </a:pPr>
            <a:r>
              <a:rPr lang="en-US" sz="2400" dirty="0"/>
              <a:t>	</a:t>
            </a:r>
          </a:p>
          <a:p>
            <a:pPr lvl="1"/>
            <a:endParaRPr lang="en-US" dirty="0"/>
          </a:p>
        </p:txBody>
      </p:sp>
      <p:pic>
        <p:nvPicPr>
          <p:cNvPr id="4" name="Picture 3">
            <a:extLst>
              <a:ext uri="{FF2B5EF4-FFF2-40B4-BE49-F238E27FC236}">
                <a16:creationId xmlns:a16="http://schemas.microsoft.com/office/drawing/2014/main" id="{2C40A754-A40E-3A3C-ECC1-79A7F79A47B4}"/>
              </a:ext>
            </a:extLst>
          </p:cNvPr>
          <p:cNvPicPr>
            <a:picLocks noChangeAspect="1"/>
          </p:cNvPicPr>
          <p:nvPr/>
        </p:nvPicPr>
        <p:blipFill>
          <a:blip r:embed="rId2"/>
          <a:stretch>
            <a:fillRect/>
          </a:stretch>
        </p:blipFill>
        <p:spPr>
          <a:xfrm>
            <a:off x="11359210" y="5845309"/>
            <a:ext cx="780356" cy="914479"/>
          </a:xfrm>
          <a:prstGeom prst="rect">
            <a:avLst/>
          </a:prstGeom>
        </p:spPr>
      </p:pic>
      <p:sp>
        <p:nvSpPr>
          <p:cNvPr id="5" name="Slide Number Placeholder 1">
            <a:extLst>
              <a:ext uri="{FF2B5EF4-FFF2-40B4-BE49-F238E27FC236}">
                <a16:creationId xmlns:a16="http://schemas.microsoft.com/office/drawing/2014/main" id="{D7023BEE-6780-EFBC-8C89-289925539FB5}"/>
              </a:ext>
            </a:extLst>
          </p:cNvPr>
          <p:cNvSpPr txBox="1">
            <a:spLocks/>
          </p:cNvSpPr>
          <p:nvPr/>
        </p:nvSpPr>
        <p:spPr>
          <a:xfrm>
            <a:off x="57849" y="6461090"/>
            <a:ext cx="404375" cy="324030"/>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87FA0701-7A85-A6B6-E5F7-4AE3DA916E93}"/>
              </a:ext>
            </a:extLst>
          </p:cNvPr>
          <p:cNvSpPr txBox="1">
            <a:spLocks/>
          </p:cNvSpPr>
          <p:nvPr/>
        </p:nvSpPr>
        <p:spPr>
          <a:xfrm>
            <a:off x="260036" y="72880"/>
            <a:ext cx="9692640" cy="9864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Technical Assistance to Tribes</a:t>
            </a:r>
          </a:p>
        </p:txBody>
      </p:sp>
    </p:spTree>
    <p:extLst>
      <p:ext uri="{BB962C8B-B14F-4D97-AF65-F5344CB8AC3E}">
        <p14:creationId xmlns:p14="http://schemas.microsoft.com/office/powerpoint/2010/main" val="368687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673" y="1416435"/>
            <a:ext cx="10147160" cy="5044655"/>
          </a:xfrm>
        </p:spPr>
        <p:txBody>
          <a:bodyPr>
            <a:normAutofit lnSpcReduction="10000"/>
          </a:bodyPr>
          <a:lstStyle/>
          <a:p>
            <a:r>
              <a:rPr lang="en-US" sz="2400" dirty="0">
                <a:latin typeface="Segoe UI" panose="020B0502040204020203" pitchFamily="34" charset="0"/>
                <a:cs typeface="Segoe UI" panose="020B0502040204020203" pitchFamily="34" charset="0"/>
              </a:rPr>
              <a:t>Examples of Ineligible Projects</a:t>
            </a:r>
          </a:p>
          <a:p>
            <a:pPr lvl="1"/>
            <a:r>
              <a:rPr lang="en-US" sz="2400" dirty="0">
                <a:latin typeface="Segoe UI" panose="020B0502040204020203" pitchFamily="34" charset="0"/>
                <a:cs typeface="Segoe UI" panose="020B0502040204020203" pitchFamily="34" charset="0"/>
              </a:rPr>
              <a:t>Projects that lack definable products or deliverables</a:t>
            </a:r>
          </a:p>
          <a:p>
            <a:pPr lvl="1"/>
            <a:r>
              <a:rPr lang="en-US" sz="2400" dirty="0">
                <a:latin typeface="Segoe UI" panose="020B0502040204020203" pitchFamily="34" charset="0"/>
                <a:cs typeface="Segoe UI" panose="020B0502040204020203" pitchFamily="34" charset="0"/>
              </a:rPr>
              <a:t>Specific employment positions within an Indian tribe</a:t>
            </a:r>
          </a:p>
          <a:p>
            <a:pPr lvl="1"/>
            <a:r>
              <a:rPr lang="en-US" sz="2400" dirty="0">
                <a:latin typeface="Segoe UI" panose="020B0502040204020203" pitchFamily="34" charset="0"/>
                <a:cs typeface="Segoe UI" panose="020B0502040204020203" pitchFamily="34" charset="0"/>
              </a:rPr>
              <a:t>Projects related to water rights negotiations/litigation</a:t>
            </a:r>
          </a:p>
          <a:p>
            <a:pPr lvl="1"/>
            <a:r>
              <a:rPr lang="en-US" sz="2400" dirty="0">
                <a:latin typeface="Segoe UI" panose="020B0502040204020203" pitchFamily="34" charset="0"/>
                <a:cs typeface="Segoe UI" panose="020B0502040204020203" pitchFamily="34" charset="0"/>
              </a:rPr>
              <a:t>Projects related to non-federal or non-tribal dams and associated structures</a:t>
            </a:r>
          </a:p>
          <a:p>
            <a:pPr lvl="1"/>
            <a:r>
              <a:rPr lang="en-US" sz="2400" dirty="0">
                <a:latin typeface="Segoe UI" panose="020B0502040204020203" pitchFamily="34" charset="0"/>
                <a:cs typeface="Segoe UI" panose="020B0502040204020203" pitchFamily="34" charset="0"/>
              </a:rPr>
              <a:t>Purchase of equipment as the sole purpose of the project</a:t>
            </a:r>
          </a:p>
          <a:p>
            <a:pPr lvl="1"/>
            <a:r>
              <a:rPr lang="en-US" sz="2400" dirty="0">
                <a:latin typeface="Segoe UI" panose="020B0502040204020203" pitchFamily="34" charset="0"/>
                <a:cs typeface="Segoe UI" panose="020B0502040204020203" pitchFamily="34" charset="0"/>
              </a:rPr>
              <a:t>Projects in direct support of litigation of any kind</a:t>
            </a:r>
          </a:p>
          <a:p>
            <a:pPr lvl="1"/>
            <a:r>
              <a:rPr lang="en-US" sz="2400" dirty="0">
                <a:latin typeface="Segoe UI" panose="020B0502040204020203" pitchFamily="34" charset="0"/>
                <a:cs typeface="Segoe UI" panose="020B0502040204020203" pitchFamily="34" charset="0"/>
              </a:rPr>
              <a:t>Projects that will obligate Reclamation to provide perpetual funding.</a:t>
            </a:r>
          </a:p>
          <a:p>
            <a:pPr lvl="1"/>
            <a:r>
              <a:rPr lang="en-US" sz="2400" dirty="0">
                <a:latin typeface="Segoe UI" panose="020B0502040204020203" pitchFamily="34" charset="0"/>
                <a:cs typeface="Segoe UI" panose="020B0502040204020203" pitchFamily="34" charset="0"/>
              </a:rPr>
              <a:t>Biological activities</a:t>
            </a:r>
          </a:p>
          <a:p>
            <a:r>
              <a:rPr lang="en-US" sz="2400" dirty="0">
                <a:latin typeface="Segoe UI" panose="020B0502040204020203" pitchFamily="34" charset="0"/>
                <a:cs typeface="Segoe UI" panose="020B0502040204020203" pitchFamily="34" charset="0"/>
              </a:rPr>
              <a:t>Contact Regional Native American Program manager for assistance</a:t>
            </a:r>
          </a:p>
          <a:p>
            <a:r>
              <a:rPr lang="en-US" sz="2400" dirty="0">
                <a:latin typeface="Segoe UI" panose="020B0502040204020203" pitchFamily="34" charset="0"/>
                <a:cs typeface="Segoe UI" panose="020B0502040204020203" pitchFamily="34" charset="0"/>
              </a:rPr>
              <a:t>Review website at: </a:t>
            </a:r>
            <a:r>
              <a:rPr lang="en-US" sz="2400" dirty="0">
                <a:latin typeface="Segoe UI" panose="020B0502040204020203" pitchFamily="34" charset="0"/>
                <a:cs typeface="Segoe UI" panose="020B0502040204020203" pitchFamily="34" charset="0"/>
                <a:hlinkClick r:id="rId2"/>
              </a:rPr>
              <a:t>https://www.usbr.gov/native/programs/techasst_activities_tap.html</a:t>
            </a:r>
            <a:r>
              <a:rPr lang="en-US" sz="2400" dirty="0">
                <a:latin typeface="Segoe UI" panose="020B0502040204020203" pitchFamily="34" charset="0"/>
                <a:cs typeface="Segoe UI" panose="020B0502040204020203" pitchFamily="34" charset="0"/>
              </a:rPr>
              <a:t> </a:t>
            </a:r>
          </a:p>
          <a:p>
            <a:pPr lvl="1"/>
            <a:endParaRPr lang="en-US" dirty="0"/>
          </a:p>
          <a:p>
            <a:pPr lvl="1"/>
            <a:endParaRPr lang="en-US" dirty="0"/>
          </a:p>
        </p:txBody>
      </p:sp>
      <p:pic>
        <p:nvPicPr>
          <p:cNvPr id="4" name="Picture 3">
            <a:extLst>
              <a:ext uri="{FF2B5EF4-FFF2-40B4-BE49-F238E27FC236}">
                <a16:creationId xmlns:a16="http://schemas.microsoft.com/office/drawing/2014/main" id="{05BB3BDE-43FD-981B-D0C1-28A040F3DF5C}"/>
              </a:ext>
            </a:extLst>
          </p:cNvPr>
          <p:cNvPicPr>
            <a:picLocks noChangeAspect="1"/>
          </p:cNvPicPr>
          <p:nvPr/>
        </p:nvPicPr>
        <p:blipFill>
          <a:blip r:embed="rId3"/>
          <a:stretch>
            <a:fillRect/>
          </a:stretch>
        </p:blipFill>
        <p:spPr>
          <a:xfrm>
            <a:off x="11359210" y="5845309"/>
            <a:ext cx="780356" cy="914479"/>
          </a:xfrm>
          <a:prstGeom prst="rect">
            <a:avLst/>
          </a:prstGeom>
        </p:spPr>
      </p:pic>
      <p:sp>
        <p:nvSpPr>
          <p:cNvPr id="5" name="Slide Number Placeholder 1">
            <a:extLst>
              <a:ext uri="{FF2B5EF4-FFF2-40B4-BE49-F238E27FC236}">
                <a16:creationId xmlns:a16="http://schemas.microsoft.com/office/drawing/2014/main" id="{D78C797E-D415-B033-DB35-85EF14EA9177}"/>
              </a:ext>
            </a:extLst>
          </p:cNvPr>
          <p:cNvSpPr txBox="1">
            <a:spLocks/>
          </p:cNvSpPr>
          <p:nvPr/>
        </p:nvSpPr>
        <p:spPr>
          <a:xfrm>
            <a:off x="57849" y="6461090"/>
            <a:ext cx="404375" cy="324030"/>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0032F6C-84C6-D359-63DD-01CDDED2BF7A}"/>
              </a:ext>
            </a:extLst>
          </p:cNvPr>
          <p:cNvSpPr txBox="1">
            <a:spLocks/>
          </p:cNvSpPr>
          <p:nvPr/>
        </p:nvSpPr>
        <p:spPr>
          <a:xfrm>
            <a:off x="462224" y="281353"/>
            <a:ext cx="9692640" cy="9864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Technical Assistance to Tribes</a:t>
            </a:r>
          </a:p>
        </p:txBody>
      </p:sp>
    </p:spTree>
    <p:extLst>
      <p:ext uri="{BB962C8B-B14F-4D97-AF65-F5344CB8AC3E}">
        <p14:creationId xmlns:p14="http://schemas.microsoft.com/office/powerpoint/2010/main" val="1882202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subTitle" idx="1"/>
          </p:nvPr>
        </p:nvSpPr>
        <p:spPr>
          <a:xfrm>
            <a:off x="319035" y="0"/>
            <a:ext cx="9820072" cy="1994419"/>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lt1"/>
              </a:buClr>
              <a:buSzPts val="3200"/>
              <a:buNone/>
            </a:pPr>
            <a:endParaRPr dirty="0"/>
          </a:p>
          <a:p>
            <a:pPr lvl="0" indent="457200">
              <a:spcBef>
                <a:spcPts val="0"/>
              </a:spcBef>
            </a:pPr>
            <a:r>
              <a:rPr lang="en-US" dirty="0"/>
              <a:t>Jeff Morris, Program Manager </a:t>
            </a:r>
          </a:p>
          <a:p>
            <a:pPr lvl="0" indent="457200">
              <a:spcBef>
                <a:spcPts val="0"/>
              </a:spcBef>
            </a:pPr>
            <a:r>
              <a:rPr lang="en-US" dirty="0"/>
              <a:t>Native American and International Affairs Office</a:t>
            </a:r>
          </a:p>
          <a:p>
            <a:pPr lvl="0" indent="457200">
              <a:spcBef>
                <a:spcPts val="0"/>
              </a:spcBef>
            </a:pPr>
            <a:r>
              <a:rPr lang="en-US" dirty="0"/>
              <a:t>Commissioner’s Office</a:t>
            </a:r>
          </a:p>
          <a:p>
            <a:pPr lvl="0" indent="457200">
              <a:spcBef>
                <a:spcPts val="0"/>
              </a:spcBef>
            </a:pPr>
            <a:r>
              <a:rPr lang="en-US" dirty="0"/>
              <a:t>Denver, Colorado</a:t>
            </a:r>
          </a:p>
          <a:p>
            <a:pPr lvl="0" indent="457200">
              <a:spcBef>
                <a:spcPts val="0"/>
              </a:spcBef>
            </a:pPr>
            <a:r>
              <a:rPr lang="en-US" dirty="0"/>
              <a:t>303-408-4997</a:t>
            </a:r>
          </a:p>
          <a:p>
            <a:pPr marL="457200" lvl="0" indent="457200" algn="l" rtl="0">
              <a:lnSpc>
                <a:spcPct val="90000"/>
              </a:lnSpc>
              <a:spcBef>
                <a:spcPts val="0"/>
              </a:spcBef>
              <a:spcAft>
                <a:spcPts val="0"/>
              </a:spcAft>
              <a:buClr>
                <a:schemeClr val="lt1"/>
              </a:buClr>
              <a:buSzPts val="3200"/>
              <a:buNone/>
            </a:pPr>
            <a:r>
              <a:rPr lang="en-US" dirty="0">
                <a:solidFill>
                  <a:schemeClr val="bg1"/>
                </a:solidFill>
                <a:hlinkClick r:id="rId3">
                  <a:extLst>
                    <a:ext uri="{A12FA001-AC4F-418D-AE19-62706E023703}">
                      <ahyp:hlinkClr xmlns:ahyp="http://schemas.microsoft.com/office/drawing/2018/hyperlinkcolor" val="tx"/>
                    </a:ext>
                  </a:extLst>
                </a:hlinkClick>
              </a:rPr>
              <a:t>jmorris@usbr.gov</a:t>
            </a:r>
            <a:endParaRPr lang="en-US" dirty="0">
              <a:solidFill>
                <a:schemeClr val="bg1"/>
              </a:solidFill>
            </a:endParaRPr>
          </a:p>
          <a:p>
            <a:pPr marL="457200" lvl="0" indent="457200" algn="l" rtl="0">
              <a:lnSpc>
                <a:spcPct val="90000"/>
              </a:lnSpc>
              <a:spcBef>
                <a:spcPts val="0"/>
              </a:spcBef>
              <a:spcAft>
                <a:spcPts val="0"/>
              </a:spcAft>
              <a:buClr>
                <a:schemeClr val="lt1"/>
              </a:buClr>
              <a:buSzPts val="3200"/>
              <a:buNone/>
            </a:pPr>
            <a:r>
              <a:rPr lang="en-US" dirty="0">
                <a:solidFill>
                  <a:schemeClr val="bg1"/>
                </a:solidFill>
                <a:hlinkClick r:id="rId4">
                  <a:extLst>
                    <a:ext uri="{A12FA001-AC4F-418D-AE19-62706E023703}">
                      <ahyp:hlinkClr xmlns:ahyp="http://schemas.microsoft.com/office/drawing/2018/hyperlinkcolor" val="tx"/>
                    </a:ext>
                  </a:extLst>
                </a:hlinkClick>
              </a:rPr>
              <a:t>www.usbr.gov</a:t>
            </a:r>
            <a:endParaRPr lang="en-US" dirty="0">
              <a:solidFill>
                <a:schemeClr val="bg1"/>
              </a:solidFill>
            </a:endParaRPr>
          </a:p>
          <a:p>
            <a:pPr lvl="0" indent="457200">
              <a:spcBef>
                <a:spcPts val="0"/>
              </a:spcBef>
            </a:pPr>
            <a:r>
              <a:rPr lang="en-US" dirty="0"/>
              <a:t>https://www.usbr.gov/native/index.html</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2638" y="1552105"/>
            <a:ext cx="11046724" cy="2387600"/>
          </a:xfrm>
          <a:effectLst/>
        </p:spPr>
        <p:txBody>
          <a:bodyPr/>
          <a:lstStyle/>
          <a:p>
            <a:r>
              <a:rPr lang="en-US" dirty="0"/>
              <a:t>WaterSMART  </a:t>
            </a:r>
            <a:br>
              <a:rPr lang="en-US" dirty="0"/>
            </a:br>
            <a:endParaRPr lang="en-US" sz="3200" dirty="0"/>
          </a:p>
        </p:txBody>
      </p:sp>
      <p:sp>
        <p:nvSpPr>
          <p:cNvPr id="5" name="Subtitle 4">
            <a:extLst>
              <a:ext uri="{FF2B5EF4-FFF2-40B4-BE49-F238E27FC236}">
                <a16:creationId xmlns:a16="http://schemas.microsoft.com/office/drawing/2014/main" id="{E47BB1F8-279E-8B9B-BAEC-64CF728A0DC4}"/>
              </a:ext>
            </a:extLst>
          </p:cNvPr>
          <p:cNvSpPr>
            <a:spLocks noGrp="1"/>
          </p:cNvSpPr>
          <p:nvPr>
            <p:ph type="subTitle" idx="1"/>
          </p:nvPr>
        </p:nvSpPr>
        <p:spPr/>
        <p:txBody>
          <a:bodyPr/>
          <a:lstStyle/>
          <a:p>
            <a:r>
              <a:rPr lang="en-US" dirty="0"/>
              <a:t>Bureau of Reclamation</a:t>
            </a:r>
          </a:p>
          <a:p>
            <a:r>
              <a:rPr lang="en-US" dirty="0"/>
              <a:t>Water Resources and Planning Office</a:t>
            </a:r>
          </a:p>
        </p:txBody>
      </p:sp>
    </p:spTree>
    <p:extLst>
      <p:ext uri="{BB962C8B-B14F-4D97-AF65-F5344CB8AC3E}">
        <p14:creationId xmlns:p14="http://schemas.microsoft.com/office/powerpoint/2010/main" val="585540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0236A1A-F9D8-48AE-AABE-D71937F88091}"/>
              </a:ext>
            </a:extLst>
          </p:cNvPr>
          <p:cNvGraphicFramePr/>
          <p:nvPr/>
        </p:nvGraphicFramePr>
        <p:xfrm>
          <a:off x="287177" y="1056034"/>
          <a:ext cx="11503259" cy="5817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1F0D289-E813-48B2-B854-2319DF3FF105}"/>
              </a:ext>
            </a:extLst>
          </p:cNvPr>
          <p:cNvSpPr txBox="1"/>
          <p:nvPr/>
        </p:nvSpPr>
        <p:spPr>
          <a:xfrm>
            <a:off x="527345" y="2785773"/>
            <a:ext cx="2007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Planning</a:t>
            </a:r>
          </a:p>
        </p:txBody>
      </p:sp>
      <p:sp>
        <p:nvSpPr>
          <p:cNvPr id="9" name="TextBox 8">
            <a:extLst>
              <a:ext uri="{FF2B5EF4-FFF2-40B4-BE49-F238E27FC236}">
                <a16:creationId xmlns:a16="http://schemas.microsoft.com/office/drawing/2014/main" id="{B426D2FF-F0C7-4299-AB32-56C7761EB38C}"/>
              </a:ext>
            </a:extLst>
          </p:cNvPr>
          <p:cNvSpPr txBox="1"/>
          <p:nvPr/>
        </p:nvSpPr>
        <p:spPr>
          <a:xfrm>
            <a:off x="4289667" y="1912145"/>
            <a:ext cx="27904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Science and Tools</a:t>
            </a:r>
          </a:p>
        </p:txBody>
      </p:sp>
      <p:sp>
        <p:nvSpPr>
          <p:cNvPr id="10" name="TextBox 9">
            <a:extLst>
              <a:ext uri="{FF2B5EF4-FFF2-40B4-BE49-F238E27FC236}">
                <a16:creationId xmlns:a16="http://schemas.microsoft.com/office/drawing/2014/main" id="{61F23E0B-F7F6-4015-A85E-D737035C9359}"/>
              </a:ext>
            </a:extLst>
          </p:cNvPr>
          <p:cNvSpPr txBox="1"/>
          <p:nvPr/>
        </p:nvSpPr>
        <p:spPr>
          <a:xfrm>
            <a:off x="8099966" y="785901"/>
            <a:ext cx="3657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On-the-Ground Projects</a:t>
            </a:r>
          </a:p>
        </p:txBody>
      </p:sp>
      <p:sp>
        <p:nvSpPr>
          <p:cNvPr id="11" name="Title 4">
            <a:extLst>
              <a:ext uri="{FF2B5EF4-FFF2-40B4-BE49-F238E27FC236}">
                <a16:creationId xmlns:a16="http://schemas.microsoft.com/office/drawing/2014/main" id="{4DC8BD5C-2996-4D4D-B9C7-0B9B7EA2D421}"/>
              </a:ext>
            </a:extLst>
          </p:cNvPr>
          <p:cNvSpPr>
            <a:spLocks noGrp="1"/>
          </p:cNvSpPr>
          <p:nvPr>
            <p:ph type="title"/>
          </p:nvPr>
        </p:nvSpPr>
        <p:spPr>
          <a:xfrm>
            <a:off x="243840" y="-67441"/>
            <a:ext cx="11704320" cy="1325563"/>
          </a:xfrm>
        </p:spPr>
        <p:txBody>
          <a:bodyPr/>
          <a:lstStyle/>
          <a:p>
            <a:r>
              <a:rPr lang="en-US" sz="4000" dirty="0"/>
              <a:t>WaterSMART Program Grants</a:t>
            </a:r>
            <a:br>
              <a:rPr lang="en-US" sz="4000" dirty="0"/>
            </a:br>
            <a:r>
              <a:rPr lang="en-US" sz="2800" i="1" dirty="0"/>
              <a:t>Building a Foundation</a:t>
            </a:r>
          </a:p>
        </p:txBody>
      </p:sp>
      <p:cxnSp>
        <p:nvCxnSpPr>
          <p:cNvPr id="13" name="Straight Connector 12">
            <a:extLst>
              <a:ext uri="{FF2B5EF4-FFF2-40B4-BE49-F238E27FC236}">
                <a16:creationId xmlns:a16="http://schemas.microsoft.com/office/drawing/2014/main" id="{CC724AE4-BEAB-3CD9-63AD-DE990750B197}"/>
              </a:ext>
            </a:extLst>
          </p:cNvPr>
          <p:cNvCxnSpPr>
            <a:cxnSpLocks/>
          </p:cNvCxnSpPr>
          <p:nvPr/>
        </p:nvCxnSpPr>
        <p:spPr>
          <a:xfrm>
            <a:off x="136693" y="1045653"/>
            <a:ext cx="7188032" cy="0"/>
          </a:xfrm>
          <a:prstGeom prst="line">
            <a:avLst/>
          </a:prstGeom>
          <a:ln>
            <a:solidFill>
              <a:srgbClr val="CB9F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905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E166-347A-D9A6-F8B3-ACF5CBAEA9A3}"/>
              </a:ext>
            </a:extLst>
          </p:cNvPr>
          <p:cNvSpPr>
            <a:spLocks noGrp="1"/>
          </p:cNvSpPr>
          <p:nvPr>
            <p:ph type="title"/>
          </p:nvPr>
        </p:nvSpPr>
        <p:spPr>
          <a:xfrm>
            <a:off x="243840" y="64874"/>
            <a:ext cx="11704320" cy="1126875"/>
          </a:xfrm>
        </p:spPr>
        <p:txBody>
          <a:bodyPr/>
          <a:lstStyle/>
          <a:p>
            <a:r>
              <a:rPr lang="en-US" dirty="0">
                <a:latin typeface="Segoe UI Semibold"/>
                <a:cs typeface="Segoe UI Semibold"/>
              </a:rPr>
              <a:t>Bipartisan Infrastructure Law Funding for WaterSMART</a:t>
            </a:r>
          </a:p>
        </p:txBody>
      </p:sp>
      <p:pic>
        <p:nvPicPr>
          <p:cNvPr id="9" name="Picture 8">
            <a:extLst>
              <a:ext uri="{FF2B5EF4-FFF2-40B4-BE49-F238E27FC236}">
                <a16:creationId xmlns:a16="http://schemas.microsoft.com/office/drawing/2014/main" id="{4CA62D16-A2A7-77C7-111D-F2567B9FE9BF}"/>
              </a:ext>
            </a:extLst>
          </p:cNvPr>
          <p:cNvPicPr preferRelativeResize="0">
            <a:picLocks/>
          </p:cNvPicPr>
          <p:nvPr/>
        </p:nvPicPr>
        <p:blipFill>
          <a:blip r:embed="rId3"/>
          <a:stretch>
            <a:fillRect/>
          </a:stretch>
        </p:blipFill>
        <p:spPr>
          <a:xfrm>
            <a:off x="243840" y="1487248"/>
            <a:ext cx="10939546" cy="27432"/>
          </a:xfrm>
          <a:prstGeom prst="rect">
            <a:avLst/>
          </a:prstGeom>
        </p:spPr>
      </p:pic>
      <p:pic>
        <p:nvPicPr>
          <p:cNvPr id="6" name="Picture 5">
            <a:extLst>
              <a:ext uri="{FF2B5EF4-FFF2-40B4-BE49-F238E27FC236}">
                <a16:creationId xmlns:a16="http://schemas.microsoft.com/office/drawing/2014/main" id="{FAA67A42-6D1D-B87C-4476-016B5DC4ED4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l="9762" t="17194" r="13010"/>
          <a:stretch/>
        </p:blipFill>
        <p:spPr>
          <a:xfrm>
            <a:off x="7810090" y="1898666"/>
            <a:ext cx="3934233" cy="2119748"/>
          </a:xfrm>
          <a:prstGeom prst="rect">
            <a:avLst/>
          </a:prstGeom>
          <a:ln>
            <a:noFill/>
          </a:ln>
          <a:effectLst>
            <a:outerShdw blurRad="190500" algn="tl" rotWithShape="0">
              <a:srgbClr val="000000">
                <a:alpha val="70000"/>
              </a:srgbClr>
            </a:outerShdw>
          </a:effectLst>
          <a:scene3d>
            <a:camera prst="orthographicFront"/>
            <a:lightRig rig="threePt" dir="t"/>
          </a:scene3d>
          <a:sp3d>
            <a:bevelT prst="angle"/>
          </a:sp3d>
        </p:spPr>
      </p:pic>
      <p:graphicFrame>
        <p:nvGraphicFramePr>
          <p:cNvPr id="8" name="Table 9">
            <a:extLst>
              <a:ext uri="{FF2B5EF4-FFF2-40B4-BE49-F238E27FC236}">
                <a16:creationId xmlns:a16="http://schemas.microsoft.com/office/drawing/2014/main" id="{05BA86C8-436E-0278-829E-9DFB9963DA1A}"/>
              </a:ext>
            </a:extLst>
          </p:cNvPr>
          <p:cNvGraphicFramePr>
            <a:graphicFrameLocks noGrp="1"/>
          </p:cNvGraphicFramePr>
          <p:nvPr/>
        </p:nvGraphicFramePr>
        <p:xfrm>
          <a:off x="7810090" y="4182213"/>
          <a:ext cx="3934234" cy="1818989"/>
        </p:xfrm>
        <a:graphic>
          <a:graphicData uri="http://schemas.openxmlformats.org/drawingml/2006/table">
            <a:tbl>
              <a:tblPr firstRow="1" bandRow="1">
                <a:tableStyleId>{5C22544A-7EE6-4342-B048-85BDC9FD1C3A}</a:tableStyleId>
              </a:tblPr>
              <a:tblGrid>
                <a:gridCol w="3934234">
                  <a:extLst>
                    <a:ext uri="{9D8B030D-6E8A-4147-A177-3AD203B41FA5}">
                      <a16:colId xmlns:a16="http://schemas.microsoft.com/office/drawing/2014/main" val="4237483687"/>
                    </a:ext>
                  </a:extLst>
                </a:gridCol>
              </a:tblGrid>
              <a:tr h="356939">
                <a:tc>
                  <a:txBody>
                    <a:bodyPr/>
                    <a:lstStyle/>
                    <a:p>
                      <a:r>
                        <a:rPr lang="en-US" dirty="0"/>
                        <a:t>BIL Funded Projects to Date</a:t>
                      </a:r>
                    </a:p>
                  </a:txBody>
                  <a:tcPr/>
                </a:tc>
                <a:extLst>
                  <a:ext uri="{0D108BD9-81ED-4DB2-BD59-A6C34878D82A}">
                    <a16:rowId xmlns:a16="http://schemas.microsoft.com/office/drawing/2014/main" val="2991517575"/>
                  </a:ext>
                </a:extLst>
              </a:tr>
              <a:tr h="422251">
                <a:tc>
                  <a:txBody>
                    <a:bodyPr/>
                    <a:lstStyle/>
                    <a:p>
                      <a:r>
                        <a:rPr lang="en-US" b="1" dirty="0"/>
                        <a:t>208 Projects</a:t>
                      </a:r>
                    </a:p>
                  </a:txBody>
                  <a:tcPr/>
                </a:tc>
                <a:extLst>
                  <a:ext uri="{0D108BD9-81ED-4DB2-BD59-A6C34878D82A}">
                    <a16:rowId xmlns:a16="http://schemas.microsoft.com/office/drawing/2014/main" val="1312104784"/>
                  </a:ext>
                </a:extLst>
              </a:tr>
              <a:tr h="491761">
                <a:tc>
                  <a:txBody>
                    <a:bodyPr/>
                    <a:lstStyle/>
                    <a:p>
                      <a:r>
                        <a:rPr lang="en-US" b="1" dirty="0"/>
                        <a:t>$</a:t>
                      </a:r>
                      <a:r>
                        <a:rPr lang="en-US" b="1" dirty="0" err="1"/>
                        <a:t>553.8M</a:t>
                      </a:r>
                      <a:r>
                        <a:rPr lang="en-US" b="1" dirty="0"/>
                        <a:t> in BIL Funds</a:t>
                      </a:r>
                    </a:p>
                  </a:txBody>
                  <a:tcPr/>
                </a:tc>
                <a:extLst>
                  <a:ext uri="{0D108BD9-81ED-4DB2-BD59-A6C34878D82A}">
                    <a16:rowId xmlns:a16="http://schemas.microsoft.com/office/drawing/2014/main" val="13775389"/>
                  </a:ext>
                </a:extLst>
              </a:tr>
              <a:tr h="548038">
                <a:tc>
                  <a:txBody>
                    <a:bodyPr/>
                    <a:lstStyle/>
                    <a:p>
                      <a:r>
                        <a:rPr lang="en-US" b="1" dirty="0"/>
                        <a:t>$</a:t>
                      </a:r>
                      <a:r>
                        <a:rPr lang="en-US" b="1" dirty="0" err="1"/>
                        <a:t>1.9B</a:t>
                      </a:r>
                      <a:r>
                        <a:rPr lang="en-US" b="1" dirty="0"/>
                        <a:t> in total Project Costs</a:t>
                      </a:r>
                    </a:p>
                  </a:txBody>
                  <a:tcPr/>
                </a:tc>
                <a:extLst>
                  <a:ext uri="{0D108BD9-81ED-4DB2-BD59-A6C34878D82A}">
                    <a16:rowId xmlns:a16="http://schemas.microsoft.com/office/drawing/2014/main" val="1450783409"/>
                  </a:ext>
                </a:extLst>
              </a:tr>
            </a:tbl>
          </a:graphicData>
        </a:graphic>
      </p:graphicFrame>
      <p:graphicFrame>
        <p:nvGraphicFramePr>
          <p:cNvPr id="7" name="Table 2">
            <a:extLst>
              <a:ext uri="{FF2B5EF4-FFF2-40B4-BE49-F238E27FC236}">
                <a16:creationId xmlns:a16="http://schemas.microsoft.com/office/drawing/2014/main" id="{A8BEDEDF-9022-1884-7576-B27637CA9626}"/>
              </a:ext>
            </a:extLst>
          </p:cNvPr>
          <p:cNvGraphicFramePr>
            <a:graphicFrameLocks noGrp="1"/>
          </p:cNvGraphicFramePr>
          <p:nvPr/>
        </p:nvGraphicFramePr>
        <p:xfrm>
          <a:off x="0" y="1191749"/>
          <a:ext cx="7510817" cy="5730282"/>
        </p:xfrm>
        <a:graphic>
          <a:graphicData uri="http://schemas.openxmlformats.org/drawingml/2006/table">
            <a:tbl>
              <a:tblPr firstRow="1" bandRow="1">
                <a:tableStyleId>{5C22544A-7EE6-4342-B048-85BDC9FD1C3A}</a:tableStyleId>
              </a:tblPr>
              <a:tblGrid>
                <a:gridCol w="2534911">
                  <a:extLst>
                    <a:ext uri="{9D8B030D-6E8A-4147-A177-3AD203B41FA5}">
                      <a16:colId xmlns:a16="http://schemas.microsoft.com/office/drawing/2014/main" val="2189789609"/>
                    </a:ext>
                  </a:extLst>
                </a:gridCol>
                <a:gridCol w="1773052">
                  <a:extLst>
                    <a:ext uri="{9D8B030D-6E8A-4147-A177-3AD203B41FA5}">
                      <a16:colId xmlns:a16="http://schemas.microsoft.com/office/drawing/2014/main" val="247339895"/>
                    </a:ext>
                  </a:extLst>
                </a:gridCol>
                <a:gridCol w="3202854">
                  <a:extLst>
                    <a:ext uri="{9D8B030D-6E8A-4147-A177-3AD203B41FA5}">
                      <a16:colId xmlns:a16="http://schemas.microsoft.com/office/drawing/2014/main" val="353649700"/>
                    </a:ext>
                  </a:extLst>
                </a:gridCol>
              </a:tblGrid>
              <a:tr h="304842">
                <a:tc gridSpan="3">
                  <a:txBody>
                    <a:bodyPr/>
                    <a:lstStyle/>
                    <a:p>
                      <a:pPr algn="l"/>
                      <a:r>
                        <a:rPr lang="en-US" dirty="0"/>
                        <a:t>WaterSMART Programs Receiving Infrastructure Funding</a:t>
                      </a:r>
                      <a:endParaRPr lang="en-US" dirty="0">
                        <a:latin typeface="Segoe UI" panose="020B0502040204020203" pitchFamily="34" charset="0"/>
                        <a:cs typeface="Segoe UI" panose="020B0502040204020203" pitchFamily="34" charset="0"/>
                      </a:endParaRPr>
                    </a:p>
                  </a:txBody>
                  <a:tcP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3635467513"/>
                  </a:ext>
                </a:extLst>
              </a:tr>
              <a:tr h="1036060">
                <a:tc>
                  <a:txBody>
                    <a:bodyPr/>
                    <a:lstStyle/>
                    <a:p>
                      <a:pPr algn="l"/>
                      <a:r>
                        <a:rPr lang="en-US" b="1" dirty="0"/>
                        <a:t>Program Area</a:t>
                      </a:r>
                      <a:endParaRPr lang="en-US" b="1" dirty="0">
                        <a:latin typeface="Segoe UI" panose="020B0502040204020203" pitchFamily="34" charset="0"/>
                        <a:cs typeface="Segoe UI" panose="020B0502040204020203" pitchFamily="34" charset="0"/>
                      </a:endParaRPr>
                    </a:p>
                  </a:txBody>
                  <a:tcPr/>
                </a:tc>
                <a:tc>
                  <a:txBody>
                    <a:bodyPr/>
                    <a:lstStyle/>
                    <a:p>
                      <a:pPr algn="l"/>
                      <a:r>
                        <a:rPr lang="en-US" sz="1600" b="1" dirty="0"/>
                        <a:t>Funding Amount </a:t>
                      </a:r>
                    </a:p>
                    <a:p>
                      <a:pPr algn="l"/>
                      <a:r>
                        <a:rPr lang="en-US" sz="1600" b="1" dirty="0"/>
                        <a:t>(Over Five Years)</a:t>
                      </a:r>
                      <a:endParaRPr lang="en-US" sz="1600" b="1" dirty="0">
                        <a:latin typeface="Segoe UI" panose="020B0502040204020203" pitchFamily="34" charset="0"/>
                        <a:cs typeface="Segoe UI" panose="020B0502040204020203" pitchFamily="34" charset="0"/>
                      </a:endParaRPr>
                    </a:p>
                  </a:txBody>
                  <a:tcPr/>
                </a:tc>
                <a:tc>
                  <a:txBody>
                    <a:bodyPr/>
                    <a:lstStyle/>
                    <a:p>
                      <a:pPr algn="l"/>
                      <a:r>
                        <a:rPr lang="en-US" sz="1600" b="1" dirty="0"/>
                        <a:t>Activities Funded</a:t>
                      </a:r>
                      <a:endParaRPr lang="en-US" sz="1600" b="1"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083710992"/>
                  </a:ext>
                </a:extLst>
              </a:tr>
              <a:tr h="1036060">
                <a:tc>
                  <a:txBody>
                    <a:bodyPr/>
                    <a:lstStyle/>
                    <a:p>
                      <a:r>
                        <a:rPr lang="en-US" sz="1600" dirty="0"/>
                        <a:t>WaterSMART Grants</a:t>
                      </a:r>
                      <a:endParaRPr lang="en-US" sz="1600" dirty="0">
                        <a:latin typeface="Segoe UI" panose="020B0502040204020203" pitchFamily="34" charset="0"/>
                        <a:cs typeface="Segoe UI" panose="020B0502040204020203" pitchFamily="34" charset="0"/>
                      </a:endParaRPr>
                    </a:p>
                  </a:txBody>
                  <a:tcPr/>
                </a:tc>
                <a:tc>
                  <a:txBody>
                    <a:bodyPr/>
                    <a:lstStyle/>
                    <a:p>
                      <a:r>
                        <a:rPr lang="en-US" sz="1600" dirty="0"/>
                        <a:t>$400 million</a:t>
                      </a:r>
                      <a:endParaRPr lang="en-US" sz="1600" dirty="0">
                        <a:latin typeface="Segoe UI" panose="020B0502040204020203" pitchFamily="34" charset="0"/>
                        <a:cs typeface="Segoe UI" panose="020B0502040204020203" pitchFamily="34" charset="0"/>
                      </a:endParaRPr>
                    </a:p>
                  </a:txBody>
                  <a:tcPr/>
                </a:tc>
                <a:tc>
                  <a:txBody>
                    <a:bodyPr/>
                    <a:lstStyle/>
                    <a:p>
                      <a:r>
                        <a:rPr lang="en-US" sz="1600" dirty="0"/>
                        <a:t>Water conservation and efficiency, renewable energy, natural and nature-based features, drought, water scarcity</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932007884"/>
                  </a:ext>
                </a:extLst>
              </a:tr>
              <a:tr h="799246">
                <a:tc>
                  <a:txBody>
                    <a:bodyPr/>
                    <a:lstStyle/>
                    <a:p>
                      <a:r>
                        <a:rPr lang="en-US" sz="1600" dirty="0"/>
                        <a:t>Title XVI Water Reclamation and Reuse Program</a:t>
                      </a:r>
                      <a:endParaRPr lang="en-US" sz="1600" dirty="0">
                        <a:latin typeface="Segoe UI" panose="020B0502040204020203" pitchFamily="34" charset="0"/>
                        <a:cs typeface="Segoe UI" panose="020B0502040204020203" pitchFamily="34" charset="0"/>
                      </a:endParaRPr>
                    </a:p>
                  </a:txBody>
                  <a:tcPr/>
                </a:tc>
                <a:tc>
                  <a:txBody>
                    <a:bodyPr/>
                    <a:lstStyle/>
                    <a:p>
                      <a:r>
                        <a:rPr lang="en-US" sz="1600" dirty="0"/>
                        <a:t>$550 million</a:t>
                      </a:r>
                      <a:endParaRPr lang="en-US" sz="1600" dirty="0">
                        <a:latin typeface="Segoe UI" panose="020B0502040204020203" pitchFamily="34" charset="0"/>
                        <a:cs typeface="Segoe UI" panose="020B0502040204020203" pitchFamily="34" charset="0"/>
                      </a:endParaRPr>
                    </a:p>
                  </a:txBody>
                  <a:tcPr/>
                </a:tc>
                <a:tc>
                  <a:txBody>
                    <a:bodyPr/>
                    <a:lstStyle/>
                    <a:p>
                      <a:r>
                        <a:rPr lang="en-US" sz="1600" dirty="0"/>
                        <a:t>Water Recycling</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320248260"/>
                  </a:ext>
                </a:extLst>
              </a:tr>
              <a:tr h="799246">
                <a:tc>
                  <a:txBody>
                    <a:bodyPr/>
                    <a:lstStyle/>
                    <a:p>
                      <a:r>
                        <a:rPr lang="en-US" sz="1600"/>
                        <a:t>Cooperative Watershed Management Program</a:t>
                      </a:r>
                      <a:endParaRPr lang="en-US" sz="1600">
                        <a:latin typeface="Segoe UI" panose="020B0502040204020203" pitchFamily="34" charset="0"/>
                        <a:cs typeface="Segoe UI" panose="020B0502040204020203" pitchFamily="34" charset="0"/>
                      </a:endParaRPr>
                    </a:p>
                  </a:txBody>
                  <a:tcPr/>
                </a:tc>
                <a:tc>
                  <a:txBody>
                    <a:bodyPr/>
                    <a:lstStyle/>
                    <a:p>
                      <a:r>
                        <a:rPr lang="en-US" sz="1600" dirty="0"/>
                        <a:t>$100 million</a:t>
                      </a:r>
                      <a:endParaRPr lang="en-US" sz="1600" dirty="0">
                        <a:latin typeface="Segoe UI" panose="020B0502040204020203" pitchFamily="34" charset="0"/>
                        <a:cs typeface="Segoe UI" panose="020B0502040204020203" pitchFamily="34" charset="0"/>
                      </a:endParaRPr>
                    </a:p>
                  </a:txBody>
                  <a:tcPr/>
                </a:tc>
                <a:tc>
                  <a:txBody>
                    <a:bodyPr/>
                    <a:lstStyle/>
                    <a:p>
                      <a:r>
                        <a:rPr lang="en-US" sz="1600" dirty="0"/>
                        <a:t>Watershed planning and restoration projects for watershed groups</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777097298"/>
                  </a:ext>
                </a:extLst>
              </a:tr>
              <a:tr h="799246">
                <a:tc>
                  <a:txBody>
                    <a:bodyPr/>
                    <a:lstStyle/>
                    <a:p>
                      <a:r>
                        <a:rPr lang="en-US" sz="1600"/>
                        <a:t>Aquatic Ecosystems Restoration and Protection Projects</a:t>
                      </a:r>
                      <a:endParaRPr lang="en-US" sz="1600">
                        <a:latin typeface="Segoe UI" panose="020B0502040204020203" pitchFamily="34" charset="0"/>
                        <a:cs typeface="Segoe UI" panose="020B0502040204020203" pitchFamily="34" charset="0"/>
                      </a:endParaRPr>
                    </a:p>
                  </a:txBody>
                  <a:tcPr/>
                </a:tc>
                <a:tc>
                  <a:txBody>
                    <a:bodyPr/>
                    <a:lstStyle/>
                    <a:p>
                      <a:r>
                        <a:rPr lang="en-US" sz="1600" dirty="0"/>
                        <a:t>$250 million</a:t>
                      </a:r>
                      <a:endParaRPr lang="en-US" sz="1600" dirty="0">
                        <a:latin typeface="Segoe UI" panose="020B0502040204020203" pitchFamily="34" charset="0"/>
                        <a:cs typeface="Segoe UI" panose="020B0502040204020203" pitchFamily="34" charset="0"/>
                      </a:endParaRPr>
                    </a:p>
                  </a:txBody>
                  <a:tcPr/>
                </a:tc>
                <a:tc>
                  <a:txBody>
                    <a:bodyPr/>
                    <a:lstStyle/>
                    <a:p>
                      <a:r>
                        <a:rPr lang="en-US" sz="1600" dirty="0"/>
                        <a:t>Aquatic ecosystem restoration and protection projects to improve habitat</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71892313"/>
                  </a:ext>
                </a:extLst>
              </a:tr>
              <a:tr h="799246">
                <a:tc>
                  <a:txBody>
                    <a:bodyPr/>
                    <a:lstStyle/>
                    <a:p>
                      <a:r>
                        <a:rPr lang="en-US" sz="1600" dirty="0"/>
                        <a:t>Multi-Benefit Projects to Improve Watershed Health</a:t>
                      </a:r>
                      <a:endParaRPr lang="en-US" sz="1600" dirty="0">
                        <a:latin typeface="Segoe UI" panose="020B0502040204020203" pitchFamily="34" charset="0"/>
                        <a:cs typeface="Segoe UI" panose="020B0502040204020203" pitchFamily="34" charset="0"/>
                      </a:endParaRPr>
                    </a:p>
                  </a:txBody>
                  <a:tcPr/>
                </a:tc>
                <a:tc>
                  <a:txBody>
                    <a:bodyPr/>
                    <a:lstStyle/>
                    <a:p>
                      <a:r>
                        <a:rPr lang="en-US" sz="1600" dirty="0"/>
                        <a:t>$100 million</a:t>
                      </a:r>
                      <a:endParaRPr lang="en-US" sz="1600" dirty="0">
                        <a:latin typeface="Segoe UI" panose="020B0502040204020203" pitchFamily="34" charset="0"/>
                        <a:cs typeface="Segoe UI" panose="020B0502040204020203" pitchFamily="34" charset="0"/>
                      </a:endParaRPr>
                    </a:p>
                  </a:txBody>
                  <a:tcPr/>
                </a:tc>
                <a:tc>
                  <a:txBody>
                    <a:bodyPr/>
                    <a:lstStyle/>
                    <a:p>
                      <a:r>
                        <a:rPr lang="en-US" sz="1600" dirty="0"/>
                        <a:t>Restoration projects to improve watershed health</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847306901"/>
                  </a:ext>
                </a:extLst>
              </a:tr>
            </a:tbl>
          </a:graphicData>
        </a:graphic>
      </p:graphicFrame>
    </p:spTree>
    <p:extLst>
      <p:ext uri="{BB962C8B-B14F-4D97-AF65-F5344CB8AC3E}">
        <p14:creationId xmlns:p14="http://schemas.microsoft.com/office/powerpoint/2010/main" val="2687503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613331-F370-4F5D-A644-551C1C3052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45211" y="-687934"/>
            <a:ext cx="5944752" cy="7545934"/>
          </a:xfrm>
          <a:prstGeom prst="rect">
            <a:avLst/>
          </a:prstGeom>
          <a:ln>
            <a:noFill/>
          </a:ln>
          <a:effectLst>
            <a:outerShdw algn="tl" rotWithShape="0">
              <a:srgbClr val="000000">
                <a:alpha val="70000"/>
              </a:srgbClr>
            </a:outerShdw>
          </a:effectLst>
        </p:spPr>
      </p:pic>
      <p:sp>
        <p:nvSpPr>
          <p:cNvPr id="5" name="Title 4">
            <a:extLst>
              <a:ext uri="{FF2B5EF4-FFF2-40B4-BE49-F238E27FC236}">
                <a16:creationId xmlns:a16="http://schemas.microsoft.com/office/drawing/2014/main" id="{27A4D5E0-E026-4EA5-92E4-AD7FC9574961}"/>
              </a:ext>
            </a:extLst>
          </p:cNvPr>
          <p:cNvSpPr>
            <a:spLocks noGrp="1"/>
          </p:cNvSpPr>
          <p:nvPr>
            <p:ph type="title"/>
          </p:nvPr>
        </p:nvSpPr>
        <p:spPr>
          <a:xfrm>
            <a:off x="158891" y="195712"/>
            <a:ext cx="6539917" cy="1071661"/>
          </a:xfrm>
        </p:spPr>
        <p:txBody>
          <a:bodyPr/>
          <a:lstStyle/>
          <a:p>
            <a:r>
              <a:rPr lang="en-US" sz="3600" dirty="0"/>
              <a:t>Aquatic Ecosystem Restoration Projects</a:t>
            </a:r>
          </a:p>
        </p:txBody>
      </p:sp>
      <p:sp>
        <p:nvSpPr>
          <p:cNvPr id="6" name="Content Placeholder 5">
            <a:extLst>
              <a:ext uri="{FF2B5EF4-FFF2-40B4-BE49-F238E27FC236}">
                <a16:creationId xmlns:a16="http://schemas.microsoft.com/office/drawing/2014/main" id="{C4A7B6F9-A97D-4190-B3E0-E4EA0ACFC2C6}"/>
              </a:ext>
            </a:extLst>
          </p:cNvPr>
          <p:cNvSpPr>
            <a:spLocks noGrp="1"/>
          </p:cNvSpPr>
          <p:nvPr>
            <p:ph type="body" sz="half" idx="2"/>
          </p:nvPr>
        </p:nvSpPr>
        <p:spPr>
          <a:xfrm>
            <a:off x="158891" y="1267374"/>
            <a:ext cx="5944752" cy="4560550"/>
          </a:xfrm>
        </p:spPr>
        <p:txBody>
          <a:bodyPr vert="horz" lIns="91440" tIns="45720" rIns="91440" bIns="45720" rtlCol="0" anchor="t">
            <a:noAutofit/>
          </a:bodyPr>
          <a:lstStyle/>
          <a:p>
            <a:pPr marL="0" indent="0">
              <a:buNone/>
            </a:pPr>
            <a:r>
              <a:rPr lang="en-US" sz="2000" dirty="0">
                <a:latin typeface="Segoe UI Semibold"/>
                <a:cs typeface="Segoe UI Semibold"/>
              </a:rPr>
              <a:t>Eligible Project Types</a:t>
            </a:r>
          </a:p>
          <a:p>
            <a:pPr marL="914400" lvl="1" indent="-457200">
              <a:buFont typeface="Arial" panose="020B0604020202020204" pitchFamily="34" charset="0"/>
              <a:buChar char="•"/>
            </a:pPr>
            <a:r>
              <a:rPr lang="en-US" sz="2000" dirty="0">
                <a:latin typeface="Segoe UI Semibold"/>
                <a:cs typeface="Segoe UI Semibold"/>
              </a:rPr>
              <a:t>Funds the study, design, and construction of large-scale aquatic ecosystem restoration and protection projects </a:t>
            </a:r>
          </a:p>
          <a:p>
            <a:pPr marL="914400" lvl="1" indent="-457200">
              <a:buFont typeface="Arial" panose="020B0604020202020204" pitchFamily="34" charset="0"/>
              <a:buChar char="•"/>
            </a:pPr>
            <a:r>
              <a:rPr lang="en-US" sz="2000" dirty="0">
                <a:latin typeface="Segoe UI Semibold"/>
                <a:cs typeface="Segoe UI Semibold"/>
              </a:rPr>
              <a:t>Projects should improve habitat or fish passage, including through the removal or bypass of fish barriers</a:t>
            </a:r>
          </a:p>
          <a:p>
            <a:pPr marL="914400" lvl="1" indent="-457200">
              <a:buFont typeface="Arial" panose="020B0604020202020204" pitchFamily="34" charset="0"/>
              <a:buChar char="•"/>
            </a:pPr>
            <a:r>
              <a:rPr lang="en-US" sz="2000" dirty="0">
                <a:latin typeface="Segoe UI Semibold"/>
                <a:cs typeface="Segoe UI Semibold"/>
              </a:rPr>
              <a:t>Prioritizes projects that provide regional benefits (across multiple basins), are a component of an aging infrastructure strategy, or benefit an underserved community</a:t>
            </a:r>
          </a:p>
          <a:p>
            <a:r>
              <a:rPr lang="en-US" sz="2000" dirty="0">
                <a:latin typeface="Segoe UI Semibold"/>
                <a:cs typeface="Segoe UI Semibold"/>
              </a:rPr>
              <a:t>Two Phases</a:t>
            </a:r>
          </a:p>
          <a:p>
            <a:pPr marL="742950" lvl="1" indent="-285750">
              <a:buFont typeface="Arial" panose="020B0604020202020204" pitchFamily="34" charset="0"/>
              <a:buChar char="•"/>
            </a:pPr>
            <a:r>
              <a:rPr lang="en-US" sz="2000" dirty="0">
                <a:latin typeface="Segoe UI Semibold"/>
                <a:cs typeface="Segoe UI Semibold"/>
              </a:rPr>
              <a:t>Planning and Design</a:t>
            </a:r>
          </a:p>
          <a:p>
            <a:pPr marL="742950" lvl="1" indent="-285750">
              <a:buFont typeface="Arial" panose="020B0604020202020204" pitchFamily="34" charset="0"/>
              <a:buChar char="•"/>
            </a:pPr>
            <a:r>
              <a:rPr lang="en-US" sz="2000" dirty="0">
                <a:latin typeface="Segoe UI Semibold"/>
                <a:cs typeface="Segoe UI Semibold"/>
              </a:rPr>
              <a:t>Construction</a:t>
            </a:r>
            <a:endParaRPr lang="en-US" sz="1600" dirty="0">
              <a:latin typeface="Segoe UI Semibold"/>
              <a:cs typeface="Segoe UI Semibold"/>
            </a:endParaRPr>
          </a:p>
          <a:p>
            <a:r>
              <a:rPr lang="en-US" b="0" i="1" dirty="0">
                <a:solidFill>
                  <a:srgbClr val="FF0000"/>
                </a:solidFill>
                <a:latin typeface="Segoe UI Semibold"/>
                <a:cs typeface="Segoe UI Semibold"/>
              </a:rPr>
              <a:t>Currently open on grants.gov.  Applications due January 24, 2023.</a:t>
            </a:r>
            <a:endParaRPr lang="en-US" b="0" dirty="0">
              <a:solidFill>
                <a:srgbClr val="FF0000"/>
              </a:solidFill>
              <a:latin typeface="Segoe UI Semibold"/>
              <a:cs typeface="Segoe UI Semibold"/>
            </a:endParaRPr>
          </a:p>
          <a:p>
            <a:pPr lvl="1" indent="0">
              <a:buNone/>
            </a:pPr>
            <a:endParaRPr lang="en-US" sz="1800" dirty="0"/>
          </a:p>
          <a:p>
            <a:endParaRPr lang="en-US" sz="1800" dirty="0"/>
          </a:p>
          <a:p>
            <a:pPr marL="742950" lvl="1" indent="-285750">
              <a:buFont typeface="Arial" panose="020B0604020202020204" pitchFamily="34" charset="0"/>
              <a:buChar char="•"/>
            </a:pPr>
            <a:endParaRPr lang="en-US" sz="1600" dirty="0"/>
          </a:p>
          <a:p>
            <a:pPr lvl="1"/>
            <a:endParaRPr lang="en-US" sz="1800" dirty="0"/>
          </a:p>
          <a:p>
            <a:pPr lvl="1"/>
            <a:endParaRPr lang="en-US" sz="1800" dirty="0"/>
          </a:p>
          <a:p>
            <a:pPr lvl="1"/>
            <a:endParaRPr lang="en-US" sz="1800" dirty="0"/>
          </a:p>
          <a:p>
            <a:endParaRPr lang="en-US" sz="2200" dirty="0"/>
          </a:p>
        </p:txBody>
      </p:sp>
      <p:sp>
        <p:nvSpPr>
          <p:cNvPr id="3" name="Text Placeholder 2">
            <a:extLst>
              <a:ext uri="{FF2B5EF4-FFF2-40B4-BE49-F238E27FC236}">
                <a16:creationId xmlns:a16="http://schemas.microsoft.com/office/drawing/2014/main" id="{1D84C222-5AED-45A8-8A21-B1B017EF4471}"/>
              </a:ext>
            </a:extLst>
          </p:cNvPr>
          <p:cNvSpPr>
            <a:spLocks noGrp="1"/>
          </p:cNvSpPr>
          <p:nvPr>
            <p:ph type="body" sz="quarter" idx="14"/>
          </p:nvPr>
        </p:nvSpPr>
        <p:spPr>
          <a:xfrm>
            <a:off x="10993468" y="5531225"/>
            <a:ext cx="914400" cy="1060704"/>
          </a:xfrm>
        </p:spPr>
        <p:txBody>
          <a:bodyPr/>
          <a:lstStyle/>
          <a:p>
            <a:endParaRPr lang="en-US"/>
          </a:p>
        </p:txBody>
      </p:sp>
      <p:cxnSp>
        <p:nvCxnSpPr>
          <p:cNvPr id="7" name="Straight Connector 6">
            <a:extLst>
              <a:ext uri="{FF2B5EF4-FFF2-40B4-BE49-F238E27FC236}">
                <a16:creationId xmlns:a16="http://schemas.microsoft.com/office/drawing/2014/main" id="{0B550BB6-C81E-4404-B8C5-3EECF77863CA}"/>
              </a:ext>
            </a:extLst>
          </p:cNvPr>
          <p:cNvCxnSpPr>
            <a:cxnSpLocks/>
          </p:cNvCxnSpPr>
          <p:nvPr/>
        </p:nvCxnSpPr>
        <p:spPr>
          <a:xfrm>
            <a:off x="158891" y="1267373"/>
            <a:ext cx="5133703" cy="0"/>
          </a:xfrm>
          <a:prstGeom prst="line">
            <a:avLst/>
          </a:prstGeom>
          <a:ln>
            <a:solidFill>
              <a:srgbClr val="CB9F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6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8397-886B-47EB-B7CF-287AE0FCBEEC}"/>
              </a:ext>
            </a:extLst>
          </p:cNvPr>
          <p:cNvSpPr>
            <a:spLocks noGrp="1"/>
          </p:cNvSpPr>
          <p:nvPr>
            <p:ph type="title"/>
          </p:nvPr>
        </p:nvSpPr>
        <p:spPr>
          <a:xfrm>
            <a:off x="0" y="0"/>
            <a:ext cx="11704320" cy="1325563"/>
          </a:xfrm>
        </p:spPr>
        <p:txBody>
          <a:bodyPr/>
          <a:lstStyle/>
          <a:p>
            <a:r>
              <a:rPr lang="en-US"/>
              <a:t>WaterSMART Program Resources</a:t>
            </a:r>
          </a:p>
        </p:txBody>
      </p:sp>
      <p:sp>
        <p:nvSpPr>
          <p:cNvPr id="3" name="Text Placeholder 2">
            <a:extLst>
              <a:ext uri="{FF2B5EF4-FFF2-40B4-BE49-F238E27FC236}">
                <a16:creationId xmlns:a16="http://schemas.microsoft.com/office/drawing/2014/main" id="{7C3C112C-0436-49CE-8B03-20BABE811FCC}"/>
              </a:ext>
            </a:extLst>
          </p:cNvPr>
          <p:cNvSpPr>
            <a:spLocks noGrp="1"/>
          </p:cNvSpPr>
          <p:nvPr>
            <p:ph type="body" sz="quarter" idx="13"/>
          </p:nvPr>
        </p:nvSpPr>
        <p:spPr>
          <a:xfrm>
            <a:off x="167640" y="1207362"/>
            <a:ext cx="5471160" cy="5476897"/>
          </a:xfrm>
        </p:spPr>
        <p:txBody>
          <a:bodyPr/>
          <a:lstStyle/>
          <a:p>
            <a:r>
              <a:rPr lang="en-US" b="0" dirty="0"/>
              <a:t>WaterSMART Program Website: </a:t>
            </a:r>
            <a:r>
              <a:rPr lang="en-US" b="0" dirty="0">
                <a:hlinkClick r:id="rId3"/>
              </a:rPr>
              <a:t>https://www.usbr.gov/watersmart</a:t>
            </a:r>
            <a:endParaRPr lang="en-US" b="0" dirty="0"/>
          </a:p>
          <a:p>
            <a:pPr lvl="1"/>
            <a:r>
              <a:rPr lang="en-US" b="0" dirty="0"/>
              <a:t>Previously funded applications for all programs</a:t>
            </a:r>
          </a:p>
          <a:p>
            <a:pPr lvl="1"/>
            <a:r>
              <a:rPr lang="en-US" b="0" dirty="0"/>
              <a:t>Interactive Data Visualization Tool</a:t>
            </a:r>
          </a:p>
          <a:p>
            <a:pPr lvl="1"/>
            <a:r>
              <a:rPr lang="en-US" b="0" dirty="0"/>
              <a:t>WaterSMART Dashboard</a:t>
            </a:r>
          </a:p>
          <a:p>
            <a:pPr lvl="1"/>
            <a:r>
              <a:rPr lang="en-US" b="0" dirty="0"/>
              <a:t>Funding opportunity calendar</a:t>
            </a:r>
          </a:p>
          <a:p>
            <a:pPr lvl="1"/>
            <a:r>
              <a:rPr lang="en-US" b="0" dirty="0"/>
              <a:t>WaterSMART mailing list</a:t>
            </a:r>
          </a:p>
          <a:p>
            <a:pPr lvl="1"/>
            <a:r>
              <a:rPr lang="en-US" b="0" dirty="0"/>
              <a:t>Recent announcements</a:t>
            </a:r>
          </a:p>
          <a:p>
            <a:pPr marL="0" indent="0">
              <a:buNone/>
            </a:pPr>
            <a:endParaRPr lang="en-US" b="0" dirty="0"/>
          </a:p>
          <a:p>
            <a:pPr marL="457200" lvl="1" indent="0">
              <a:buNone/>
            </a:pPr>
            <a:endParaRPr lang="en-US" sz="1400" b="0" dirty="0"/>
          </a:p>
          <a:p>
            <a:pPr marL="0" indent="0">
              <a:buNone/>
            </a:pPr>
            <a:endParaRPr lang="en-US" sz="1400" b="0" dirty="0"/>
          </a:p>
          <a:p>
            <a:pPr marL="0" indent="0">
              <a:buNone/>
            </a:pPr>
            <a:endParaRPr lang="en-US" b="0" dirty="0"/>
          </a:p>
        </p:txBody>
      </p:sp>
      <p:sp>
        <p:nvSpPr>
          <p:cNvPr id="4" name="Text Placeholder 3">
            <a:extLst>
              <a:ext uri="{FF2B5EF4-FFF2-40B4-BE49-F238E27FC236}">
                <a16:creationId xmlns:a16="http://schemas.microsoft.com/office/drawing/2014/main" id="{12440D62-F8FE-42D4-AB50-B32DE1241DEC}"/>
              </a:ext>
            </a:extLst>
          </p:cNvPr>
          <p:cNvSpPr>
            <a:spLocks noGrp="1"/>
          </p:cNvSpPr>
          <p:nvPr>
            <p:ph type="body" sz="quarter" idx="14"/>
          </p:nvPr>
        </p:nvSpPr>
        <p:spPr/>
        <p:txBody>
          <a:bodyPr/>
          <a:lstStyle/>
          <a:p>
            <a:endParaRPr lang="en-US" dirty="0"/>
          </a:p>
        </p:txBody>
      </p:sp>
      <p:cxnSp>
        <p:nvCxnSpPr>
          <p:cNvPr id="5" name="Straight Connector 4">
            <a:extLst>
              <a:ext uri="{FF2B5EF4-FFF2-40B4-BE49-F238E27FC236}">
                <a16:creationId xmlns:a16="http://schemas.microsoft.com/office/drawing/2014/main" id="{DBC4F0A7-7509-44EC-B91D-008EAEFC4562}"/>
              </a:ext>
            </a:extLst>
          </p:cNvPr>
          <p:cNvCxnSpPr>
            <a:cxnSpLocks/>
          </p:cNvCxnSpPr>
          <p:nvPr/>
        </p:nvCxnSpPr>
        <p:spPr>
          <a:xfrm>
            <a:off x="127000" y="993280"/>
            <a:ext cx="8468360" cy="0"/>
          </a:xfrm>
          <a:prstGeom prst="line">
            <a:avLst/>
          </a:prstGeom>
          <a:ln w="19050">
            <a:solidFill>
              <a:srgbClr val="CB9F5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63D30C-8530-C863-63AE-BD6A68ADB1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308" b="-2139"/>
          <a:stretch/>
        </p:blipFill>
        <p:spPr>
          <a:xfrm>
            <a:off x="8368589" y="1433508"/>
            <a:ext cx="3194084" cy="39449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HeroicExtremeLeftFacing"/>
            <a:lightRig rig="soft" dir="t"/>
          </a:scene3d>
          <a:sp3d contourW="12700" prstMaterial="matte">
            <a:bevelT w="63500" h="50800"/>
            <a:contourClr>
              <a:srgbClr val="C0C0C0"/>
            </a:contourClr>
          </a:sp3d>
        </p:spPr>
      </p:pic>
      <p:pic>
        <p:nvPicPr>
          <p:cNvPr id="6" name="Picture 5">
            <a:extLst>
              <a:ext uri="{FF2B5EF4-FFF2-40B4-BE49-F238E27FC236}">
                <a16:creationId xmlns:a16="http://schemas.microsoft.com/office/drawing/2014/main" id="{5377D372-BBAB-DCDC-7850-ECC1B3289E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59520" y="1479545"/>
            <a:ext cx="3691992" cy="3944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ContrastingRightFacing"/>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7018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914AA9-A04D-4207-88D2-C9DDACD10D3E}"/>
              </a:ext>
            </a:extLst>
          </p:cNvPr>
          <p:cNvSpPr>
            <a:spLocks noGrp="1"/>
          </p:cNvSpPr>
          <p:nvPr>
            <p:ph type="ctrTitle"/>
          </p:nvPr>
        </p:nvSpPr>
        <p:spPr>
          <a:xfrm>
            <a:off x="525294" y="1624615"/>
            <a:ext cx="9144000" cy="2004410"/>
          </a:xfrm>
        </p:spPr>
        <p:txBody>
          <a:bodyPr anchor="b">
            <a:normAutofit fontScale="90000"/>
          </a:bodyPr>
          <a:lstStyle/>
          <a:p>
            <a:br>
              <a:rPr lang="en-US" sz="2800"/>
            </a:br>
            <a:br>
              <a:rPr lang="en-US" sz="2800"/>
            </a:br>
            <a:br>
              <a:rPr lang="en-US" sz="2800"/>
            </a:br>
            <a:br>
              <a:rPr lang="en-US" sz="2800"/>
            </a:br>
            <a:br>
              <a:rPr lang="en-US" sz="2800"/>
            </a:br>
            <a:br>
              <a:rPr lang="en-US" sz="2800"/>
            </a:br>
            <a:br>
              <a:rPr lang="en-US" sz="2800"/>
            </a:br>
            <a:br>
              <a:rPr lang="en-US" sz="2800"/>
            </a:br>
            <a:br>
              <a:rPr lang="en-US" sz="2800"/>
            </a:br>
            <a:br>
              <a:rPr lang="en-US" sz="2800"/>
            </a:br>
            <a:r>
              <a:rPr lang="en-US" sz="2800"/>
              <a:t>Questions?</a:t>
            </a:r>
          </a:p>
          <a:p>
            <a:endParaRPr lang="en-US" sz="1500"/>
          </a:p>
          <a:p>
            <a:r>
              <a:rPr lang="en-US" sz="1500"/>
              <a:t>		     	</a:t>
            </a:r>
          </a:p>
          <a:p>
            <a:r>
              <a:rPr lang="en-US" sz="1500"/>
              <a:t>		</a:t>
            </a:r>
          </a:p>
          <a:p>
            <a:endParaRPr lang="en-US" sz="1500"/>
          </a:p>
          <a:p>
            <a:endParaRPr lang="en-US" sz="1500"/>
          </a:p>
          <a:p>
            <a:endParaRPr lang="en-US" sz="1500"/>
          </a:p>
          <a:p>
            <a:endParaRPr lang="en-US" sz="1500"/>
          </a:p>
          <a:p>
            <a:endParaRPr lang="en-US" sz="1500"/>
          </a:p>
        </p:txBody>
      </p:sp>
      <p:sp>
        <p:nvSpPr>
          <p:cNvPr id="3" name="TextBox 2">
            <a:extLst>
              <a:ext uri="{FF2B5EF4-FFF2-40B4-BE49-F238E27FC236}">
                <a16:creationId xmlns:a16="http://schemas.microsoft.com/office/drawing/2014/main" id="{9D86468A-BD6A-4309-8AF3-3F7370A20D95}"/>
              </a:ext>
            </a:extLst>
          </p:cNvPr>
          <p:cNvSpPr txBox="1"/>
          <p:nvPr/>
        </p:nvSpPr>
        <p:spPr>
          <a:xfrm>
            <a:off x="525294" y="2315183"/>
            <a:ext cx="4264419"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Sheri Looper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916-978-5556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slooper@usbr.gov</a:t>
            </a: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		</a:t>
            </a:r>
          </a:p>
        </p:txBody>
      </p:sp>
      <p:sp>
        <p:nvSpPr>
          <p:cNvPr id="4" name="TextBox 3">
            <a:extLst>
              <a:ext uri="{FF2B5EF4-FFF2-40B4-BE49-F238E27FC236}">
                <a16:creationId xmlns:a16="http://schemas.microsoft.com/office/drawing/2014/main" id="{B93774F9-DE8F-0C98-F22B-EE635B853674}"/>
              </a:ext>
            </a:extLst>
          </p:cNvPr>
          <p:cNvSpPr txBox="1"/>
          <p:nvPr/>
        </p:nvSpPr>
        <p:spPr>
          <a:xfrm>
            <a:off x="471508" y="4412923"/>
            <a:ext cx="4699206" cy="230832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Drew Manning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303-445-2730</a:t>
            </a:r>
            <a:endParaRPr kumimoji="0" lang="en-US" sz="3600" b="1" i="0" u="none" strike="noStrike" kern="1200" cap="none" spc="0" normalizeH="0" baseline="0" noProof="0" dirty="0">
              <a:ln>
                <a:noFill/>
              </a:ln>
              <a:solidFill>
                <a:srgbClr val="FFFFFF"/>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hlinkClick r:id="" action="ppaction://noaction">
                  <a:extLst>
                    <a:ext uri="{A12FA001-AC4F-418D-AE19-62706E023703}">
                      <ahyp:hlinkClr xmlns:ahyp="http://schemas.microsoft.com/office/drawing/2018/hyperlinkcolor" val="tx"/>
                    </a:ext>
                  </a:extLst>
                </a:hlinkClick>
              </a:rPr>
              <a:t>amanning@usbr.gov</a:t>
            </a: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			</a:t>
            </a:r>
          </a:p>
        </p:txBody>
      </p:sp>
      <p:grpSp>
        <p:nvGrpSpPr>
          <p:cNvPr id="7" name="Group 6">
            <a:extLst>
              <a:ext uri="{FF2B5EF4-FFF2-40B4-BE49-F238E27FC236}">
                <a16:creationId xmlns:a16="http://schemas.microsoft.com/office/drawing/2014/main" id="{E30FB709-8241-5D8C-4817-DB2917043EB5}"/>
              </a:ext>
            </a:extLst>
          </p:cNvPr>
          <p:cNvGrpSpPr/>
          <p:nvPr/>
        </p:nvGrpSpPr>
        <p:grpSpPr>
          <a:xfrm>
            <a:off x="5302950" y="623363"/>
            <a:ext cx="6068108" cy="4279143"/>
            <a:chOff x="5007675" y="128063"/>
            <a:chExt cx="6068108" cy="4374239"/>
          </a:xfrm>
        </p:grpSpPr>
        <p:sp>
          <p:nvSpPr>
            <p:cNvPr id="6" name="Star: 7 Points 5">
              <a:extLst>
                <a:ext uri="{FF2B5EF4-FFF2-40B4-BE49-F238E27FC236}">
                  <a16:creationId xmlns:a16="http://schemas.microsoft.com/office/drawing/2014/main" id="{4A5E0F57-8A2F-8E26-2716-51E9169F306C}"/>
                </a:ext>
              </a:extLst>
            </p:cNvPr>
            <p:cNvSpPr/>
            <p:nvPr/>
          </p:nvSpPr>
          <p:spPr>
            <a:xfrm>
              <a:off x="5007675" y="128063"/>
              <a:ext cx="6068108" cy="4374239"/>
            </a:xfrm>
            <a:prstGeom prst="star7">
              <a:avLst/>
            </a:prstGeom>
            <a:gradFill>
              <a:gsLst>
                <a:gs pos="0">
                  <a:schemeClr val="accent1">
                    <a:lumMod val="5000"/>
                    <a:lumOff val="95000"/>
                  </a:schemeClr>
                </a:gs>
                <a:gs pos="74000">
                  <a:schemeClr val="accent4">
                    <a:lumMod val="20000"/>
                    <a:lumOff val="80000"/>
                  </a:schemeClr>
                </a:gs>
                <a:gs pos="56866">
                  <a:schemeClr val="accent4">
                    <a:lumMod val="40000"/>
                    <a:lumOff val="60000"/>
                  </a:schemeClr>
                </a:gs>
                <a:gs pos="83000">
                  <a:schemeClr val="accent4">
                    <a:lumMod val="40000"/>
                    <a:lumOff val="60000"/>
                  </a:schemeClr>
                </a:gs>
                <a:gs pos="16502">
                  <a:schemeClr val="accent4">
                    <a:lumMod val="20000"/>
                    <a:lumOff val="80000"/>
                  </a:schemeClr>
                </a:gs>
                <a:gs pos="100000">
                  <a:schemeClr val="accent4">
                    <a:lumMod val="40000"/>
                    <a:lumOff val="60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C3687670-B0D5-F61B-BAB7-5A9DD51FF9D5}"/>
                </a:ext>
              </a:extLst>
            </p:cNvPr>
            <p:cNvSpPr txBox="1"/>
            <p:nvPr/>
          </p:nvSpPr>
          <p:spPr>
            <a:xfrm>
              <a:off x="5972481" y="951699"/>
              <a:ext cx="3914775" cy="22488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Coming Soon to Grants.gov!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0070C0"/>
                  </a:solidFill>
                  <a:effectLst/>
                  <a:uLnTx/>
                  <a:uFillTx/>
                  <a:latin typeface="Arial"/>
                  <a:ea typeface="+mn-ea"/>
                  <a:cs typeface="+mn-cs"/>
                </a:rPr>
                <a:t>Drought Resiliency Projects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0070C0"/>
                  </a:solidFill>
                  <a:effectLst/>
                  <a:uLnTx/>
                  <a:uFillTx/>
                  <a:latin typeface="Arial"/>
                  <a:ea typeface="+mn-ea"/>
                  <a:cs typeface="+mn-cs"/>
                </a:rPr>
                <a:t>Cooperative Watershed Management Planning and Project Design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0070C0"/>
                  </a:solidFill>
                  <a:effectLst/>
                  <a:uLnTx/>
                  <a:uFillTx/>
                  <a:latin typeface="Arial"/>
                  <a:ea typeface="+mn-ea"/>
                  <a:cs typeface="+mn-cs"/>
                </a:rPr>
                <a:t>Title XVI</a:t>
              </a:r>
            </a:p>
          </p:txBody>
        </p:sp>
      </p:grpSp>
    </p:spTree>
    <p:extLst>
      <p:ext uri="{BB962C8B-B14F-4D97-AF65-F5344CB8AC3E}">
        <p14:creationId xmlns:p14="http://schemas.microsoft.com/office/powerpoint/2010/main" val="3135678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B1F3-28E7-694D-99F4-4F34E6EB2BFC}"/>
              </a:ext>
            </a:extLst>
          </p:cNvPr>
          <p:cNvSpPr>
            <a:spLocks noGrp="1"/>
          </p:cNvSpPr>
          <p:nvPr>
            <p:ph type="title"/>
          </p:nvPr>
        </p:nvSpPr>
        <p:spPr>
          <a:xfrm>
            <a:off x="467032" y="2286000"/>
            <a:ext cx="3200400" cy="2286000"/>
          </a:xfrm>
        </p:spPr>
        <p:txBody>
          <a:bodyPr anchor="ctr">
            <a:normAutofit/>
          </a:bodyPr>
          <a:lstStyle/>
          <a:p>
            <a:pPr algn="ctr"/>
            <a:r>
              <a:rPr lang="en-US" b="1" dirty="0">
                <a:solidFill>
                  <a:srgbClr val="FFFFFF"/>
                </a:solidFill>
                <a:latin typeface="Arial" panose="020B0604020202020204" pitchFamily="34" charset="0"/>
                <a:cs typeface="Arial" panose="020B0604020202020204" pitchFamily="34" charset="0"/>
              </a:rPr>
              <a:t>Today’s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Agenda</a:t>
            </a:r>
            <a:endParaRPr lang="en-US" dirty="0">
              <a:solidFill>
                <a:srgbClr val="FFFFFF"/>
              </a:solidFill>
            </a:endParaRPr>
          </a:p>
        </p:txBody>
      </p:sp>
      <p:sp>
        <p:nvSpPr>
          <p:cNvPr id="3" name="Content Placeholder 2">
            <a:extLst>
              <a:ext uri="{FF2B5EF4-FFF2-40B4-BE49-F238E27FC236}">
                <a16:creationId xmlns:a16="http://schemas.microsoft.com/office/drawing/2014/main" id="{29F10EE5-B79B-E341-8EF0-92B2F4A325AE}"/>
              </a:ext>
            </a:extLst>
          </p:cNvPr>
          <p:cNvSpPr>
            <a:spLocks noGrp="1"/>
          </p:cNvSpPr>
          <p:nvPr>
            <p:ph idx="1"/>
          </p:nvPr>
        </p:nvSpPr>
        <p:spPr>
          <a:xfrm>
            <a:off x="4437089" y="344775"/>
            <a:ext cx="7287879" cy="6340838"/>
          </a:xfrm>
        </p:spPr>
        <p:txBody>
          <a:bodyPr anchor="ctr">
            <a:normAutofit lnSpcReduction="10000"/>
          </a:bodyPr>
          <a:lstStyle/>
          <a:p>
            <a:pPr marL="285750" indent="-285750">
              <a:buFont typeface="Wingdings" pitchFamily="2" charset="2"/>
              <a:buChar char="§"/>
            </a:pPr>
            <a:r>
              <a:rPr lang="en-US" sz="2800" b="1" dirty="0">
                <a:solidFill>
                  <a:schemeClr val="tx1"/>
                </a:solidFill>
                <a:latin typeface="Arial" panose="020B0604020202020204" pitchFamily="34" charset="0"/>
                <a:cs typeface="Arial" panose="020B0604020202020204" pitchFamily="34" charset="0"/>
              </a:rPr>
              <a:t>Welcome and introductions</a:t>
            </a:r>
            <a:endParaRPr lang="en-US" sz="2800" dirty="0">
              <a:solidFill>
                <a:schemeClr val="tx1"/>
              </a:solidFill>
              <a:latin typeface="Arial" panose="020B0604020202020204" pitchFamily="34" charset="0"/>
              <a:cs typeface="Arial" panose="020B0604020202020204" pitchFamily="34" charset="0"/>
            </a:endParaRPr>
          </a:p>
          <a:p>
            <a:pPr marL="285750" indent="-285750">
              <a:buFont typeface="Wingdings" pitchFamily="2" charset="2"/>
              <a:buChar char="§"/>
            </a:pPr>
            <a:r>
              <a:rPr lang="en-US" sz="2800" b="1" dirty="0">
                <a:solidFill>
                  <a:schemeClr val="tx1"/>
                </a:solidFill>
                <a:latin typeface="Arial" panose="020B0604020202020204" pitchFamily="34" charset="0"/>
                <a:cs typeface="Arial" panose="020B0604020202020204" pitchFamily="34" charset="0"/>
              </a:rPr>
              <a:t>Presentations </a:t>
            </a:r>
            <a:r>
              <a:rPr lang="en-US" sz="1500" i="1" dirty="0">
                <a:solidFill>
                  <a:schemeClr val="tx1"/>
                </a:solidFill>
                <a:latin typeface="Arial" panose="020B0604020202020204" pitchFamily="34" charset="0"/>
                <a:cs typeface="Arial" panose="020B0604020202020204" pitchFamily="34" charset="0"/>
              </a:rPr>
              <a:t>on new federal funding for energy, water and wastewater efforts (on Tribal and state allocations that Tribal can access)</a:t>
            </a:r>
          </a:p>
          <a:p>
            <a:pPr marL="511175" lvl="2" indent="-155575">
              <a:buFont typeface="Wingdings" panose="05000000000000000000" pitchFamily="2" charset="2"/>
              <a:buChar char="§"/>
            </a:pPr>
            <a:r>
              <a:rPr lang="en-US" sz="1800" b="1" u="sng" dirty="0">
                <a:solidFill>
                  <a:srgbClr val="000000"/>
                </a:solidFill>
                <a:latin typeface="Arial" panose="020B0604020202020204" pitchFamily="34" charset="0"/>
                <a:cs typeface="Arial" panose="020B0604020202020204" pitchFamily="34" charset="0"/>
              </a:rPr>
              <a:t>Bureau of Reclamation</a:t>
            </a:r>
          </a:p>
          <a:p>
            <a:pPr marL="779463" lvl="3" indent="-152400">
              <a:buFont typeface="Wingdings" panose="05000000000000000000" pitchFamily="2" charset="2"/>
              <a:buChar char="§"/>
            </a:pPr>
            <a:r>
              <a:rPr lang="en-US" sz="1800" b="1" dirty="0">
                <a:solidFill>
                  <a:srgbClr val="000000"/>
                </a:solidFill>
                <a:latin typeface="Arial" panose="020B0604020202020204" pitchFamily="34" charset="0"/>
                <a:cs typeface="Arial" panose="020B0604020202020204" pitchFamily="34" charset="0"/>
              </a:rPr>
              <a:t>Kelly </a:t>
            </a:r>
            <a:r>
              <a:rPr lang="en-US" sz="1800" b="1" dirty="0" err="1">
                <a:solidFill>
                  <a:srgbClr val="000000"/>
                </a:solidFill>
                <a:latin typeface="Arial" panose="020B0604020202020204" pitchFamily="34" charset="0"/>
                <a:cs typeface="Arial" panose="020B0604020202020204" pitchFamily="34" charset="0"/>
              </a:rPr>
              <a:t>Titensor</a:t>
            </a:r>
            <a:r>
              <a:rPr lang="en-US" sz="1800" b="1"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PE, Native American Affairs Adviser, Office of Native American and International Affairs</a:t>
            </a:r>
          </a:p>
          <a:p>
            <a:pPr marL="511175" lvl="2" indent="-155575">
              <a:buFont typeface="Wingdings" panose="05000000000000000000" pitchFamily="2" charset="2"/>
              <a:buChar char="§"/>
            </a:pPr>
            <a:r>
              <a:rPr lang="en-US" sz="1800" b="1" u="sng" dirty="0">
                <a:solidFill>
                  <a:srgbClr val="000000"/>
                </a:solidFill>
                <a:latin typeface="Arial" panose="020B0604020202020204" pitchFamily="34" charset="0"/>
                <a:cs typeface="Arial" panose="020B0604020202020204" pitchFamily="34" charset="0"/>
              </a:rPr>
              <a:t>FEMA</a:t>
            </a:r>
          </a:p>
          <a:p>
            <a:pPr marL="779463" lvl="3" indent="-152400">
              <a:buFont typeface="Wingdings" panose="05000000000000000000" pitchFamily="2" charset="2"/>
              <a:buChar char="§"/>
            </a:pPr>
            <a:r>
              <a:rPr lang="en-US" sz="1800" b="1" dirty="0">
                <a:solidFill>
                  <a:srgbClr val="000000"/>
                </a:solidFill>
                <a:latin typeface="Arial" panose="020B0604020202020204" pitchFamily="34" charset="0"/>
                <a:cs typeface="Arial" panose="020B0604020202020204" pitchFamily="34" charset="0"/>
              </a:rPr>
              <a:t>Jeremy </a:t>
            </a:r>
            <a:r>
              <a:rPr lang="en-US" sz="1800" b="1" dirty="0" err="1">
                <a:solidFill>
                  <a:srgbClr val="000000"/>
                </a:solidFill>
                <a:latin typeface="Arial" panose="020B0604020202020204" pitchFamily="34" charset="0"/>
                <a:cs typeface="Arial" panose="020B0604020202020204" pitchFamily="34" charset="0"/>
              </a:rPr>
              <a:t>Hollen</a:t>
            </a:r>
            <a:r>
              <a:rPr lang="en-US" sz="1800" dirty="0">
                <a:solidFill>
                  <a:srgbClr val="000000"/>
                </a:solidFill>
                <a:latin typeface="Arial" panose="020B0604020202020204" pitchFamily="34" charset="0"/>
                <a:cs typeface="Arial" panose="020B0604020202020204" pitchFamily="34" charset="0"/>
              </a:rPr>
              <a:t>, Public Affairs Specialist and Regional Tribal Liaison, External Affairs, Region 8 </a:t>
            </a:r>
          </a:p>
          <a:p>
            <a:pPr marL="779463" lvl="3" indent="-152400">
              <a:buFont typeface="Wingdings" panose="05000000000000000000" pitchFamily="2" charset="2"/>
              <a:buChar char="§"/>
            </a:pPr>
            <a:r>
              <a:rPr lang="en-US" sz="1800" b="1" dirty="0">
                <a:solidFill>
                  <a:srgbClr val="000000"/>
                </a:solidFill>
                <a:latin typeface="Arial" panose="020B0604020202020204" pitchFamily="34" charset="0"/>
                <a:cs typeface="Arial" panose="020B0604020202020204" pitchFamily="34" charset="0"/>
              </a:rPr>
              <a:t>Christopher </a:t>
            </a:r>
            <a:r>
              <a:rPr lang="en-US" sz="1800" b="1" dirty="0" err="1">
                <a:solidFill>
                  <a:srgbClr val="000000"/>
                </a:solidFill>
                <a:latin typeface="Arial" panose="020B0604020202020204" pitchFamily="34" charset="0"/>
                <a:cs typeface="Arial" panose="020B0604020202020204" pitchFamily="34" charset="0"/>
              </a:rPr>
              <a:t>Poehlmann</a:t>
            </a:r>
            <a:r>
              <a:rPr lang="en-US" sz="1800" dirty="0">
                <a:solidFill>
                  <a:srgbClr val="000000"/>
                </a:solidFill>
                <a:latin typeface="Arial" panose="020B0604020202020204" pitchFamily="34" charset="0"/>
                <a:cs typeface="Arial" panose="020B0604020202020204" pitchFamily="34" charset="0"/>
              </a:rPr>
              <a:t>, Regional Tribal Liaison, National Preparedness Division, FEMA Region 9</a:t>
            </a:r>
          </a:p>
          <a:p>
            <a:pPr marL="574675" lvl="2" indent="-220663">
              <a:buFont typeface="Wingdings" panose="05000000000000000000" pitchFamily="2" charset="2"/>
              <a:buChar char="§"/>
            </a:pPr>
            <a:r>
              <a:rPr lang="en-US" sz="1800" dirty="0">
                <a:solidFill>
                  <a:srgbClr val="000000"/>
                </a:solidFill>
                <a:latin typeface="Arial" panose="020B0604020202020204" pitchFamily="34" charset="0"/>
                <a:cs typeface="Arial" panose="020B0604020202020204" pitchFamily="34" charset="0"/>
              </a:rPr>
              <a:t> </a:t>
            </a:r>
            <a:r>
              <a:rPr lang="en-US" sz="1800" b="1" u="sng" dirty="0">
                <a:solidFill>
                  <a:srgbClr val="000000"/>
                </a:solidFill>
                <a:latin typeface="Arial" panose="020B0604020202020204" pitchFamily="34" charset="0"/>
                <a:cs typeface="Arial" panose="020B0604020202020204" pitchFamily="34" charset="0"/>
              </a:rPr>
              <a:t>U.S. EPA</a:t>
            </a:r>
          </a:p>
          <a:p>
            <a:pPr marL="779463" lvl="3" indent="-152400">
              <a:buFont typeface="Wingdings" panose="05000000000000000000" pitchFamily="2" charset="2"/>
              <a:buChar char="§"/>
            </a:pPr>
            <a:r>
              <a:rPr lang="en-US" sz="1800" b="1" dirty="0">
                <a:solidFill>
                  <a:srgbClr val="000000"/>
                </a:solidFill>
                <a:latin typeface="Arial" panose="020B0604020202020204" pitchFamily="34" charset="0"/>
                <a:cs typeface="Arial" panose="020B0604020202020204" pitchFamily="34" charset="0"/>
              </a:rPr>
              <a:t>Danny </a:t>
            </a:r>
            <a:r>
              <a:rPr lang="en-US" sz="1800" b="1" dirty="0" err="1">
                <a:solidFill>
                  <a:srgbClr val="000000"/>
                </a:solidFill>
                <a:latin typeface="Arial" panose="020B0604020202020204" pitchFamily="34" charset="0"/>
                <a:cs typeface="Arial" panose="020B0604020202020204" pitchFamily="34" charset="0"/>
              </a:rPr>
              <a:t>Gogal</a:t>
            </a:r>
            <a:r>
              <a:rPr lang="en-US" sz="1800" dirty="0">
                <a:solidFill>
                  <a:srgbClr val="000000"/>
                </a:solidFill>
                <a:latin typeface="Arial" panose="020B0604020202020204" pitchFamily="34" charset="0"/>
                <a:cs typeface="Arial" panose="020B0604020202020204" pitchFamily="34" charset="0"/>
              </a:rPr>
              <a:t>, Tribal and Indigenous Peoples Program Manager, Office of Environmental Justice and External Civil Rights</a:t>
            </a:r>
          </a:p>
          <a:p>
            <a:pPr marL="779463" lvl="3" indent="-152400">
              <a:buFont typeface="Wingdings" panose="05000000000000000000" pitchFamily="2" charset="2"/>
              <a:buChar char="§"/>
            </a:pPr>
            <a:r>
              <a:rPr lang="en-US" sz="1800" b="1" dirty="0">
                <a:solidFill>
                  <a:srgbClr val="000000"/>
                </a:solidFill>
                <a:latin typeface="Arial" panose="020B0604020202020204" pitchFamily="34" charset="0"/>
                <a:cs typeface="Arial" panose="020B0604020202020204" pitchFamily="34" charset="0"/>
              </a:rPr>
              <a:t>Pat Childers</a:t>
            </a:r>
            <a:r>
              <a:rPr lang="en-US" sz="1800" dirty="0">
                <a:solidFill>
                  <a:srgbClr val="000000"/>
                </a:solidFill>
                <a:latin typeface="Arial" panose="020B0604020202020204" pitchFamily="34" charset="0"/>
                <a:cs typeface="Arial" panose="020B0604020202020204" pitchFamily="34" charset="0"/>
              </a:rPr>
              <a:t>, Tribal Program Manager, Office of Air and Radiation</a:t>
            </a:r>
          </a:p>
          <a:p>
            <a:pPr marL="221456" indent="-221456">
              <a:buFont typeface="Wingdings" pitchFamily="2" charset="2"/>
              <a:buChar char="§"/>
            </a:pPr>
            <a:r>
              <a:rPr lang="en-US" sz="2800" b="1" dirty="0">
                <a:solidFill>
                  <a:schemeClr val="tx1"/>
                </a:solidFill>
                <a:latin typeface="Arial" panose="020B0604020202020204" pitchFamily="34" charset="0"/>
                <a:cs typeface="Arial" panose="020B0604020202020204" pitchFamily="34" charset="0"/>
              </a:rPr>
              <a:t>Next steps and actions</a:t>
            </a:r>
            <a:endParaRPr lang="en-US" sz="2800" dirty="0">
              <a:solidFill>
                <a:schemeClr val="tx1"/>
              </a:solidFill>
              <a:latin typeface="Arial" panose="020B0604020202020204" pitchFamily="34" charset="0"/>
              <a:cs typeface="Arial" panose="020B0604020202020204" pitchFamily="34" charset="0"/>
            </a:endParaRPr>
          </a:p>
          <a:p>
            <a:pPr marL="221456" indent="-221456">
              <a:buFont typeface="Wingdings" pitchFamily="2" charset="2"/>
              <a:buChar char="§"/>
            </a:pPr>
            <a:r>
              <a:rPr lang="en-US" sz="2800" b="1" dirty="0">
                <a:solidFill>
                  <a:schemeClr val="tx1"/>
                </a:solidFill>
                <a:latin typeface="Arial" panose="020B0604020202020204" pitchFamily="34" charset="0"/>
                <a:cs typeface="Arial" panose="020B0604020202020204" pitchFamily="34" charset="0"/>
              </a:rPr>
              <a:t>Around the Phone Updates</a:t>
            </a:r>
            <a:endParaRPr lang="en-US" sz="280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E8C2BF8-E1D0-604D-B565-9510C8821F6D}"/>
              </a:ext>
            </a:extLst>
          </p:cNvPr>
          <p:cNvSpPr>
            <a:spLocks noGrp="1"/>
          </p:cNvSpPr>
          <p:nvPr>
            <p:ph type="sldNum" sz="quarter" idx="12"/>
          </p:nvPr>
        </p:nvSpPr>
        <p:spPr>
          <a:xfrm>
            <a:off x="10879975" y="6492875"/>
            <a:ext cx="1312025" cy="365125"/>
          </a:xfrm>
        </p:spPr>
        <p:txBody>
          <a:bodyPr>
            <a:normAutofit/>
          </a:bodyPr>
          <a:lstStyle/>
          <a:p>
            <a:pPr defTabSz="514350" fontAlgn="base">
              <a:spcBef>
                <a:spcPct val="0"/>
              </a:spcBef>
              <a:spcAft>
                <a:spcPts val="338"/>
              </a:spcAft>
            </a:pPr>
            <a:fld id="{A13EA8CD-B13E-B04D-95F7-06F6E9E60E57}" type="slidenum">
              <a:rPr lang="en-US">
                <a:solidFill>
                  <a:schemeClr val="tx2"/>
                </a:solidFill>
                <a:latin typeface="Arial" charset="0"/>
              </a:rPr>
              <a:pPr defTabSz="514350" fontAlgn="base">
                <a:spcBef>
                  <a:spcPct val="0"/>
                </a:spcBef>
                <a:spcAft>
                  <a:spcPts val="338"/>
                </a:spcAft>
              </a:pPr>
              <a:t>2</a:t>
            </a:fld>
            <a:endParaRPr lang="en-US" dirty="0">
              <a:solidFill>
                <a:schemeClr val="tx2"/>
              </a:solidFill>
              <a:latin typeface="Arial" charset="0"/>
            </a:endParaRPr>
          </a:p>
        </p:txBody>
      </p:sp>
    </p:spTree>
    <p:extLst>
      <p:ext uri="{BB962C8B-B14F-4D97-AF65-F5344CB8AC3E}">
        <p14:creationId xmlns:p14="http://schemas.microsoft.com/office/powerpoint/2010/main" val="843066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p:spPr>
        <p:txBody>
          <a:bodyPr/>
          <a:lstStyle/>
          <a:p>
            <a:r>
              <a:rPr lang="en-US">
                <a:latin typeface="Segoe UI Semibold"/>
                <a:cs typeface="Segoe UI Semibold"/>
              </a:rPr>
              <a:t>Small Storage Program</a:t>
            </a:r>
          </a:p>
        </p:txBody>
      </p:sp>
      <p:sp>
        <p:nvSpPr>
          <p:cNvPr id="3" name="Subtitle 2"/>
          <p:cNvSpPr>
            <a:spLocks noGrp="1"/>
          </p:cNvSpPr>
          <p:nvPr>
            <p:ph type="subTitle" idx="1"/>
          </p:nvPr>
        </p:nvSpPr>
        <p:spPr>
          <a:effectLst/>
        </p:spPr>
        <p:txBody>
          <a:bodyPr vert="horz" lIns="91440" tIns="45720" rIns="91440" bIns="45720" rtlCol="0" anchor="t">
            <a:normAutofit/>
          </a:bodyPr>
          <a:lstStyle/>
          <a:p>
            <a:r>
              <a:rPr lang="en-US" dirty="0">
                <a:latin typeface="Segoe UI Semibold"/>
                <a:cs typeface="Segoe UI Semibold"/>
              </a:rPr>
              <a:t>Bureau of Reclamation</a:t>
            </a:r>
            <a:endParaRPr lang="en-US" sz="3200" dirty="0"/>
          </a:p>
          <a:p>
            <a:r>
              <a:rPr lang="en-US" sz="3200" dirty="0">
                <a:latin typeface="Segoe UI Semibold"/>
                <a:cs typeface="Segoe UI Semibold"/>
              </a:rPr>
              <a:t>Policy &amp; Programs Office</a:t>
            </a:r>
            <a:endParaRPr lang="en-US" sz="3200" dirty="0"/>
          </a:p>
          <a:p>
            <a:endParaRPr lang="en-US" dirty="0"/>
          </a:p>
        </p:txBody>
      </p:sp>
    </p:spTree>
    <p:extLst>
      <p:ext uri="{BB962C8B-B14F-4D97-AF65-F5344CB8AC3E}">
        <p14:creationId xmlns:p14="http://schemas.microsoft.com/office/powerpoint/2010/main" val="3604686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491F-DEF5-4B63-94B7-3028DA338E95}"/>
              </a:ext>
            </a:extLst>
          </p:cNvPr>
          <p:cNvSpPr>
            <a:spLocks noGrp="1"/>
          </p:cNvSpPr>
          <p:nvPr>
            <p:ph type="title"/>
          </p:nvPr>
        </p:nvSpPr>
        <p:spPr/>
        <p:txBody>
          <a:bodyPr/>
          <a:lstStyle/>
          <a:p>
            <a:r>
              <a:rPr lang="en-US"/>
              <a:t>Small Storage Program</a:t>
            </a:r>
          </a:p>
        </p:txBody>
      </p:sp>
      <p:sp>
        <p:nvSpPr>
          <p:cNvPr id="3" name="Text Placeholder 2">
            <a:extLst>
              <a:ext uri="{FF2B5EF4-FFF2-40B4-BE49-F238E27FC236}">
                <a16:creationId xmlns:a16="http://schemas.microsoft.com/office/drawing/2014/main" id="{A34C7B6E-045E-47AB-93FD-A860B7CD37D3}"/>
              </a:ext>
            </a:extLst>
          </p:cNvPr>
          <p:cNvSpPr>
            <a:spLocks noGrp="1"/>
          </p:cNvSpPr>
          <p:nvPr>
            <p:ph type="body" sz="quarter" idx="13"/>
          </p:nvPr>
        </p:nvSpPr>
        <p:spPr>
          <a:xfrm>
            <a:off x="228600" y="1589103"/>
            <a:ext cx="11704320" cy="4793942"/>
          </a:xfrm>
        </p:spPr>
        <p:txBody>
          <a:bodyPr vert="horz" lIns="91440" tIns="45720" rIns="91440" bIns="45720" rtlCol="0" anchor="t">
            <a:noAutofit/>
          </a:bodyPr>
          <a:lstStyle/>
          <a:p>
            <a:r>
              <a:rPr lang="en-US" dirty="0">
                <a:latin typeface="Segoe UI Semibold"/>
                <a:cs typeface="Segoe UI Semibold"/>
              </a:rPr>
              <a:t>Small storage projects are defined by:</a:t>
            </a:r>
          </a:p>
          <a:p>
            <a:pPr lvl="1"/>
            <a:r>
              <a:rPr lang="en-US" dirty="0">
                <a:latin typeface="Segoe UI Semibold"/>
                <a:cs typeface="Segoe UI Semibold"/>
              </a:rPr>
              <a:t>Water storage capacity of not less than 200 acre-feet and not more than 30,000 acre-feet and:</a:t>
            </a:r>
          </a:p>
          <a:p>
            <a:pPr lvl="2"/>
            <a:r>
              <a:rPr lang="en-US" dirty="0">
                <a:latin typeface="Segoe UI Semibold"/>
                <a:cs typeface="Segoe UI Semibold"/>
              </a:rPr>
              <a:t>increases surface or groundwater storage; or</a:t>
            </a:r>
          </a:p>
          <a:p>
            <a:pPr lvl="2"/>
            <a:r>
              <a:rPr lang="en-US" dirty="0">
                <a:latin typeface="Segoe UI Semibold"/>
                <a:cs typeface="Segoe UI Semibold"/>
              </a:rPr>
              <a:t>conveys water, directly or indirectly, to or from surface water or groundwater storage</a:t>
            </a:r>
          </a:p>
          <a:p>
            <a:r>
              <a:rPr lang="en-US" b="0" dirty="0"/>
              <a:t>Eligible Non-Federal project sponsors:</a:t>
            </a:r>
          </a:p>
          <a:p>
            <a:pPr lvl="1"/>
            <a:r>
              <a:rPr lang="en-US" dirty="0"/>
              <a:t>will include a state, regional, or local authority; Indian tribe or tribal organization; or other entities such as a water district or water association within the 17 Western States, Alaska, or Hawaii. </a:t>
            </a:r>
          </a:p>
          <a:p>
            <a:r>
              <a:rPr lang="en-US" dirty="0"/>
              <a:t>Funding: </a:t>
            </a:r>
          </a:p>
          <a:p>
            <a:pPr lvl="1"/>
            <a:r>
              <a:rPr lang="en-US" dirty="0"/>
              <a:t>Awards are limited to the lesser of $30 million or 25% of project costs.</a:t>
            </a:r>
          </a:p>
          <a:p>
            <a:pPr lvl="1"/>
            <a:r>
              <a:rPr lang="en-US" dirty="0"/>
              <a:t>Funding will be allocated through a competitive process.</a:t>
            </a:r>
            <a:endParaRPr lang="en-US" dirty="0">
              <a:latin typeface="Segoe UI Semibold"/>
              <a:cs typeface="Segoe UI Semibold"/>
            </a:endParaRPr>
          </a:p>
          <a:p>
            <a:pPr lvl="1"/>
            <a:endParaRPr lang="en-US" dirty="0"/>
          </a:p>
        </p:txBody>
      </p:sp>
      <p:sp>
        <p:nvSpPr>
          <p:cNvPr id="4" name="Text Placeholder 3">
            <a:extLst>
              <a:ext uri="{FF2B5EF4-FFF2-40B4-BE49-F238E27FC236}">
                <a16:creationId xmlns:a16="http://schemas.microsoft.com/office/drawing/2014/main" id="{FDAB96C6-13C3-4A24-8701-DAF10467A7C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718712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F102-903C-4ED6-9E9F-D78FB0E4C74C}"/>
              </a:ext>
            </a:extLst>
          </p:cNvPr>
          <p:cNvSpPr>
            <a:spLocks noGrp="1"/>
          </p:cNvSpPr>
          <p:nvPr>
            <p:ph type="title"/>
          </p:nvPr>
        </p:nvSpPr>
        <p:spPr/>
        <p:txBody>
          <a:bodyPr/>
          <a:lstStyle/>
          <a:p>
            <a:r>
              <a:rPr lang="en-US"/>
              <a:t>How to Become Eligible for Small Storage Project Funding</a:t>
            </a:r>
          </a:p>
        </p:txBody>
      </p:sp>
      <p:sp>
        <p:nvSpPr>
          <p:cNvPr id="3" name="Text Placeholder 2">
            <a:extLst>
              <a:ext uri="{FF2B5EF4-FFF2-40B4-BE49-F238E27FC236}">
                <a16:creationId xmlns:a16="http://schemas.microsoft.com/office/drawing/2014/main" id="{B4A3CADD-57E7-4B7E-BB03-1B5C22AD13E8}"/>
              </a:ext>
            </a:extLst>
          </p:cNvPr>
          <p:cNvSpPr>
            <a:spLocks noGrp="1"/>
          </p:cNvSpPr>
          <p:nvPr>
            <p:ph type="body" sz="quarter" idx="13"/>
          </p:nvPr>
        </p:nvSpPr>
        <p:spPr>
          <a:xfrm>
            <a:off x="228600" y="1970724"/>
            <a:ext cx="11704320" cy="4210620"/>
          </a:xfrm>
        </p:spPr>
        <p:txBody>
          <a:bodyPr/>
          <a:lstStyle/>
          <a:p>
            <a:r>
              <a:rPr lang="en-US" dirty="0"/>
              <a:t>A completed </a:t>
            </a:r>
            <a:r>
              <a:rPr lang="en-US" u="sng" dirty="0"/>
              <a:t>feasibility study </a:t>
            </a:r>
            <a:r>
              <a:rPr lang="en-US" dirty="0"/>
              <a:t>must be submitted and found to meet all requirements of Reclamation’s Directives and Standards. </a:t>
            </a:r>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2481E161-71C3-4DB5-B9C5-A1608ABB0B85}"/>
              </a:ext>
            </a:extLst>
          </p:cNvPr>
          <p:cNvSpPr>
            <a:spLocks noGrp="1"/>
          </p:cNvSpPr>
          <p:nvPr>
            <p:ph type="body" sz="quarter" idx="14"/>
          </p:nvPr>
        </p:nvSpPr>
        <p:spPr/>
        <p:txBody>
          <a:bodyPr/>
          <a:lstStyle/>
          <a:p>
            <a:endParaRPr lang="en-US"/>
          </a:p>
        </p:txBody>
      </p:sp>
      <p:graphicFrame>
        <p:nvGraphicFramePr>
          <p:cNvPr id="5" name="Table 5">
            <a:extLst>
              <a:ext uri="{FF2B5EF4-FFF2-40B4-BE49-F238E27FC236}">
                <a16:creationId xmlns:a16="http://schemas.microsoft.com/office/drawing/2014/main" id="{7D009C6E-CECD-4D2C-8BE9-D7A2D1875201}"/>
              </a:ext>
            </a:extLst>
          </p:cNvPr>
          <p:cNvGraphicFramePr>
            <a:graphicFrameLocks noGrp="1"/>
          </p:cNvGraphicFramePr>
          <p:nvPr/>
        </p:nvGraphicFramePr>
        <p:xfrm>
          <a:off x="447675" y="3042411"/>
          <a:ext cx="11010900" cy="2301113"/>
        </p:xfrm>
        <a:graphic>
          <a:graphicData uri="http://schemas.openxmlformats.org/drawingml/2006/table">
            <a:tbl>
              <a:tblPr firstRow="1" bandRow="1">
                <a:tableStyleId>{5C22544A-7EE6-4342-B048-85BDC9FD1C3A}</a:tableStyleId>
              </a:tblPr>
              <a:tblGrid>
                <a:gridCol w="5505450">
                  <a:extLst>
                    <a:ext uri="{9D8B030D-6E8A-4147-A177-3AD203B41FA5}">
                      <a16:colId xmlns:a16="http://schemas.microsoft.com/office/drawing/2014/main" val="1967484474"/>
                    </a:ext>
                  </a:extLst>
                </a:gridCol>
                <a:gridCol w="5505450">
                  <a:extLst>
                    <a:ext uri="{9D8B030D-6E8A-4147-A177-3AD203B41FA5}">
                      <a16:colId xmlns:a16="http://schemas.microsoft.com/office/drawing/2014/main" val="3865369161"/>
                    </a:ext>
                  </a:extLst>
                </a:gridCol>
              </a:tblGrid>
              <a:tr h="516865">
                <a:tc>
                  <a:txBody>
                    <a:bodyPr/>
                    <a:lstStyle/>
                    <a:p>
                      <a:pPr algn="ctr"/>
                      <a:r>
                        <a:rPr lang="en-US" sz="2000"/>
                        <a:t>Directive &amp; Standard</a:t>
                      </a:r>
                    </a:p>
                  </a:txBody>
                  <a:tcPr anchor="ctr">
                    <a:solidFill>
                      <a:schemeClr val="tx2"/>
                    </a:solidFill>
                  </a:tcPr>
                </a:tc>
                <a:tc>
                  <a:txBody>
                    <a:bodyPr/>
                    <a:lstStyle/>
                    <a:p>
                      <a:pPr algn="ctr"/>
                      <a:r>
                        <a:rPr lang="en-US" sz="2000"/>
                        <a:t>Reference</a:t>
                      </a:r>
                    </a:p>
                  </a:txBody>
                  <a:tcPr anchor="ctr">
                    <a:solidFill>
                      <a:schemeClr val="tx2"/>
                    </a:solidFill>
                  </a:tcPr>
                </a:tc>
                <a:extLst>
                  <a:ext uri="{0D108BD9-81ED-4DB2-BD59-A6C34878D82A}">
                    <a16:rowId xmlns:a16="http://schemas.microsoft.com/office/drawing/2014/main" val="2852488323"/>
                  </a:ext>
                </a:extLst>
              </a:tr>
              <a:tr h="892124">
                <a:tc>
                  <a:txBody>
                    <a:bodyPr/>
                    <a:lstStyle/>
                    <a:p>
                      <a:r>
                        <a:rPr lang="en-US"/>
                        <a:t>Small Surface Water and Groundwater Storage Projects Feasibility Study Review Process (CMP TRMR-127)</a:t>
                      </a:r>
                    </a:p>
                  </a:txBody>
                  <a:tcPr anchor="ctr"/>
                </a:tc>
                <a:tc>
                  <a:txBody>
                    <a:bodyPr/>
                    <a:lstStyle/>
                    <a:p>
                      <a:r>
                        <a:rPr lang="en-US">
                          <a:hlinkClick r:id="rId2"/>
                        </a:rPr>
                        <a:t>https://www.usbr.gov/recman/temporary_releases/cmptrmr-127.pdf</a:t>
                      </a:r>
                      <a:r>
                        <a:rPr lang="en-US"/>
                        <a:t> </a:t>
                      </a:r>
                    </a:p>
                  </a:txBody>
                  <a:tcPr anchor="ctr"/>
                </a:tc>
                <a:extLst>
                  <a:ext uri="{0D108BD9-81ED-4DB2-BD59-A6C34878D82A}">
                    <a16:rowId xmlns:a16="http://schemas.microsoft.com/office/drawing/2014/main" val="3481549181"/>
                  </a:ext>
                </a:extLst>
              </a:tr>
              <a:tr h="892124">
                <a:tc>
                  <a:txBody>
                    <a:bodyPr/>
                    <a:lstStyle/>
                    <a:p>
                      <a:r>
                        <a:rPr lang="en-US"/>
                        <a:t>Review Process Flow Chart (CMP TRMR-127 Appendix A)</a:t>
                      </a:r>
                    </a:p>
                  </a:txBody>
                  <a:tcPr anchor="ctr"/>
                </a:tc>
                <a:tc>
                  <a:txBody>
                    <a:bodyPr/>
                    <a:lstStyle/>
                    <a:p>
                      <a:r>
                        <a:rPr lang="en-US">
                          <a:hlinkClick r:id="rId3"/>
                        </a:rPr>
                        <a:t>https://www.usbr.gov/recman/temporary_releases/cmptrmr-127-AppA.pdf</a:t>
                      </a:r>
                      <a:r>
                        <a:rPr lang="en-US"/>
                        <a:t> </a:t>
                      </a:r>
                    </a:p>
                  </a:txBody>
                  <a:tcPr anchor="ctr"/>
                </a:tc>
                <a:extLst>
                  <a:ext uri="{0D108BD9-81ED-4DB2-BD59-A6C34878D82A}">
                    <a16:rowId xmlns:a16="http://schemas.microsoft.com/office/drawing/2014/main" val="2280561587"/>
                  </a:ext>
                </a:extLst>
              </a:tr>
            </a:tbl>
          </a:graphicData>
        </a:graphic>
      </p:graphicFrame>
    </p:spTree>
    <p:extLst>
      <p:ext uri="{BB962C8B-B14F-4D97-AF65-F5344CB8AC3E}">
        <p14:creationId xmlns:p14="http://schemas.microsoft.com/office/powerpoint/2010/main" val="2021646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C1FFD-FBA5-438C-82F9-016F023BBF2C}"/>
              </a:ext>
            </a:extLst>
          </p:cNvPr>
          <p:cNvSpPr>
            <a:spLocks noGrp="1"/>
          </p:cNvSpPr>
          <p:nvPr>
            <p:ph type="title"/>
          </p:nvPr>
        </p:nvSpPr>
        <p:spPr/>
        <p:txBody>
          <a:bodyPr/>
          <a:lstStyle/>
          <a:p>
            <a:r>
              <a:rPr lang="en-US" dirty="0"/>
              <a:t>Next Steps &amp; Resources</a:t>
            </a:r>
          </a:p>
        </p:txBody>
      </p:sp>
      <p:sp>
        <p:nvSpPr>
          <p:cNvPr id="3" name="Text Placeholder 2">
            <a:extLst>
              <a:ext uri="{FF2B5EF4-FFF2-40B4-BE49-F238E27FC236}">
                <a16:creationId xmlns:a16="http://schemas.microsoft.com/office/drawing/2014/main" id="{0BB9A8D6-A89C-4A37-A5D0-8952A9E223AB}"/>
              </a:ext>
            </a:extLst>
          </p:cNvPr>
          <p:cNvSpPr>
            <a:spLocks noGrp="1"/>
          </p:cNvSpPr>
          <p:nvPr>
            <p:ph type="body" sz="quarter" idx="13"/>
          </p:nvPr>
        </p:nvSpPr>
        <p:spPr>
          <a:xfrm>
            <a:off x="228600" y="1447059"/>
            <a:ext cx="11704320" cy="5140171"/>
          </a:xfrm>
        </p:spPr>
        <p:txBody>
          <a:bodyPr vert="horz" lIns="91440" tIns="45720" rIns="91440" bIns="45720" rtlCol="0" anchor="t">
            <a:noAutofit/>
          </a:bodyPr>
          <a:lstStyle/>
          <a:p>
            <a:r>
              <a:rPr lang="en-US" dirty="0">
                <a:latin typeface="Segoe UI Semibold"/>
                <a:cs typeface="Segoe UI Semibold"/>
              </a:rPr>
              <a:t>Submission of Small Storage Feasibility Studies</a:t>
            </a:r>
          </a:p>
          <a:p>
            <a:pPr lvl="1"/>
            <a:r>
              <a:rPr lang="en-US" dirty="0">
                <a:latin typeface="Segoe UI Semibold"/>
                <a:cs typeface="Segoe UI Semibold"/>
              </a:rPr>
              <a:t>Approved feasibility studies are required </a:t>
            </a:r>
            <a:r>
              <a:rPr lang="en-US" u="sng" dirty="0">
                <a:latin typeface="Segoe UI Semibold"/>
                <a:cs typeface="Segoe UI Semibold"/>
              </a:rPr>
              <a:t>in order to apply</a:t>
            </a:r>
            <a:r>
              <a:rPr lang="en-US" dirty="0">
                <a:latin typeface="Segoe UI Semibold"/>
                <a:cs typeface="Segoe UI Semibold"/>
              </a:rPr>
              <a:t> for future funding opportunities.</a:t>
            </a:r>
            <a:endParaRPr lang="en-US" b="0" dirty="0">
              <a:latin typeface="Segoe UI Semibold"/>
              <a:cs typeface="Segoe UI Semibold"/>
            </a:endParaRPr>
          </a:p>
          <a:p>
            <a:pPr lvl="1"/>
            <a:r>
              <a:rPr lang="en-US" dirty="0">
                <a:latin typeface="Segoe UI Semibold"/>
                <a:cs typeface="Segoe UI Semibold"/>
              </a:rPr>
              <a:t>Reclamation accepts studies at any time, however the review process can take up to 180 days.</a:t>
            </a:r>
            <a:endParaRPr lang="en-US" dirty="0"/>
          </a:p>
          <a:p>
            <a:r>
              <a:rPr lang="en-US" dirty="0">
                <a:latin typeface="Segoe UI Semibold"/>
                <a:cs typeface="Segoe UI Semibold"/>
              </a:rPr>
              <a:t>Notice of Funding Opportunity</a:t>
            </a:r>
          </a:p>
          <a:p>
            <a:pPr lvl="1"/>
            <a:r>
              <a:rPr lang="en-US" dirty="0">
                <a:latin typeface="Segoe UI Semibold"/>
                <a:cs typeface="Segoe UI Semibold"/>
              </a:rPr>
              <a:t>The Fiscal Year 2024 NOFO is currently under development.</a:t>
            </a:r>
          </a:p>
          <a:p>
            <a:pPr lvl="1"/>
            <a:r>
              <a:rPr lang="en-US" dirty="0">
                <a:latin typeface="Segoe UI Semibold"/>
                <a:cs typeface="Segoe UI Semibold"/>
              </a:rPr>
              <a:t>Anticipated release Summer/Fall 2023, with awards in 2024.</a:t>
            </a:r>
          </a:p>
          <a:p>
            <a:r>
              <a:rPr lang="en-US" dirty="0">
                <a:latin typeface="Segoe UI Semibold"/>
                <a:cs typeface="Segoe UI Semibold"/>
              </a:rPr>
              <a:t>Small Storage Program Website: </a:t>
            </a:r>
            <a:r>
              <a:rPr lang="en-US" dirty="0">
                <a:latin typeface="Segoe UI Semibold"/>
                <a:cs typeface="Segoe UI Semibold"/>
                <a:hlinkClick r:id="rId3"/>
              </a:rPr>
              <a:t>https://www.usbr.gov/smallstorage/</a:t>
            </a:r>
            <a:r>
              <a:rPr lang="en-US" dirty="0">
                <a:latin typeface="Segoe UI Semibold"/>
                <a:cs typeface="Segoe UI Semibold"/>
              </a:rPr>
              <a:t> </a:t>
            </a:r>
            <a:endParaRPr lang="en-US" dirty="0"/>
          </a:p>
          <a:p>
            <a:r>
              <a:rPr lang="en-US" dirty="0">
                <a:latin typeface="Segoe UI Semibold"/>
                <a:cs typeface="Segoe UI Semibold"/>
              </a:rPr>
              <a:t>Program Coordinator:</a:t>
            </a:r>
          </a:p>
          <a:p>
            <a:pPr lvl="1"/>
            <a:r>
              <a:rPr lang="en-US" dirty="0">
                <a:latin typeface="Segoe UI Semibold"/>
                <a:cs typeface="Segoe UI Semibold"/>
              </a:rPr>
              <a:t>Austin Olah, </a:t>
            </a:r>
            <a:r>
              <a:rPr lang="en-US" dirty="0">
                <a:latin typeface="Segoe UI Semibold"/>
                <a:cs typeface="Segoe UI Semibold"/>
                <a:hlinkClick r:id="rId4"/>
              </a:rPr>
              <a:t>aolah@usbr.gov</a:t>
            </a:r>
            <a:r>
              <a:rPr lang="en-US" dirty="0">
                <a:latin typeface="Segoe UI Semibold"/>
                <a:cs typeface="Segoe UI Semibold"/>
              </a:rPr>
              <a:t> or (303) 445-3240; </a:t>
            </a:r>
            <a:r>
              <a:rPr lang="en-US" i="1" dirty="0">
                <a:latin typeface="Segoe UI Semibold"/>
                <a:cs typeface="Segoe UI Semibold"/>
              </a:rPr>
              <a:t>OR</a:t>
            </a:r>
            <a:endParaRPr lang="en-US" b="0" i="1" dirty="0"/>
          </a:p>
          <a:p>
            <a:pPr lvl="1"/>
            <a:r>
              <a:rPr lang="en-US" dirty="0">
                <a:latin typeface="Segoe UI Semibold"/>
                <a:cs typeface="Segoe UI Semibold"/>
              </a:rPr>
              <a:t>Small Storage Mailbox, </a:t>
            </a:r>
            <a:r>
              <a:rPr lang="en-US" b="0" dirty="0">
                <a:latin typeface="Segoe UI Semibold"/>
                <a:cs typeface="Segoe UI Semibold"/>
                <a:hlinkClick r:id="rId5"/>
              </a:rPr>
              <a:t>bor-sha-smallstorage@usbr.gov</a:t>
            </a:r>
            <a:endParaRPr lang="en-US" dirty="0"/>
          </a:p>
          <a:p>
            <a:pPr lvl="1"/>
            <a:endParaRPr lang="en-US" dirty="0">
              <a:latin typeface="Segoe UI Semibold"/>
              <a:cs typeface="Segoe UI Semibold"/>
            </a:endParaRPr>
          </a:p>
        </p:txBody>
      </p:sp>
      <p:sp>
        <p:nvSpPr>
          <p:cNvPr id="4" name="Text Placeholder 3">
            <a:extLst>
              <a:ext uri="{FF2B5EF4-FFF2-40B4-BE49-F238E27FC236}">
                <a16:creationId xmlns:a16="http://schemas.microsoft.com/office/drawing/2014/main" id="{B1C54F83-07E6-4675-8D8D-B0833D70120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60484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p:spPr>
        <p:txBody>
          <a:bodyPr/>
          <a:lstStyle/>
          <a:p>
            <a:r>
              <a:rPr lang="en-US" dirty="0"/>
              <a:t>Solar Over Canals</a:t>
            </a:r>
            <a:br>
              <a:rPr lang="en-US" dirty="0"/>
            </a:br>
            <a:r>
              <a:rPr lang="en-US" sz="4800" dirty="0"/>
              <a:t>IRA Section 50232</a:t>
            </a:r>
          </a:p>
        </p:txBody>
      </p:sp>
      <p:sp>
        <p:nvSpPr>
          <p:cNvPr id="3" name="Subtitle 2"/>
          <p:cNvSpPr>
            <a:spLocks noGrp="1"/>
          </p:cNvSpPr>
          <p:nvPr>
            <p:ph type="subTitle" idx="1"/>
          </p:nvPr>
        </p:nvSpPr>
        <p:spPr>
          <a:xfrm>
            <a:off x="638175" y="4032353"/>
            <a:ext cx="9530472" cy="1655762"/>
          </a:xfrm>
          <a:effectLst/>
        </p:spPr>
        <p:txBody>
          <a:bodyPr>
            <a:normAutofit/>
          </a:bodyPr>
          <a:lstStyle/>
          <a:p>
            <a:r>
              <a:rPr lang="en-US" dirty="0"/>
              <a:t>Western Regional Partnership’s Tribal Engagement July 28, 2023</a:t>
            </a:r>
            <a:endParaRPr lang="en-US" sz="3200" dirty="0"/>
          </a:p>
        </p:txBody>
      </p:sp>
    </p:spTree>
    <p:extLst>
      <p:ext uri="{BB962C8B-B14F-4D97-AF65-F5344CB8AC3E}">
        <p14:creationId xmlns:p14="http://schemas.microsoft.com/office/powerpoint/2010/main" val="1593717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5FE93B2-39D1-0641-B6CC-21C464C9849C}"/>
              </a:ext>
            </a:extLst>
          </p:cNvPr>
          <p:cNvSpPr>
            <a:spLocks noGrp="1"/>
          </p:cNvSpPr>
          <p:nvPr>
            <p:ph idx="1"/>
          </p:nvPr>
        </p:nvSpPr>
        <p:spPr/>
        <p:txBody>
          <a:bodyPr/>
          <a:lstStyle/>
          <a:p>
            <a:r>
              <a:rPr lang="en-US" dirty="0"/>
              <a:t>Section 50232 “Canal Improvement Projects” of the Inflation Reduction Act (IRA).</a:t>
            </a:r>
          </a:p>
          <a:p>
            <a:r>
              <a:rPr lang="en-US" dirty="0"/>
              <a:t>$25 million for the design, study, and implementation of solar panel projects over Reclamation canals.</a:t>
            </a:r>
          </a:p>
          <a:p>
            <a:r>
              <a:rPr lang="en-US" dirty="0"/>
              <a:t>Few projects of this scope exist in the world.</a:t>
            </a:r>
          </a:p>
          <a:p>
            <a:r>
              <a:rPr lang="en-US" dirty="0"/>
              <a:t>Reclamation to construct pilot project(s) to better understand impacts to its facilities, scale of the efforts, and potential benefits.</a:t>
            </a:r>
          </a:p>
          <a:p>
            <a:pPr marL="0" indent="0">
              <a:buNone/>
            </a:pPr>
            <a:endParaRPr lang="en-US" dirty="0"/>
          </a:p>
        </p:txBody>
      </p:sp>
      <p:sp>
        <p:nvSpPr>
          <p:cNvPr id="4" name="Title 3">
            <a:extLst>
              <a:ext uri="{FF2B5EF4-FFF2-40B4-BE49-F238E27FC236}">
                <a16:creationId xmlns:a16="http://schemas.microsoft.com/office/drawing/2014/main" id="{C240B6E9-0BE7-C44E-8394-ABDDA74E59B6}"/>
              </a:ext>
            </a:extLst>
          </p:cNvPr>
          <p:cNvSpPr>
            <a:spLocks noGrp="1"/>
          </p:cNvSpPr>
          <p:nvPr>
            <p:ph type="title"/>
          </p:nvPr>
        </p:nvSpPr>
        <p:spPr/>
        <p:txBody>
          <a:bodyPr/>
          <a:lstStyle/>
          <a:p>
            <a:r>
              <a:rPr lang="en-US" dirty="0"/>
              <a:t>Background</a:t>
            </a:r>
          </a:p>
        </p:txBody>
      </p:sp>
      <p:sp>
        <p:nvSpPr>
          <p:cNvPr id="6" name="Footer Placeholder 5">
            <a:extLst>
              <a:ext uri="{FF2B5EF4-FFF2-40B4-BE49-F238E27FC236}">
                <a16:creationId xmlns:a16="http://schemas.microsoft.com/office/drawing/2014/main" id="{C6542ADC-3E3C-2E4C-B4E9-E2404708EE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E52">
                  <a:alpha val="0"/>
                </a:srgbClr>
              </a:solidFill>
              <a:effectLst/>
              <a:uLnTx/>
              <a:uFillTx/>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257538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5FE93B2-39D1-0641-B6CC-21C464C9849C}"/>
              </a:ext>
            </a:extLst>
          </p:cNvPr>
          <p:cNvSpPr>
            <a:spLocks noGrp="1"/>
          </p:cNvSpPr>
          <p:nvPr>
            <p:ph idx="1"/>
          </p:nvPr>
        </p:nvSpPr>
        <p:spPr/>
        <p:txBody>
          <a:bodyPr/>
          <a:lstStyle/>
          <a:p>
            <a:r>
              <a:rPr lang="en-US" dirty="0"/>
              <a:t>Canals associated with a Reclamation project that are operated and maintained by a Transferred Works Operator.</a:t>
            </a:r>
          </a:p>
          <a:p>
            <a:r>
              <a:rPr lang="en-US" dirty="0"/>
              <a:t>Canal facilities associated with an authorized Reclamation project.</a:t>
            </a:r>
          </a:p>
        </p:txBody>
      </p:sp>
      <p:sp>
        <p:nvSpPr>
          <p:cNvPr id="4" name="Title 3">
            <a:extLst>
              <a:ext uri="{FF2B5EF4-FFF2-40B4-BE49-F238E27FC236}">
                <a16:creationId xmlns:a16="http://schemas.microsoft.com/office/drawing/2014/main" id="{C240B6E9-0BE7-C44E-8394-ABDDA74E59B6}"/>
              </a:ext>
            </a:extLst>
          </p:cNvPr>
          <p:cNvSpPr>
            <a:spLocks noGrp="1"/>
          </p:cNvSpPr>
          <p:nvPr>
            <p:ph type="title"/>
          </p:nvPr>
        </p:nvSpPr>
        <p:spPr/>
        <p:txBody>
          <a:bodyPr/>
          <a:lstStyle/>
          <a:p>
            <a:r>
              <a:rPr lang="en-US" dirty="0"/>
              <a:t>Eligibility - Applicants</a:t>
            </a:r>
          </a:p>
        </p:txBody>
      </p:sp>
      <p:sp>
        <p:nvSpPr>
          <p:cNvPr id="6" name="Footer Placeholder 5">
            <a:extLst>
              <a:ext uri="{FF2B5EF4-FFF2-40B4-BE49-F238E27FC236}">
                <a16:creationId xmlns:a16="http://schemas.microsoft.com/office/drawing/2014/main" id="{C6542ADC-3E3C-2E4C-B4E9-E2404708EE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E52">
                  <a:alpha val="0"/>
                </a:srgbClr>
              </a:solidFill>
              <a:effectLst/>
              <a:uLnTx/>
              <a:uFillTx/>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52338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5FE93B2-39D1-0641-B6CC-21C464C9849C}"/>
              </a:ext>
            </a:extLst>
          </p:cNvPr>
          <p:cNvSpPr>
            <a:spLocks noGrp="1"/>
          </p:cNvSpPr>
          <p:nvPr>
            <p:ph idx="1"/>
          </p:nvPr>
        </p:nvSpPr>
        <p:spPr/>
        <p:txBody>
          <a:bodyPr/>
          <a:lstStyle/>
          <a:p>
            <a:r>
              <a:rPr lang="en-US" dirty="0"/>
              <a:t>Projects that study, demonstrate, apply, and construct photovoltaic (PV) solar panels over Reclamation canals.</a:t>
            </a:r>
          </a:p>
          <a:p>
            <a:r>
              <a:rPr lang="en-US" dirty="0"/>
              <a:t>Selected project will be used as a pilot or demonstration for Reclamation.</a:t>
            </a:r>
          </a:p>
          <a:p>
            <a:r>
              <a:rPr lang="en-US" dirty="0"/>
              <a:t>Project shall include the physical planning, design, and construction of the solar panel technology over the Reclamation canal.</a:t>
            </a:r>
          </a:p>
        </p:txBody>
      </p:sp>
      <p:sp>
        <p:nvSpPr>
          <p:cNvPr id="4" name="Title 3">
            <a:extLst>
              <a:ext uri="{FF2B5EF4-FFF2-40B4-BE49-F238E27FC236}">
                <a16:creationId xmlns:a16="http://schemas.microsoft.com/office/drawing/2014/main" id="{C240B6E9-0BE7-C44E-8394-ABDDA74E59B6}"/>
              </a:ext>
            </a:extLst>
          </p:cNvPr>
          <p:cNvSpPr>
            <a:spLocks noGrp="1"/>
          </p:cNvSpPr>
          <p:nvPr>
            <p:ph type="title"/>
          </p:nvPr>
        </p:nvSpPr>
        <p:spPr/>
        <p:txBody>
          <a:bodyPr/>
          <a:lstStyle/>
          <a:p>
            <a:r>
              <a:rPr lang="en-US" dirty="0"/>
              <a:t>Eligibility - Projects</a:t>
            </a:r>
          </a:p>
        </p:txBody>
      </p:sp>
      <p:sp>
        <p:nvSpPr>
          <p:cNvPr id="6" name="Footer Placeholder 5">
            <a:extLst>
              <a:ext uri="{FF2B5EF4-FFF2-40B4-BE49-F238E27FC236}">
                <a16:creationId xmlns:a16="http://schemas.microsoft.com/office/drawing/2014/main" id="{C6542ADC-3E3C-2E4C-B4E9-E2404708EE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E52">
                  <a:alpha val="0"/>
                </a:srgbClr>
              </a:solidFill>
              <a:effectLst/>
              <a:uLnTx/>
              <a:uFillTx/>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1509532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5FE93B2-39D1-0641-B6CC-21C464C9849C}"/>
              </a:ext>
            </a:extLst>
          </p:cNvPr>
          <p:cNvSpPr>
            <a:spLocks noGrp="1"/>
          </p:cNvSpPr>
          <p:nvPr>
            <p:ph idx="1"/>
          </p:nvPr>
        </p:nvSpPr>
        <p:spPr/>
        <p:txBody>
          <a:bodyPr/>
          <a:lstStyle/>
          <a:p>
            <a:r>
              <a:rPr lang="en-US" dirty="0"/>
              <a:t>Proposal submission through Reclamation Regional Directors.</a:t>
            </a:r>
          </a:p>
          <a:p>
            <a:r>
              <a:rPr lang="en-US" dirty="0"/>
              <a:t>Initial Screening.</a:t>
            </a:r>
          </a:p>
          <a:p>
            <a:r>
              <a:rPr lang="en-US" dirty="0"/>
              <a:t>Application Review Committee – Technical Sufficiency Evaluation.</a:t>
            </a:r>
          </a:p>
          <a:p>
            <a:r>
              <a:rPr lang="en-US" dirty="0"/>
              <a:t>Management Review.</a:t>
            </a:r>
          </a:p>
          <a:p>
            <a:pPr marL="0" indent="0">
              <a:buNone/>
            </a:pPr>
            <a:endParaRPr lang="en-US" dirty="0"/>
          </a:p>
        </p:txBody>
      </p:sp>
      <p:sp>
        <p:nvSpPr>
          <p:cNvPr id="4" name="Title 3">
            <a:extLst>
              <a:ext uri="{FF2B5EF4-FFF2-40B4-BE49-F238E27FC236}">
                <a16:creationId xmlns:a16="http://schemas.microsoft.com/office/drawing/2014/main" id="{C240B6E9-0BE7-C44E-8394-ABDDA74E59B6}"/>
              </a:ext>
            </a:extLst>
          </p:cNvPr>
          <p:cNvSpPr>
            <a:spLocks noGrp="1"/>
          </p:cNvSpPr>
          <p:nvPr>
            <p:ph type="title"/>
          </p:nvPr>
        </p:nvSpPr>
        <p:spPr/>
        <p:txBody>
          <a:bodyPr/>
          <a:lstStyle/>
          <a:p>
            <a:r>
              <a:rPr lang="en-US" dirty="0"/>
              <a:t>Selection Process</a:t>
            </a:r>
          </a:p>
        </p:txBody>
      </p:sp>
      <p:sp>
        <p:nvSpPr>
          <p:cNvPr id="6" name="Footer Placeholder 5">
            <a:extLst>
              <a:ext uri="{FF2B5EF4-FFF2-40B4-BE49-F238E27FC236}">
                <a16:creationId xmlns:a16="http://schemas.microsoft.com/office/drawing/2014/main" id="{C6542ADC-3E3C-2E4C-B4E9-E2404708EE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E52">
                  <a:alpha val="0"/>
                </a:srgbClr>
              </a:solidFill>
              <a:effectLst/>
              <a:uLnTx/>
              <a:uFillTx/>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808995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5FE93B2-39D1-0641-B6CC-21C464C9849C}"/>
              </a:ext>
            </a:extLst>
          </p:cNvPr>
          <p:cNvSpPr>
            <a:spLocks noGrp="1"/>
          </p:cNvSpPr>
          <p:nvPr>
            <p:ph idx="1"/>
          </p:nvPr>
        </p:nvSpPr>
        <p:spPr>
          <a:xfrm>
            <a:off x="142635" y="2102078"/>
            <a:ext cx="12018108" cy="4351338"/>
          </a:xfrm>
        </p:spPr>
        <p:txBody>
          <a:bodyPr/>
          <a:lstStyle/>
          <a:p>
            <a:r>
              <a:rPr lang="en-US" dirty="0"/>
              <a:t>Darion </a:t>
            </a:r>
            <a:r>
              <a:rPr lang="en-US" dirty="0" err="1"/>
              <a:t>Mayhorn</a:t>
            </a:r>
            <a:r>
              <a:rPr lang="en-US" dirty="0"/>
              <a:t> – Operations &amp; Maintenance (O&amp;M) Branch Supervisor</a:t>
            </a:r>
          </a:p>
          <a:p>
            <a:pPr marL="0" indent="0">
              <a:buNone/>
            </a:pPr>
            <a:r>
              <a:rPr lang="en-US" dirty="0"/>
              <a:t>	</a:t>
            </a:r>
            <a:r>
              <a:rPr lang="en-US" dirty="0">
                <a:hlinkClick r:id="rId3">
                  <a:extLst>
                    <a:ext uri="{A12FA001-AC4F-418D-AE19-62706E023703}">
                      <ahyp:hlinkClr xmlns:ahyp="http://schemas.microsoft.com/office/drawing/2018/hyperlinkcolor" val="tx"/>
                    </a:ext>
                  </a:extLst>
                </a:hlinkClick>
              </a:rPr>
              <a:t>DMayhorn@usbr.gov</a:t>
            </a:r>
            <a:endParaRPr lang="en-US" dirty="0"/>
          </a:p>
          <a:p>
            <a:pPr marL="0" indent="0">
              <a:buNone/>
            </a:pPr>
            <a:r>
              <a:rPr lang="en-US" dirty="0"/>
              <a:t>	O: 303-445-3121		C: 720-275-8827</a:t>
            </a:r>
          </a:p>
          <a:p>
            <a:endParaRPr lang="en-US" dirty="0"/>
          </a:p>
          <a:p>
            <a:r>
              <a:rPr lang="en-US" dirty="0"/>
              <a:t>Mike Studiner – Civil Engineer, AMD O&amp;M Branch</a:t>
            </a:r>
          </a:p>
          <a:p>
            <a:pPr marL="0" indent="0">
              <a:buNone/>
            </a:pPr>
            <a:r>
              <a:rPr lang="en-US" dirty="0"/>
              <a:t>	</a:t>
            </a:r>
            <a:r>
              <a:rPr lang="en-US" dirty="0">
                <a:hlinkClick r:id="rId4">
                  <a:extLst>
                    <a:ext uri="{A12FA001-AC4F-418D-AE19-62706E023703}">
                      <ahyp:hlinkClr xmlns:ahyp="http://schemas.microsoft.com/office/drawing/2018/hyperlinkcolor" val="tx"/>
                    </a:ext>
                  </a:extLst>
                </a:hlinkClick>
              </a:rPr>
              <a:t>MStudiner@usbr.gov</a:t>
            </a:r>
            <a:endParaRPr lang="en-US" dirty="0"/>
          </a:p>
          <a:p>
            <a:pPr marL="0" indent="0">
              <a:buNone/>
            </a:pPr>
            <a:r>
              <a:rPr lang="en-US" dirty="0"/>
              <a:t>	O: 720-415-2794</a:t>
            </a:r>
          </a:p>
        </p:txBody>
      </p:sp>
      <p:sp>
        <p:nvSpPr>
          <p:cNvPr id="4" name="Title 3">
            <a:extLst>
              <a:ext uri="{FF2B5EF4-FFF2-40B4-BE49-F238E27FC236}">
                <a16:creationId xmlns:a16="http://schemas.microsoft.com/office/drawing/2014/main" id="{C240B6E9-0BE7-C44E-8394-ABDDA74E59B6}"/>
              </a:ext>
            </a:extLst>
          </p:cNvPr>
          <p:cNvSpPr>
            <a:spLocks noGrp="1"/>
          </p:cNvSpPr>
          <p:nvPr>
            <p:ph type="title"/>
          </p:nvPr>
        </p:nvSpPr>
        <p:spPr>
          <a:xfrm>
            <a:off x="228600" y="301340"/>
            <a:ext cx="11704320" cy="1325563"/>
          </a:xfrm>
        </p:spPr>
        <p:txBody>
          <a:bodyPr/>
          <a:lstStyle/>
          <a:p>
            <a:r>
              <a:rPr lang="en-US" dirty="0"/>
              <a:t>Contact Information</a:t>
            </a:r>
            <a:br>
              <a:rPr lang="en-US" dirty="0"/>
            </a:br>
            <a:r>
              <a:rPr lang="en-US" sz="2800" dirty="0"/>
              <a:t>Reclamation</a:t>
            </a:r>
            <a:r>
              <a:rPr lang="en-US" dirty="0"/>
              <a:t> </a:t>
            </a:r>
            <a:r>
              <a:rPr lang="en-US" sz="2800" dirty="0"/>
              <a:t>Asset</a:t>
            </a:r>
            <a:r>
              <a:rPr lang="en-US" dirty="0"/>
              <a:t> </a:t>
            </a:r>
            <a:r>
              <a:rPr lang="en-US" sz="2800" dirty="0"/>
              <a:t>Management</a:t>
            </a:r>
            <a:r>
              <a:rPr lang="en-US" dirty="0"/>
              <a:t> </a:t>
            </a:r>
            <a:r>
              <a:rPr lang="en-US" sz="2800" dirty="0"/>
              <a:t>Division (AMD)</a:t>
            </a:r>
          </a:p>
        </p:txBody>
      </p:sp>
      <p:sp>
        <p:nvSpPr>
          <p:cNvPr id="6" name="Footer Placeholder 5">
            <a:extLst>
              <a:ext uri="{FF2B5EF4-FFF2-40B4-BE49-F238E27FC236}">
                <a16:creationId xmlns:a16="http://schemas.microsoft.com/office/drawing/2014/main" id="{C6542ADC-3E3C-2E4C-B4E9-E2404708EE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E52">
                  <a:alpha val="0"/>
                </a:srgbClr>
              </a:solidFill>
              <a:effectLst/>
              <a:uLnTx/>
              <a:uFillTx/>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183364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6194-30C3-319B-C09E-AAE3F13C39EC}"/>
              </a:ext>
            </a:extLst>
          </p:cNvPr>
          <p:cNvSpPr>
            <a:spLocks noGrp="1"/>
          </p:cNvSpPr>
          <p:nvPr>
            <p:ph type="title"/>
          </p:nvPr>
        </p:nvSpPr>
        <p:spPr>
          <a:xfrm>
            <a:off x="417871" y="2039701"/>
            <a:ext cx="3200400" cy="2709280"/>
          </a:xfrm>
        </p:spPr>
        <p:txBody>
          <a:bodyPr anchor="ctr">
            <a:normAutofit/>
          </a:bodyPr>
          <a:lstStyle/>
          <a:p>
            <a:pPr algn="ctr"/>
            <a:r>
              <a:rPr lang="en-US" b="1" dirty="0">
                <a:solidFill>
                  <a:srgbClr val="FFFFFF"/>
                </a:solidFill>
                <a:latin typeface="Arial" panose="020B0604020202020204" pitchFamily="34" charset="0"/>
                <a:cs typeface="Arial" panose="020B0604020202020204" pitchFamily="34" charset="0"/>
              </a:rPr>
              <a:t>WRP Tribal Engagement Committee Co-Chairs</a:t>
            </a:r>
          </a:p>
        </p:txBody>
      </p:sp>
      <p:sp>
        <p:nvSpPr>
          <p:cNvPr id="3" name="Content Placeholder 2">
            <a:extLst>
              <a:ext uri="{FF2B5EF4-FFF2-40B4-BE49-F238E27FC236}">
                <a16:creationId xmlns:a16="http://schemas.microsoft.com/office/drawing/2014/main" id="{983C908E-BC85-8822-B5DD-9450D0B4E5BE}"/>
              </a:ext>
            </a:extLst>
          </p:cNvPr>
          <p:cNvSpPr>
            <a:spLocks noGrp="1"/>
          </p:cNvSpPr>
          <p:nvPr>
            <p:ph idx="1"/>
          </p:nvPr>
        </p:nvSpPr>
        <p:spPr/>
        <p:txBody>
          <a:bodyPr anchor="ctr">
            <a:normAutofit/>
          </a:bodyPr>
          <a:lstStyle/>
          <a:p>
            <a:pPr marL="300038" indent="-214313">
              <a:spcBef>
                <a:spcPts val="0"/>
              </a:spcBef>
              <a:spcAft>
                <a:spcPts val="1200"/>
              </a:spcAft>
              <a:buFont typeface="Wingdings" pitchFamily="2" charset="2"/>
              <a:buChar char="§"/>
            </a:pPr>
            <a:r>
              <a:rPr lang="en-US" sz="2400" b="1" dirty="0">
                <a:solidFill>
                  <a:schemeClr val="tx1"/>
                </a:solidFill>
                <a:latin typeface="Arial" panose="020B0604020202020204" pitchFamily="34" charset="0"/>
                <a:cs typeface="Arial" panose="020B0604020202020204" pitchFamily="34" charset="0"/>
              </a:rPr>
              <a:t>LeRoy Shingoitewa </a:t>
            </a:r>
            <a:r>
              <a:rPr lang="en-US" sz="2400" dirty="0">
                <a:solidFill>
                  <a:schemeClr val="tx1"/>
                </a:solidFill>
                <a:latin typeface="Arial" panose="020B0604020202020204" pitchFamily="34" charset="0"/>
                <a:cs typeface="Arial" panose="020B0604020202020204" pitchFamily="34" charset="0"/>
              </a:rPr>
              <a:t>(Hopi)</a:t>
            </a:r>
          </a:p>
          <a:p>
            <a:pPr marL="300038" indent="-214313">
              <a:spcBef>
                <a:spcPts val="0"/>
              </a:spcBef>
              <a:spcAft>
                <a:spcPts val="1200"/>
              </a:spcAft>
              <a:buFont typeface="Wingdings" pitchFamily="2" charset="2"/>
              <a:buChar char="§"/>
            </a:pPr>
            <a:r>
              <a:rPr lang="en-US" sz="2400" b="1" dirty="0" err="1">
                <a:solidFill>
                  <a:schemeClr val="tx1"/>
                </a:solidFill>
                <a:latin typeface="Arial" panose="020B0604020202020204" pitchFamily="34" charset="0"/>
                <a:cs typeface="Arial" panose="020B0604020202020204" pitchFamily="34" charset="0"/>
              </a:rPr>
              <a:t>Elveda</a:t>
            </a:r>
            <a:r>
              <a:rPr lang="en-US" sz="2400" b="1" dirty="0">
                <a:solidFill>
                  <a:schemeClr val="tx1"/>
                </a:solidFill>
                <a:latin typeface="Arial" panose="020B0604020202020204" pitchFamily="34" charset="0"/>
                <a:cs typeface="Arial" panose="020B0604020202020204" pitchFamily="34" charset="0"/>
              </a:rPr>
              <a:t> Martinez, </a:t>
            </a:r>
            <a:r>
              <a:rPr lang="en-US" sz="2400" dirty="0">
                <a:solidFill>
                  <a:schemeClr val="tx1"/>
                </a:solidFill>
                <a:latin typeface="Arial" panose="020B0604020202020204" pitchFamily="34" charset="0"/>
                <a:cs typeface="Arial" panose="020B0604020202020204" pitchFamily="34" charset="0"/>
              </a:rPr>
              <a:t>Walker River Paiute Tribe and Native American Fish and Wildlife Society (NAFWS) President, Southwest Regional Director</a:t>
            </a:r>
          </a:p>
          <a:p>
            <a:pPr marL="300038" indent="-214313">
              <a:spcBef>
                <a:spcPts val="0"/>
              </a:spcBef>
              <a:spcAft>
                <a:spcPts val="1200"/>
              </a:spcAft>
              <a:buFont typeface="Wingdings" pitchFamily="2" charset="2"/>
              <a:buChar char="§"/>
            </a:pPr>
            <a:r>
              <a:rPr lang="en-US" sz="2400" b="1" dirty="0">
                <a:solidFill>
                  <a:schemeClr val="tx1"/>
                </a:solidFill>
                <a:latin typeface="Arial" panose="020B0604020202020204" pitchFamily="34" charset="0"/>
                <a:cs typeface="Arial" panose="020B0604020202020204" pitchFamily="34" charset="0"/>
              </a:rPr>
              <a:t>Will </a:t>
            </a:r>
            <a:r>
              <a:rPr lang="en-US" sz="2400" b="1" dirty="0" err="1">
                <a:solidFill>
                  <a:schemeClr val="tx1"/>
                </a:solidFill>
                <a:latin typeface="Arial" panose="020B0604020202020204" pitchFamily="34" charset="0"/>
                <a:cs typeface="Arial" panose="020B0604020202020204" pitchFamily="34" charset="0"/>
              </a:rPr>
              <a:t>Micklin</a:t>
            </a:r>
            <a:r>
              <a:rPr lang="en-US" sz="2400" dirty="0">
                <a:solidFill>
                  <a:schemeClr val="tx1"/>
                </a:solidFill>
                <a:latin typeface="Arial" panose="020B0604020202020204" pitchFamily="34" charset="0"/>
                <a:cs typeface="Arial" panose="020B0604020202020204" pitchFamily="34" charset="0"/>
              </a:rPr>
              <a:t>, CEO, </a:t>
            </a:r>
            <a:r>
              <a:rPr lang="en-US" sz="2400" dirty="0" err="1">
                <a:solidFill>
                  <a:schemeClr val="tx1"/>
                </a:solidFill>
                <a:latin typeface="Arial" panose="020B0604020202020204" pitchFamily="34" charset="0"/>
                <a:cs typeface="Arial" panose="020B0604020202020204" pitchFamily="34" charset="0"/>
              </a:rPr>
              <a:t>Ewiiaapaayp</a:t>
            </a:r>
            <a:r>
              <a:rPr lang="en-US" sz="2400" dirty="0">
                <a:solidFill>
                  <a:schemeClr val="tx1"/>
                </a:solidFill>
                <a:latin typeface="Arial" panose="020B0604020202020204" pitchFamily="34" charset="0"/>
                <a:cs typeface="Arial" panose="020B0604020202020204" pitchFamily="34" charset="0"/>
              </a:rPr>
              <a:t> Band of Kumeyaay Indians</a:t>
            </a:r>
          </a:p>
          <a:p>
            <a:pPr marL="300038" indent="-214313">
              <a:spcBef>
                <a:spcPts val="0"/>
              </a:spcBef>
              <a:spcAft>
                <a:spcPts val="1200"/>
              </a:spcAft>
              <a:buFont typeface="Wingdings" pitchFamily="2" charset="2"/>
              <a:buChar char="§"/>
            </a:pPr>
            <a:r>
              <a:rPr lang="en-US" sz="2400" b="1" dirty="0">
                <a:solidFill>
                  <a:schemeClr val="tx1"/>
                </a:solidFill>
                <a:latin typeface="Arial" panose="020B0604020202020204" pitchFamily="34" charset="0"/>
                <a:cs typeface="Arial" panose="020B0604020202020204" pitchFamily="34" charset="0"/>
              </a:rPr>
              <a:t>Floyd W Velasquez Sr., </a:t>
            </a:r>
            <a:r>
              <a:rPr lang="en-US" sz="2400" dirty="0">
                <a:solidFill>
                  <a:schemeClr val="tx1"/>
                </a:solidFill>
                <a:latin typeface="Arial" panose="020B0604020202020204" pitchFamily="34" charset="0"/>
                <a:cs typeface="Arial" panose="020B0604020202020204" pitchFamily="34" charset="0"/>
              </a:rPr>
              <a:t>Emergency Services Administrator, Morongo Band of Mission Indians</a:t>
            </a:r>
          </a:p>
          <a:p>
            <a:endParaRPr lang="en-US" dirty="0"/>
          </a:p>
        </p:txBody>
      </p:sp>
      <p:sp>
        <p:nvSpPr>
          <p:cNvPr id="6" name="Slide Number Placeholder 5">
            <a:extLst>
              <a:ext uri="{FF2B5EF4-FFF2-40B4-BE49-F238E27FC236}">
                <a16:creationId xmlns:a16="http://schemas.microsoft.com/office/drawing/2014/main" id="{42793586-3F05-B422-B983-AAC019551B58}"/>
              </a:ext>
            </a:extLst>
          </p:cNvPr>
          <p:cNvSpPr>
            <a:spLocks noGrp="1"/>
          </p:cNvSpPr>
          <p:nvPr>
            <p:ph type="sldNum" sz="quarter" idx="12"/>
          </p:nvPr>
        </p:nvSpPr>
        <p:spPr>
          <a:xfrm>
            <a:off x="10879975" y="6492875"/>
            <a:ext cx="1312025" cy="365125"/>
          </a:xfrm>
        </p:spPr>
        <p:txBody>
          <a:bodyPr/>
          <a:lstStyle/>
          <a:p>
            <a:fld id="{4FAB73BC-B049-4115-A692-8D63A059BFB8}" type="slidenum">
              <a:rPr lang="en-US" smtClean="0">
                <a:solidFill>
                  <a:srgbClr val="637052"/>
                </a:solidFill>
              </a:rPr>
              <a:pPr/>
              <a:t>3</a:t>
            </a:fld>
            <a:endParaRPr lang="en-US" dirty="0">
              <a:solidFill>
                <a:srgbClr val="637052"/>
              </a:solidFill>
            </a:endParaRPr>
          </a:p>
        </p:txBody>
      </p:sp>
    </p:spTree>
    <p:extLst>
      <p:ext uri="{BB962C8B-B14F-4D97-AF65-F5344CB8AC3E}">
        <p14:creationId xmlns:p14="http://schemas.microsoft.com/office/powerpoint/2010/main" val="3607929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5613-E66D-4CFC-97FB-062EB9E091AE}"/>
              </a:ext>
            </a:extLst>
          </p:cNvPr>
          <p:cNvSpPr>
            <a:spLocks noGrp="1"/>
          </p:cNvSpPr>
          <p:nvPr>
            <p:ph type="title"/>
          </p:nvPr>
        </p:nvSpPr>
        <p:spPr>
          <a:xfrm>
            <a:off x="567559" y="1175761"/>
            <a:ext cx="11316694" cy="826459"/>
          </a:xfrm>
        </p:spPr>
        <p:txBody>
          <a:bodyPr/>
          <a:lstStyle/>
          <a:p>
            <a:r>
              <a:rPr lang="en-US" dirty="0">
                <a:latin typeface="Segoe UI Semibold"/>
                <a:cs typeface="Segoe UI Semibold"/>
              </a:rPr>
              <a:t>Inflation Reduction Act</a:t>
            </a:r>
            <a:br>
              <a:rPr lang="en-US" dirty="0"/>
            </a:br>
            <a:r>
              <a:rPr lang="en-US" sz="3200" dirty="0">
                <a:latin typeface="Segoe UI Semibold"/>
                <a:cs typeface="Segoe UI Semibold"/>
              </a:rPr>
              <a:t>Sec. 80004.  Emergency Drought Relief for Tribes​</a:t>
            </a:r>
            <a:br>
              <a:rPr lang="en-US" dirty="0"/>
            </a:br>
            <a:endParaRPr lang="en-US" sz="2800" dirty="0"/>
          </a:p>
        </p:txBody>
      </p:sp>
      <p:sp>
        <p:nvSpPr>
          <p:cNvPr id="4" name="Text Placeholder 3">
            <a:extLst>
              <a:ext uri="{FF2B5EF4-FFF2-40B4-BE49-F238E27FC236}">
                <a16:creationId xmlns:a16="http://schemas.microsoft.com/office/drawing/2014/main" id="{60908506-B73C-44F6-80B5-BCFEA450EFA6}"/>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E686F8F3-F2B4-4805-A360-66C9CAB30A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D9053B-8DB2-EA4A-A9CF-0F8FB54823AA}" type="slidenum">
              <a:rPr kumimoji="0" lang="en-US" sz="1200" b="1" i="0" u="none" strike="noStrike" kern="1200" cap="none" spc="0" normalizeH="0" baseline="0" noProof="0" smtClean="0">
                <a:ln>
                  <a:noFill/>
                </a:ln>
                <a:solidFill>
                  <a:srgbClr val="003E51"/>
                </a:solidFill>
                <a:effectLst/>
                <a:uLnTx/>
                <a:uFillTx/>
                <a:latin typeface="Segoe UI Semibold" panose="020B0502040204020203" pitchFamily="34" charset="0"/>
                <a:cs typeface="Segoe UI Semibold"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p:txBody>
      </p:sp>
      <p:sp>
        <p:nvSpPr>
          <p:cNvPr id="3" name="TextBox 2">
            <a:extLst>
              <a:ext uri="{FF2B5EF4-FFF2-40B4-BE49-F238E27FC236}">
                <a16:creationId xmlns:a16="http://schemas.microsoft.com/office/drawing/2014/main" id="{AA484855-B1F7-A9CE-7489-C72ED04CD456}"/>
              </a:ext>
            </a:extLst>
          </p:cNvPr>
          <p:cNvSpPr txBox="1"/>
          <p:nvPr/>
        </p:nvSpPr>
        <p:spPr>
          <a:xfrm>
            <a:off x="567559" y="2116520"/>
            <a:ext cx="1026335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E51"/>
                </a:solidFill>
                <a:effectLst/>
                <a:uLnTx/>
                <a:uFillTx/>
                <a:latin typeface="Segoe UI Symbol"/>
                <a:ea typeface="Segoe UI Symbol"/>
                <a:cs typeface="+mn-cs"/>
              </a:rPr>
              <a:t>$12.5 million available through September 30, 2026 for near-term drought relief actions to mitigate drought impacts for Indian Tribes that are impacted by the operation of a Bureau of Reclamation water project, including through direct financial assistance to address drinking water shortages and to mitigate the loss of Tribal trust resources.”​</a:t>
            </a:r>
            <a:endParaRPr kumimoji="0" lang="en-US" sz="1800" b="0" i="0" u="none" strike="noStrike" kern="1200" cap="none" spc="0" normalizeH="0" baseline="0" noProof="0" dirty="0">
              <a:ln>
                <a:noFill/>
              </a:ln>
              <a:solidFill>
                <a:srgbClr val="000000"/>
              </a:solidFill>
              <a:effectLst/>
              <a:uLnTx/>
              <a:uFillTx/>
              <a:latin typeface="Segoe UI Symbol"/>
              <a:ea typeface="Segoe UI Symbol"/>
              <a:cs typeface="+mn-cs"/>
            </a:endParaRPr>
          </a:p>
        </p:txBody>
      </p:sp>
      <p:pic>
        <p:nvPicPr>
          <p:cNvPr id="9" name="Picture 8">
            <a:extLst>
              <a:ext uri="{FF2B5EF4-FFF2-40B4-BE49-F238E27FC236}">
                <a16:creationId xmlns:a16="http://schemas.microsoft.com/office/drawing/2014/main" id="{47352923-0F46-9FD2-9612-B9A78AA22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4445" y="3119422"/>
            <a:ext cx="4364182" cy="3167078"/>
          </a:xfrm>
          <a:prstGeom prst="rect">
            <a:avLst/>
          </a:prstGeom>
        </p:spPr>
      </p:pic>
    </p:spTree>
    <p:extLst>
      <p:ext uri="{BB962C8B-B14F-4D97-AF65-F5344CB8AC3E}">
        <p14:creationId xmlns:p14="http://schemas.microsoft.com/office/powerpoint/2010/main" val="1800962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5613-E66D-4CFC-97FB-062EB9E091AE}"/>
              </a:ext>
            </a:extLst>
          </p:cNvPr>
          <p:cNvSpPr>
            <a:spLocks noGrp="1"/>
          </p:cNvSpPr>
          <p:nvPr>
            <p:ph type="title"/>
          </p:nvPr>
        </p:nvSpPr>
        <p:spPr>
          <a:xfrm>
            <a:off x="437653" y="356362"/>
            <a:ext cx="11316694" cy="1323438"/>
          </a:xfrm>
        </p:spPr>
        <p:txBody>
          <a:bodyPr/>
          <a:lstStyle/>
          <a:p>
            <a:r>
              <a:rPr lang="en-US" dirty="0">
                <a:latin typeface="Segoe UI Semibold"/>
                <a:cs typeface="Segoe UI Semibold"/>
              </a:rPr>
              <a:t>Inflation Reduction Act</a:t>
            </a:r>
            <a:br>
              <a:rPr lang="en-US" dirty="0"/>
            </a:br>
            <a:r>
              <a:rPr lang="en-US" sz="3200" dirty="0">
                <a:latin typeface="Segoe UI Semibold"/>
                <a:cs typeface="Segoe UI Semibold"/>
              </a:rPr>
              <a:t>Sec. 50231.  Domestic Water Supply Projects</a:t>
            </a:r>
            <a:br>
              <a:rPr lang="en-US" dirty="0"/>
            </a:br>
            <a:endParaRPr lang="en-US" sz="2800" dirty="0"/>
          </a:p>
        </p:txBody>
      </p:sp>
      <p:sp>
        <p:nvSpPr>
          <p:cNvPr id="4" name="Text Placeholder 3">
            <a:extLst>
              <a:ext uri="{FF2B5EF4-FFF2-40B4-BE49-F238E27FC236}">
                <a16:creationId xmlns:a16="http://schemas.microsoft.com/office/drawing/2014/main" id="{60908506-B73C-44F6-80B5-BCFEA450EFA6}"/>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E686F8F3-F2B4-4805-A360-66C9CAB30A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D9053B-8DB2-EA4A-A9CF-0F8FB54823AA}" type="slidenum">
              <a:rPr kumimoji="0" lang="en-US" sz="1200" b="1" i="0" u="none" strike="noStrike" kern="1200" cap="none" spc="0" normalizeH="0" baseline="0" noProof="0" smtClean="0">
                <a:ln>
                  <a:noFill/>
                </a:ln>
                <a:solidFill>
                  <a:srgbClr val="003E51"/>
                </a:solidFill>
                <a:effectLst/>
                <a:uLnTx/>
                <a:uFillTx/>
                <a:latin typeface="Segoe UI Semibold" panose="020B0502040204020203" pitchFamily="34" charset="0"/>
                <a:cs typeface="Segoe UI Semibold"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p:txBody>
      </p:sp>
      <p:sp>
        <p:nvSpPr>
          <p:cNvPr id="3" name="TextBox 2">
            <a:extLst>
              <a:ext uri="{FF2B5EF4-FFF2-40B4-BE49-F238E27FC236}">
                <a16:creationId xmlns:a16="http://schemas.microsoft.com/office/drawing/2014/main" id="{AA484855-B1F7-A9CE-7489-C72ED04CD456}"/>
              </a:ext>
            </a:extLst>
          </p:cNvPr>
          <p:cNvSpPr txBox="1"/>
          <p:nvPr/>
        </p:nvSpPr>
        <p:spPr>
          <a:xfrm>
            <a:off x="567559" y="1525567"/>
            <a:ext cx="10263351"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E51"/>
                </a:solidFill>
                <a:effectLst/>
                <a:uLnTx/>
                <a:uFillTx/>
                <a:latin typeface="Segoe UI Symbol"/>
                <a:ea typeface="Segoe UI Symbol"/>
                <a:cs typeface="+mn-cs"/>
              </a:rPr>
              <a:t>$550 million available through September 30, 2031 for up to 100 percent of the cost of the planning, design, or construction of water projects to provide domestic water supplies to communities or households that do not have reliable access to domestic water supplies." ​</a:t>
            </a:r>
            <a:endParaRPr kumimoji="0" lang="en-US" sz="2000" b="0" i="0" u="none" strike="noStrike" kern="1200" cap="none" spc="0" normalizeH="0" baseline="0" noProof="0" dirty="0">
              <a:ln>
                <a:noFill/>
              </a:ln>
              <a:solidFill>
                <a:srgbClr val="000000"/>
              </a:solidFill>
              <a:effectLst/>
              <a:uLnTx/>
              <a:uFillTx/>
              <a:latin typeface="Segoe UI Symbol"/>
              <a:ea typeface="Segoe UI Symbol"/>
              <a:cs typeface="+mn-cs"/>
            </a:endParaRPr>
          </a:p>
        </p:txBody>
      </p:sp>
      <p:sp>
        <p:nvSpPr>
          <p:cNvPr id="6" name="TextBox 5">
            <a:extLst>
              <a:ext uri="{FF2B5EF4-FFF2-40B4-BE49-F238E27FC236}">
                <a16:creationId xmlns:a16="http://schemas.microsoft.com/office/drawing/2014/main" id="{8C9BB4EB-673D-EC95-FECD-6A646F7D48FA}"/>
              </a:ext>
            </a:extLst>
          </p:cNvPr>
          <p:cNvSpPr txBox="1"/>
          <p:nvPr/>
        </p:nvSpPr>
        <p:spPr>
          <a:xfrm>
            <a:off x="567559" y="4717473"/>
            <a:ext cx="9829800" cy="184665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3E51"/>
              </a:solidFill>
              <a:effectLst/>
              <a:uLnTx/>
              <a:uFillTx/>
              <a:latin typeface="Segoe UI Symbol"/>
              <a:ea typeface="Segoe UI Symbol"/>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3E51"/>
              </a:solidFill>
              <a:effectLst/>
              <a:uLnTx/>
              <a:uFillTx/>
              <a:latin typeface="Segoe UI Symbol"/>
              <a:ea typeface="Segoe UI Symbol"/>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3E51"/>
              </a:solidFill>
              <a:effectLst/>
              <a:uLnTx/>
              <a:uFillTx/>
              <a:latin typeface="Segoe UI Symbol"/>
              <a:ea typeface="Segoe UI Symbo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E51"/>
                </a:solidFill>
                <a:effectLst/>
                <a:uLnTx/>
                <a:uFillTx/>
                <a:latin typeface="Segoe UI Symbol"/>
                <a:ea typeface="Segoe UI Symbol"/>
                <a:cs typeface="+mn-cs"/>
              </a:rPr>
              <a:t>Reclamation is setting aside $5.5 for U.S. Territories for projects that will provide domestic water supplies to communities or households that do not have reliable access to potable water. </a:t>
            </a:r>
            <a:endParaRPr kumimoji="0" lang="en-US" sz="2000" b="1" i="0" u="none" strike="noStrike" kern="1200" cap="none" spc="0" normalizeH="0" baseline="0" noProof="0" dirty="0">
              <a:ln>
                <a:noFill/>
              </a:ln>
              <a:solidFill>
                <a:prstClr val="black"/>
              </a:solidFill>
              <a:effectLst/>
              <a:uLnTx/>
              <a:uFillTx/>
              <a:latin typeface="Segoe UI Symbol" panose="020B0502040204020203" pitchFamily="34" charset="0"/>
              <a:ea typeface="Segoe UI Symbol" panose="020B0502040204020203" pitchFamily="34" charset="0"/>
              <a:cs typeface="+mn-cs"/>
            </a:endParaRPr>
          </a:p>
        </p:txBody>
      </p:sp>
      <p:pic>
        <p:nvPicPr>
          <p:cNvPr id="7" name="Picture 7">
            <a:extLst>
              <a:ext uri="{FF2B5EF4-FFF2-40B4-BE49-F238E27FC236}">
                <a16:creationId xmlns:a16="http://schemas.microsoft.com/office/drawing/2014/main" id="{7A54736E-9823-07C3-7182-153DA43CF201}"/>
              </a:ext>
            </a:extLst>
          </p:cNvPr>
          <p:cNvPicPr>
            <a:picLocks noChangeAspect="1"/>
          </p:cNvPicPr>
          <p:nvPr/>
        </p:nvPicPr>
        <p:blipFill>
          <a:blip r:embed="rId3"/>
          <a:stretch>
            <a:fillRect/>
          </a:stretch>
        </p:blipFill>
        <p:spPr>
          <a:xfrm>
            <a:off x="1122218" y="3030682"/>
            <a:ext cx="3609109" cy="2190749"/>
          </a:xfrm>
          <a:prstGeom prst="rect">
            <a:avLst/>
          </a:prstGeom>
        </p:spPr>
      </p:pic>
      <p:pic>
        <p:nvPicPr>
          <p:cNvPr id="8" name="Picture 8">
            <a:extLst>
              <a:ext uri="{FF2B5EF4-FFF2-40B4-BE49-F238E27FC236}">
                <a16:creationId xmlns:a16="http://schemas.microsoft.com/office/drawing/2014/main" id="{BA1F1A7D-069B-D27A-4494-3555B8535A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7286" y="3034145"/>
            <a:ext cx="2743200" cy="2209800"/>
          </a:xfrm>
          <a:prstGeom prst="rect">
            <a:avLst/>
          </a:prstGeom>
        </p:spPr>
      </p:pic>
    </p:spTree>
    <p:extLst>
      <p:ext uri="{BB962C8B-B14F-4D97-AF65-F5344CB8AC3E}">
        <p14:creationId xmlns:p14="http://schemas.microsoft.com/office/powerpoint/2010/main" val="1796742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5613-E66D-4CFC-97FB-062EB9E091AE}"/>
              </a:ext>
            </a:extLst>
          </p:cNvPr>
          <p:cNvSpPr>
            <a:spLocks noGrp="1"/>
          </p:cNvSpPr>
          <p:nvPr>
            <p:ph type="title"/>
          </p:nvPr>
        </p:nvSpPr>
        <p:spPr>
          <a:xfrm>
            <a:off x="437653" y="2506491"/>
            <a:ext cx="11316694" cy="284610"/>
          </a:xfrm>
        </p:spPr>
        <p:txBody>
          <a:bodyPr/>
          <a:lstStyle/>
          <a:p>
            <a:br>
              <a:rPr lang="en-US" sz="2400" dirty="0">
                <a:latin typeface="Segoe UI Semibold"/>
                <a:cs typeface="Segoe UI Semibold"/>
              </a:rPr>
            </a:br>
            <a:br>
              <a:rPr lang="en-US" sz="2400" dirty="0">
                <a:latin typeface="Segoe UI Semibold"/>
                <a:cs typeface="Segoe UI Semibold"/>
              </a:rPr>
            </a:br>
            <a:br>
              <a:rPr lang="en-US" sz="2400" dirty="0">
                <a:latin typeface="Segoe UI Semibold"/>
                <a:cs typeface="Segoe UI Semibold"/>
              </a:rPr>
            </a:br>
            <a:br>
              <a:rPr lang="en-US" sz="2400" dirty="0">
                <a:latin typeface="Segoe UI Semibold"/>
                <a:cs typeface="Segoe UI Semibold"/>
              </a:rPr>
            </a:br>
            <a:r>
              <a:rPr lang="en-US" sz="2400" dirty="0">
                <a:latin typeface="Segoe UI Semibold"/>
                <a:cs typeface="Segoe UI Semibold"/>
              </a:rPr>
              <a:t>Please stay tuned for funding opportunities under sections 80004 and 50231 of the Inflation Reduction Act. </a:t>
            </a:r>
            <a:br>
              <a:rPr lang="en-US" sz="2400" dirty="0">
                <a:latin typeface="Segoe UI Semibold"/>
                <a:cs typeface="Segoe UI Semibold"/>
              </a:rPr>
            </a:br>
            <a:br>
              <a:rPr lang="en-US" sz="2400" dirty="0">
                <a:latin typeface="Segoe UI Semibold"/>
                <a:cs typeface="Segoe UI Semibold"/>
              </a:rPr>
            </a:br>
            <a:r>
              <a:rPr lang="en-US" sz="2400" dirty="0">
                <a:latin typeface="Segoe UI Semibold"/>
                <a:cs typeface="Segoe UI Semibold"/>
              </a:rPr>
              <a:t>Projects specifically for disadvantaged communities for planning, design, or construction of water projects to provide domestic water supplies to communities or households that do not have reliable access to domestic water supplies will be considered under section 50231.</a:t>
            </a:r>
            <a:br>
              <a:rPr lang="en-US" sz="2400" dirty="0"/>
            </a:br>
            <a:br>
              <a:rPr lang="en-US" sz="2400" dirty="0"/>
            </a:br>
            <a:r>
              <a:rPr lang="en-US" sz="2400" dirty="0">
                <a:latin typeface="Segoe UI Semibold"/>
                <a:cs typeface="Segoe UI Semibold"/>
              </a:rPr>
              <a:t>Federally recognized Tribes or Tribal Organizations, as defined by 25 U.S.C. 5304(e), in the 17 western states including: Washington, Oregon, Idaho, Montana, North Dakota, South Dakota, Nebraska, Wyoming, California, Nevada, Utah, Colorado, Kansas, Oklahoma, Texas, New Mexico, and Arizona are being considered as disadvantaged communities and are eligible for consideration.</a:t>
            </a:r>
            <a:br>
              <a:rPr lang="en-US" sz="2400" dirty="0"/>
            </a:br>
            <a:endParaRPr lang="en-US" sz="2400" dirty="0"/>
          </a:p>
        </p:txBody>
      </p:sp>
      <p:sp>
        <p:nvSpPr>
          <p:cNvPr id="4" name="Text Placeholder 3">
            <a:extLst>
              <a:ext uri="{FF2B5EF4-FFF2-40B4-BE49-F238E27FC236}">
                <a16:creationId xmlns:a16="http://schemas.microsoft.com/office/drawing/2014/main" id="{60908506-B73C-44F6-80B5-BCFEA450EFA6}"/>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E686F8F3-F2B4-4805-A360-66C9CAB30A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D9053B-8DB2-EA4A-A9CF-0F8FB54823AA}" type="slidenum">
              <a:rPr kumimoji="0" lang="en-US" sz="1200" b="1" i="0" u="none" strike="noStrike" kern="1200" cap="none" spc="0" normalizeH="0" baseline="0" noProof="0" smtClean="0">
                <a:ln>
                  <a:noFill/>
                </a:ln>
                <a:solidFill>
                  <a:srgbClr val="003E51"/>
                </a:solidFill>
                <a:effectLst/>
                <a:uLnTx/>
                <a:uFillTx/>
                <a:latin typeface="Segoe UI Semibold" panose="020B0502040204020203" pitchFamily="34" charset="0"/>
                <a:cs typeface="Segoe UI Semibold"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346445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1E7CF2-F430-80D3-57BC-A8EA7BAC20B2}"/>
              </a:ext>
            </a:extLst>
          </p:cNvPr>
          <p:cNvSpPr>
            <a:spLocks noGrp="1"/>
          </p:cNvSpPr>
          <p:nvPr>
            <p:ph type="title"/>
          </p:nvPr>
        </p:nvSpPr>
        <p:spPr>
          <a:xfrm>
            <a:off x="1349829" y="513829"/>
            <a:ext cx="11704320" cy="464366"/>
          </a:xfrm>
        </p:spPr>
        <p:txBody>
          <a:bodyPr/>
          <a:lstStyle/>
          <a:p>
            <a:endParaRPr lang="en-US" dirty="0"/>
          </a:p>
        </p:txBody>
      </p:sp>
      <p:sp>
        <p:nvSpPr>
          <p:cNvPr id="3" name="Slide Number Placeholder 2">
            <a:extLst>
              <a:ext uri="{FF2B5EF4-FFF2-40B4-BE49-F238E27FC236}">
                <a16:creationId xmlns:a16="http://schemas.microsoft.com/office/drawing/2014/main" id="{E767D7FA-C3AF-51AB-DD67-E1DF62C7DB8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D9053B-8DB2-EA4A-A9CF-0F8FB54823AA}" type="slidenum">
              <a:rPr kumimoji="0" lang="en-US" sz="1200" b="1" i="0" u="none" strike="noStrike" kern="1200" cap="none" spc="0" normalizeH="0" baseline="0" noProof="0" smtClean="0">
                <a:ln>
                  <a:noFill/>
                </a:ln>
                <a:solidFill>
                  <a:srgbClr val="003E51"/>
                </a:solidFill>
                <a:effectLst/>
                <a:uLnTx/>
                <a:uFillTx/>
                <a:latin typeface="Segoe UI Semibold" panose="020B0502040204020203" pitchFamily="34" charset="0"/>
                <a:cs typeface="Segoe UI Semibold"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p:txBody>
      </p:sp>
      <p:sp>
        <p:nvSpPr>
          <p:cNvPr id="8" name="Text Placeholder 7">
            <a:extLst>
              <a:ext uri="{FF2B5EF4-FFF2-40B4-BE49-F238E27FC236}">
                <a16:creationId xmlns:a16="http://schemas.microsoft.com/office/drawing/2014/main" id="{B92F02B1-D5CF-9B51-8237-25B1C2815B21}"/>
              </a:ext>
            </a:extLst>
          </p:cNvPr>
          <p:cNvSpPr>
            <a:spLocks noGrp="1"/>
          </p:cNvSpPr>
          <p:nvPr>
            <p:ph type="body" sz="quarter" idx="13"/>
          </p:nvPr>
        </p:nvSpPr>
        <p:spPr>
          <a:xfrm>
            <a:off x="228600" y="978195"/>
            <a:ext cx="11704320" cy="5203149"/>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3E51"/>
                </a:solidFill>
                <a:effectLst/>
                <a:uLnTx/>
                <a:uFillTx/>
                <a:latin typeface="Segoe UI Symbol" panose="020B0502040204020203" pitchFamily="34" charset="0"/>
                <a:ea typeface="Segoe UI Symbol" panose="020B0502040204020203" pitchFamily="34" charset="0"/>
                <a:cs typeface="+mn-cs"/>
              </a:rPr>
              <a:t>Reclamation is currently formatting plans for this funding based on stakeholder input and Tribal consultation.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3E51"/>
                </a:solidFill>
                <a:effectLst/>
                <a:uLnTx/>
                <a:uFillTx/>
                <a:latin typeface="Segoe UI Symbol" panose="020B0502040204020203" pitchFamily="34" charset="0"/>
                <a:ea typeface="Segoe UI Symbol" panose="020B0502040204020203" pitchFamily="34" charset="0"/>
                <a:cs typeface="+mn-cs"/>
              </a:rPr>
              <a:t>For more information about Reclamation's implementation of IRA, please visit:</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Symbol" panose="020B0502040204020203" pitchFamily="34" charset="0"/>
                <a:ea typeface="Segoe UI Symbol" panose="020B0502040204020203" pitchFamily="34" charset="0"/>
                <a:cs typeface="+mn-cs"/>
              </a:rPr>
              <a:t> </a:t>
            </a:r>
            <a:r>
              <a:rPr kumimoji="0" lang="en-US" sz="2400" b="1" i="0" u="none" strike="noStrike" kern="1200" cap="none" spc="0" normalizeH="0" baseline="0" noProof="0" dirty="0">
                <a:ln>
                  <a:noFill/>
                </a:ln>
                <a:solidFill>
                  <a:prstClr val="black"/>
                </a:solidFill>
                <a:effectLst/>
                <a:uLnTx/>
                <a:uFillTx/>
                <a:latin typeface="Segoe UI Symbol" panose="020B0502040204020203" pitchFamily="34" charset="0"/>
                <a:ea typeface="Segoe UI Symbol" panose="020B0502040204020203" pitchFamily="34" charset="0"/>
                <a:cs typeface="+mn-cs"/>
                <a:hlinkClick r:id="rId2"/>
              </a:rPr>
              <a:t>www.usbr.gov/inflation-reduction-act/</a:t>
            </a:r>
            <a:endParaRPr kumimoji="0" lang="en-US" sz="2400" b="1" i="0" u="none" strike="noStrike" kern="1200" cap="none" spc="0" normalizeH="0" baseline="0" noProof="0" dirty="0">
              <a:ln>
                <a:noFill/>
              </a:ln>
              <a:solidFill>
                <a:prstClr val="black"/>
              </a:solidFill>
              <a:effectLst/>
              <a:uLnTx/>
              <a:uFillTx/>
              <a:latin typeface="Segoe UI Symbol" panose="020B0502040204020203" pitchFamily="34" charset="0"/>
              <a:ea typeface="Segoe UI Symbol" panose="020B0502040204020203"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3E51"/>
                </a:solidFill>
                <a:effectLst/>
                <a:uLnTx/>
                <a:uFillTx/>
                <a:latin typeface="Segoe UI Symbol" panose="020B0502040204020203" pitchFamily="34" charset="0"/>
                <a:ea typeface="Segoe UI Symbol" panose="020B0502040204020203" pitchFamily="34" charset="0"/>
                <a:cs typeface="+mn-cs"/>
              </a:rPr>
              <a:t>You may contact us at USBR.IR.Act@usbr.gov if you have any questions.</a:t>
            </a:r>
          </a:p>
          <a:p>
            <a:endParaRPr lang="en-US" sz="2400" dirty="0"/>
          </a:p>
        </p:txBody>
      </p:sp>
      <p:sp>
        <p:nvSpPr>
          <p:cNvPr id="9" name="Text Placeholder 8">
            <a:extLst>
              <a:ext uri="{FF2B5EF4-FFF2-40B4-BE49-F238E27FC236}">
                <a16:creationId xmlns:a16="http://schemas.microsoft.com/office/drawing/2014/main" id="{B8F1A416-5FB6-82D1-0A4F-82AC384C607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705053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13DF-8600-DA35-59E6-E9F4C9E97B35}"/>
              </a:ext>
            </a:extLst>
          </p:cNvPr>
          <p:cNvSpPr>
            <a:spLocks noGrp="1"/>
          </p:cNvSpPr>
          <p:nvPr>
            <p:ph type="title"/>
          </p:nvPr>
        </p:nvSpPr>
        <p:spPr/>
        <p:txBody>
          <a:bodyPr>
            <a:noAutofit/>
          </a:bodyPr>
          <a:lstStyle/>
          <a:p>
            <a:pPr marL="0" indent="0" algn="ctr">
              <a:buNone/>
            </a:pPr>
            <a:r>
              <a:rPr lang="en-US" sz="6000" b="1" dirty="0">
                <a:solidFill>
                  <a:schemeClr val="tx1"/>
                </a:solidFill>
                <a:latin typeface="Arial" panose="020B0604020202020204" pitchFamily="34" charset="0"/>
                <a:cs typeface="Arial" panose="020B0604020202020204" pitchFamily="34" charset="0"/>
              </a:rPr>
              <a:t>Jeremy </a:t>
            </a:r>
            <a:r>
              <a:rPr lang="en-US" sz="6000" b="1" dirty="0" err="1">
                <a:solidFill>
                  <a:schemeClr val="tx1"/>
                </a:solidFill>
                <a:latin typeface="Arial" panose="020B0604020202020204" pitchFamily="34" charset="0"/>
                <a:cs typeface="Arial" panose="020B0604020202020204" pitchFamily="34" charset="0"/>
              </a:rPr>
              <a:t>Hollen</a:t>
            </a:r>
            <a:br>
              <a:rPr lang="en-US" sz="14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Public Affairs Specialist | Regional Tribal Liaison, External Affairs Region 8 FEMA</a:t>
            </a:r>
            <a:endParaRPr lang="en-US" sz="36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4A89888-131A-51E2-248F-703F701D2679}"/>
              </a:ext>
            </a:extLst>
          </p:cNvPr>
          <p:cNvSpPr>
            <a:spLocks noGrp="1"/>
          </p:cNvSpPr>
          <p:nvPr>
            <p:ph idx="1"/>
          </p:nvPr>
        </p:nvSpPr>
        <p:spPr>
          <a:xfrm>
            <a:off x="1097280" y="1845733"/>
            <a:ext cx="10058400" cy="4435145"/>
          </a:xfrm>
        </p:spPr>
        <p:txBody>
          <a:bodyPr>
            <a:normAutofit/>
          </a:bodyPr>
          <a:lstStyle/>
          <a:p>
            <a:pPr marL="234950" indent="-234950">
              <a:buFont typeface="Wingdings" pitchFamily="2" charset="2"/>
              <a:buChar char="§"/>
            </a:pPr>
            <a:r>
              <a:rPr lang="en-US" dirty="0">
                <a:solidFill>
                  <a:schemeClr val="tx1"/>
                </a:solidFill>
                <a:latin typeface="Arial" panose="020B0604020202020204" pitchFamily="34" charset="0"/>
                <a:cs typeface="Arial" panose="020B0604020202020204" pitchFamily="34" charset="0"/>
              </a:rPr>
              <a:t>S</a:t>
            </a:r>
            <a:r>
              <a:rPr lang="en-US" sz="2000" dirty="0">
                <a:solidFill>
                  <a:schemeClr val="tx1"/>
                </a:solidFill>
                <a:latin typeface="Arial" panose="020B0604020202020204" pitchFamily="34" charset="0"/>
                <a:cs typeface="Arial" panose="020B0604020202020204" pitchFamily="34" charset="0"/>
              </a:rPr>
              <a:t>upports federal emergency management functions among tribal nations located within the states of Colorado, Montana, Utah, and Wyoming.</a:t>
            </a:r>
          </a:p>
          <a:p>
            <a:endParaRPr lang="en-US" dirty="0"/>
          </a:p>
        </p:txBody>
      </p:sp>
      <p:sp>
        <p:nvSpPr>
          <p:cNvPr id="4" name="Slide Number Placeholder 3">
            <a:extLst>
              <a:ext uri="{FF2B5EF4-FFF2-40B4-BE49-F238E27FC236}">
                <a16:creationId xmlns:a16="http://schemas.microsoft.com/office/drawing/2014/main" id="{80F95660-BDA8-E1F3-7CEA-142833B16F49}"/>
              </a:ext>
            </a:extLst>
          </p:cNvPr>
          <p:cNvSpPr>
            <a:spLocks noGrp="1"/>
          </p:cNvSpPr>
          <p:nvPr>
            <p:ph type="sldNum" sz="quarter" idx="12"/>
          </p:nvPr>
        </p:nvSpPr>
        <p:spPr>
          <a:xfrm>
            <a:off x="10879975" y="6492875"/>
            <a:ext cx="1312025" cy="365125"/>
          </a:xfrm>
        </p:spPr>
        <p:txBody>
          <a:bodyPr/>
          <a:lstStyle/>
          <a:p>
            <a:fld id="{6113E31D-E2AB-40D1-8B51-AFA5AFEF393A}" type="slidenum">
              <a:rPr lang="en-US" smtClean="0"/>
              <a:pPr/>
              <a:t>34</a:t>
            </a:fld>
            <a:endParaRPr lang="en-US" dirty="0"/>
          </a:p>
        </p:txBody>
      </p:sp>
    </p:spTree>
    <p:extLst>
      <p:ext uri="{BB962C8B-B14F-4D97-AF65-F5344CB8AC3E}">
        <p14:creationId xmlns:p14="http://schemas.microsoft.com/office/powerpoint/2010/main" val="475427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13DF-8600-DA35-59E6-E9F4C9E97B35}"/>
              </a:ext>
            </a:extLst>
          </p:cNvPr>
          <p:cNvSpPr>
            <a:spLocks noGrp="1"/>
          </p:cNvSpPr>
          <p:nvPr>
            <p:ph type="title"/>
          </p:nvPr>
        </p:nvSpPr>
        <p:spPr/>
        <p:txBody>
          <a:bodyPr>
            <a:noAutofit/>
          </a:bodyPr>
          <a:lstStyle/>
          <a:p>
            <a:pPr algn="ctr"/>
            <a:r>
              <a:rPr lang="en-US" b="1" dirty="0">
                <a:solidFill>
                  <a:schemeClr val="tx1"/>
                </a:solidFill>
                <a:latin typeface="Arial" panose="020B0604020202020204" pitchFamily="34" charset="0"/>
                <a:cs typeface="Arial" panose="020B0604020202020204" pitchFamily="34" charset="0"/>
              </a:rPr>
              <a:t>Christopher </a:t>
            </a:r>
            <a:r>
              <a:rPr lang="en-US" b="1" dirty="0" err="1">
                <a:solidFill>
                  <a:schemeClr val="tx1"/>
                </a:solidFill>
                <a:latin typeface="Arial" panose="020B0604020202020204" pitchFamily="34" charset="0"/>
                <a:cs typeface="Arial" panose="020B0604020202020204" pitchFamily="34" charset="0"/>
              </a:rPr>
              <a:t>Poehlmann</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Regional Tribal Liaison, Preparedness and Analysis Branch</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National Preparedness Division, FEMA Region 9</a:t>
            </a:r>
          </a:p>
        </p:txBody>
      </p:sp>
      <p:sp>
        <p:nvSpPr>
          <p:cNvPr id="3" name="Content Placeholder 2">
            <a:extLst>
              <a:ext uri="{FF2B5EF4-FFF2-40B4-BE49-F238E27FC236}">
                <a16:creationId xmlns:a16="http://schemas.microsoft.com/office/drawing/2014/main" id="{64A89888-131A-51E2-248F-703F701D2679}"/>
              </a:ext>
            </a:extLst>
          </p:cNvPr>
          <p:cNvSpPr>
            <a:spLocks noGrp="1"/>
          </p:cNvSpPr>
          <p:nvPr>
            <p:ph idx="1"/>
          </p:nvPr>
        </p:nvSpPr>
        <p:spPr>
          <a:xfrm>
            <a:off x="1097280" y="1845733"/>
            <a:ext cx="10058400" cy="4435145"/>
          </a:xfrm>
        </p:spPr>
        <p:txBody>
          <a:bodyPr>
            <a:normAutofit lnSpcReduction="10000"/>
          </a:bodyPr>
          <a:lstStyle/>
          <a:p>
            <a:pPr marL="295275" marR="0" indent="-236538">
              <a:lnSpc>
                <a:spcPct val="107000"/>
              </a:lnSpc>
              <a:spcBef>
                <a:spcPts val="0"/>
              </a:spcBef>
              <a:spcAft>
                <a:spcPts val="800"/>
              </a:spcAft>
              <a:buFont typeface="Wingdings" pitchFamily="2" charset="2"/>
              <a:buChar char="§"/>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Began with FEMA in 2009, as a Disaster Assistance Employee (DAE) in the mitigation cadre. First deployed as a Tribal Planner, working with Tribes in Southern California. After several other deployments across the country, deployed to Nevada as the Mitigation Task Force leader to assist Tribes in the state write or update their mitigation plans. At this time, worked with the Navajo Nation to update their mitigation plan, which had expired. </a:t>
            </a:r>
          </a:p>
          <a:p>
            <a:pPr marL="295275" marR="0" indent="-236538">
              <a:lnSpc>
                <a:spcPct val="107000"/>
              </a:lnSpc>
              <a:spcBef>
                <a:spcPts val="0"/>
              </a:spcBef>
              <a:spcAft>
                <a:spcPts val="800"/>
              </a:spcAft>
              <a:buFont typeface="Wingdings" pitchFamily="2" charset="2"/>
              <a:buChar char="§"/>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In 2017, became one of region 9’s two Tribal Liaisons in the National Preparedness Division. Continued to work on the Navajo Nation’s mitigation plan, which was completed and approved in 2018.</a:t>
            </a:r>
          </a:p>
          <a:p>
            <a:pPr marL="295275" marR="0" indent="-236538">
              <a:lnSpc>
                <a:spcPct val="107000"/>
              </a:lnSpc>
              <a:spcBef>
                <a:spcPts val="0"/>
              </a:spcBef>
              <a:spcAft>
                <a:spcPts val="800"/>
              </a:spcAft>
              <a:buFont typeface="Wingdings" pitchFamily="2" charset="2"/>
              <a:buChar char="§"/>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Currently focuses on the training needs of the Tribal communities in California but works closely with the Tribal team to offer any needed assistance to the region. </a:t>
            </a:r>
          </a:p>
          <a:p>
            <a:pPr marL="295275" marR="0" indent="-236538">
              <a:lnSpc>
                <a:spcPct val="107000"/>
              </a:lnSpc>
              <a:spcBef>
                <a:spcPts val="0"/>
              </a:spcBef>
              <a:spcAft>
                <a:spcPts val="800"/>
              </a:spcAft>
              <a:buFont typeface="Wingdings" pitchFamily="2" charset="2"/>
              <a:buChar char="§"/>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Works in partnership with the state of California and other federal agencies who support Tribal Nations. </a:t>
            </a:r>
          </a:p>
          <a:p>
            <a:pPr marL="295275" marR="0" indent="-236538">
              <a:lnSpc>
                <a:spcPct val="107000"/>
              </a:lnSpc>
              <a:spcBef>
                <a:spcPts val="0"/>
              </a:spcBef>
              <a:spcAft>
                <a:spcPts val="800"/>
              </a:spcAft>
              <a:buFont typeface="Wingdings" pitchFamily="2" charset="2"/>
              <a:buChar char="§"/>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Worked extensively on the COVID-19 response for Tribes in the region and was awarded a Superior Contribution Award for his work from HHS.</a:t>
            </a:r>
          </a:p>
          <a:p>
            <a:pPr marL="0" indent="0">
              <a:buNone/>
            </a:pPr>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0F95660-BDA8-E1F3-7CEA-142833B16F49}"/>
              </a:ext>
            </a:extLst>
          </p:cNvPr>
          <p:cNvSpPr>
            <a:spLocks noGrp="1"/>
          </p:cNvSpPr>
          <p:nvPr>
            <p:ph type="sldNum" sz="quarter" idx="12"/>
          </p:nvPr>
        </p:nvSpPr>
        <p:spPr>
          <a:xfrm>
            <a:off x="10879975" y="6492875"/>
            <a:ext cx="1312025" cy="365125"/>
          </a:xfrm>
        </p:spPr>
        <p:txBody>
          <a:bodyPr/>
          <a:lstStyle/>
          <a:p>
            <a:fld id="{6113E31D-E2AB-40D1-8B51-AFA5AFEF393A}" type="slidenum">
              <a:rPr lang="en-US" smtClean="0"/>
              <a:pPr/>
              <a:t>35</a:t>
            </a:fld>
            <a:endParaRPr lang="en-US" dirty="0"/>
          </a:p>
        </p:txBody>
      </p:sp>
    </p:spTree>
    <p:extLst>
      <p:ext uri="{BB962C8B-B14F-4D97-AF65-F5344CB8AC3E}">
        <p14:creationId xmlns:p14="http://schemas.microsoft.com/office/powerpoint/2010/main" val="483055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cs typeface="Times New Roman" panose="02020603050405020304" pitchFamily="18" charset="0"/>
              </a:rPr>
              <a:t>FEMA Funding Opportunities</a:t>
            </a:r>
            <a:endParaRPr lang="en-US" b="0" dirty="0">
              <a:latin typeface="+mj-lt"/>
              <a:cs typeface="Times New Roman" panose="02020603050405020304" pitchFamily="18" charset="0"/>
            </a:endParaRPr>
          </a:p>
        </p:txBody>
      </p:sp>
      <p:sp>
        <p:nvSpPr>
          <p:cNvPr id="3" name="Text Placeholder 2"/>
          <p:cNvSpPr>
            <a:spLocks noGrp="1"/>
          </p:cNvSpPr>
          <p:nvPr>
            <p:ph type="body" sz="quarter" idx="10"/>
          </p:nvPr>
        </p:nvSpPr>
        <p:spPr>
          <a:xfrm>
            <a:off x="745067" y="2917372"/>
            <a:ext cx="10708748" cy="590759"/>
          </a:xfrm>
        </p:spPr>
        <p:txBody>
          <a:bodyPr>
            <a:normAutofit/>
          </a:bodyPr>
          <a:lstStyle/>
          <a:p>
            <a:r>
              <a:rPr lang="en-US" sz="1400" dirty="0">
                <a:latin typeface="+mn-lt"/>
                <a:ea typeface="Open Sans" panose="020B0606030504020204" pitchFamily="34" charset="0"/>
                <a:cs typeface="Open Sans" panose="020B0606030504020204" pitchFamily="34" charset="0"/>
              </a:rPr>
              <a:t>Jeremy Hollen and Christopher Poehlmann | July 2023</a:t>
            </a:r>
          </a:p>
        </p:txBody>
      </p:sp>
    </p:spTree>
    <p:extLst>
      <p:ext uri="{BB962C8B-B14F-4D97-AF65-F5344CB8AC3E}">
        <p14:creationId xmlns:p14="http://schemas.microsoft.com/office/powerpoint/2010/main" val="3765048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738189" y="443732"/>
            <a:ext cx="10715627" cy="258020"/>
          </a:xfrm>
        </p:spPr>
        <p:txBody>
          <a:bodyPr>
            <a:normAutofit fontScale="90000"/>
          </a:bodyPr>
          <a:lstStyle/>
          <a:p>
            <a:r>
              <a:rPr lang="en-US" dirty="0"/>
              <a:t>Agenda</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6" y="1160664"/>
            <a:ext cx="10715627" cy="4536671"/>
          </a:xfrm>
        </p:spPr>
        <p:txBody>
          <a:bodyPr>
            <a:normAutofit/>
          </a:bodyPr>
          <a:lstStyle/>
          <a:p>
            <a:pPr marL="0" indent="0">
              <a:buNone/>
            </a:pPr>
            <a:endParaRPr lang="en-US" sz="2800" dirty="0"/>
          </a:p>
          <a:p>
            <a:r>
              <a:rPr lang="en-US" sz="2800" dirty="0"/>
              <a:t>Introduction to FEMA Regions 8 and 9</a:t>
            </a:r>
          </a:p>
          <a:p>
            <a:pPr marL="0" indent="0">
              <a:buNone/>
            </a:pPr>
            <a:endParaRPr lang="en-US" sz="2800" dirty="0"/>
          </a:p>
          <a:p>
            <a:r>
              <a:rPr lang="en-US" sz="2800" dirty="0"/>
              <a:t>Funding through Federal Disaster Declarations</a:t>
            </a:r>
          </a:p>
          <a:p>
            <a:pPr marL="0" indent="0">
              <a:buNone/>
            </a:pPr>
            <a:endParaRPr lang="en-US" sz="2800" dirty="0"/>
          </a:p>
          <a:p>
            <a:r>
              <a:rPr lang="en-US" sz="2800" dirty="0"/>
              <a:t>DHS/FEMA Mitigation &amp; Preparedness Grants</a:t>
            </a:r>
          </a:p>
          <a:p>
            <a:pPr marL="0" indent="0">
              <a:buNone/>
            </a:pPr>
            <a:endParaRPr lang="en-US" sz="2800" dirty="0"/>
          </a:p>
          <a:p>
            <a:r>
              <a:rPr lang="en-US" sz="2800" dirty="0"/>
              <a:t>Tribal Training Opportunities </a:t>
            </a:r>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96391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CB5A2-0369-864E-9527-350D1869D434}"/>
              </a:ext>
            </a:extLst>
          </p:cNvPr>
          <p:cNvSpPr>
            <a:spLocks noGrp="1"/>
          </p:cNvSpPr>
          <p:nvPr>
            <p:ph type="title"/>
          </p:nvPr>
        </p:nvSpPr>
        <p:spPr>
          <a:xfrm>
            <a:off x="738194" y="443731"/>
            <a:ext cx="10715627" cy="235537"/>
          </a:xfrm>
        </p:spPr>
        <p:txBody>
          <a:bodyPr>
            <a:normAutofit fontScale="90000"/>
          </a:bodyPr>
          <a:lstStyle/>
          <a:p>
            <a:r>
              <a:rPr lang="en-US" dirty="0"/>
              <a:t>FEMA Regions 8 and 9</a:t>
            </a:r>
          </a:p>
        </p:txBody>
      </p:sp>
      <p:pic>
        <p:nvPicPr>
          <p:cNvPr id="8" name="Picture 7" descr="A picture containing schematic&#10;&#10;Description automatically generated">
            <a:extLst>
              <a:ext uri="{FF2B5EF4-FFF2-40B4-BE49-F238E27FC236}">
                <a16:creationId xmlns:a16="http://schemas.microsoft.com/office/drawing/2014/main" id="{ABEAB63E-FB46-E5EF-4DC2-02762BABE000}"/>
              </a:ext>
            </a:extLst>
          </p:cNvPr>
          <p:cNvPicPr>
            <a:picLocks noChangeAspect="1"/>
          </p:cNvPicPr>
          <p:nvPr/>
        </p:nvPicPr>
        <p:blipFill>
          <a:blip r:embed="rId3"/>
          <a:stretch>
            <a:fillRect/>
          </a:stretch>
        </p:blipFill>
        <p:spPr>
          <a:xfrm>
            <a:off x="6838949" y="1276657"/>
            <a:ext cx="4056619" cy="4457508"/>
          </a:xfrm>
          <a:prstGeom prst="rect">
            <a:avLst/>
          </a:prstGeom>
        </p:spPr>
      </p:pic>
      <p:pic>
        <p:nvPicPr>
          <p:cNvPr id="11" name="Picture 10" descr="Chart&#10;&#10;Description automatically generated">
            <a:extLst>
              <a:ext uri="{FF2B5EF4-FFF2-40B4-BE49-F238E27FC236}">
                <a16:creationId xmlns:a16="http://schemas.microsoft.com/office/drawing/2014/main" id="{F52AF008-8DE8-8B91-4D69-CD1D081C78A4}"/>
              </a:ext>
            </a:extLst>
          </p:cNvPr>
          <p:cNvPicPr>
            <a:picLocks noChangeAspect="1"/>
          </p:cNvPicPr>
          <p:nvPr/>
        </p:nvPicPr>
        <p:blipFill>
          <a:blip r:embed="rId4"/>
          <a:stretch>
            <a:fillRect/>
          </a:stretch>
        </p:blipFill>
        <p:spPr>
          <a:xfrm>
            <a:off x="738194" y="1450946"/>
            <a:ext cx="4129526" cy="3956107"/>
          </a:xfrm>
          <a:prstGeom prst="rect">
            <a:avLst/>
          </a:prstGeom>
        </p:spPr>
      </p:pic>
      <p:cxnSp>
        <p:nvCxnSpPr>
          <p:cNvPr id="13" name="Straight Connector 12">
            <a:extLst>
              <a:ext uri="{FF2B5EF4-FFF2-40B4-BE49-F238E27FC236}">
                <a16:creationId xmlns:a16="http://schemas.microsoft.com/office/drawing/2014/main" id="{DC7E01C2-3B7C-53ED-C444-7F310579CA2D}"/>
              </a:ext>
            </a:extLst>
          </p:cNvPr>
          <p:cNvCxnSpPr/>
          <p:nvPr/>
        </p:nvCxnSpPr>
        <p:spPr>
          <a:xfrm>
            <a:off x="6149340" y="1102263"/>
            <a:ext cx="0" cy="499403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20159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738189" y="443732"/>
            <a:ext cx="5071483" cy="258020"/>
          </a:xfrm>
        </p:spPr>
        <p:txBody>
          <a:bodyPr>
            <a:noAutofit/>
          </a:bodyPr>
          <a:lstStyle/>
          <a:p>
            <a:r>
              <a:rPr lang="en-US" dirty="0"/>
              <a:t>FEMA’s Mission: Helping people</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90" y="1111466"/>
            <a:ext cx="10715627" cy="4536671"/>
          </a:xfrm>
        </p:spPr>
        <p:txBody>
          <a:bodyPr>
            <a:normAutofit/>
          </a:bodyPr>
          <a:lstStyle/>
          <a:p>
            <a:endParaRPr lang="en-US" sz="2000" dirty="0"/>
          </a:p>
          <a:p>
            <a:endParaRPr lang="en-US" sz="2000" dirty="0"/>
          </a:p>
          <a:p>
            <a:endParaRPr lang="en-US" sz="2000" dirty="0"/>
          </a:p>
          <a:p>
            <a:endParaRPr lang="en-US" sz="2000" dirty="0"/>
          </a:p>
          <a:p>
            <a:endParaRPr lang="en-US" sz="2000" dirty="0"/>
          </a:p>
        </p:txBody>
      </p:sp>
      <p:sp>
        <p:nvSpPr>
          <p:cNvPr id="6" name="Title 4">
            <a:extLst>
              <a:ext uri="{FF2B5EF4-FFF2-40B4-BE49-F238E27FC236}">
                <a16:creationId xmlns:a16="http://schemas.microsoft.com/office/drawing/2014/main" id="{929B6854-AA8F-DFFB-D1D0-458BE4DE373B}"/>
              </a:ext>
            </a:extLst>
          </p:cNvPr>
          <p:cNvSpPr txBox="1">
            <a:spLocks/>
          </p:cNvSpPr>
          <p:nvPr/>
        </p:nvSpPr>
        <p:spPr>
          <a:xfrm>
            <a:off x="6813218" y="442847"/>
            <a:ext cx="4159582" cy="2580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solidFill>
                <a:effectLst/>
                <a:uLnTx/>
                <a:uFillTx/>
                <a:latin typeface="Franklin Gothic Medium" panose="020B0603020102020204"/>
                <a:ea typeface="+mj-ea"/>
                <a:cs typeface="+mj-cs"/>
              </a:rPr>
              <a:t>during and after disasters </a:t>
            </a:r>
          </a:p>
        </p:txBody>
      </p:sp>
      <p:sp>
        <p:nvSpPr>
          <p:cNvPr id="7" name="Title 4">
            <a:extLst>
              <a:ext uri="{FF2B5EF4-FFF2-40B4-BE49-F238E27FC236}">
                <a16:creationId xmlns:a16="http://schemas.microsoft.com/office/drawing/2014/main" id="{6BEEFFE2-9625-C107-B8C6-87EDA62C13E6}"/>
              </a:ext>
            </a:extLst>
          </p:cNvPr>
          <p:cNvSpPr txBox="1">
            <a:spLocks/>
          </p:cNvSpPr>
          <p:nvPr/>
        </p:nvSpPr>
        <p:spPr>
          <a:xfrm>
            <a:off x="969818" y="443732"/>
            <a:ext cx="6018212" cy="258020"/>
          </a:xfrm>
          <a:prstGeom prst="rect">
            <a:avLst/>
          </a:prstGeom>
          <a:effectLst>
            <a:outerShdw blurRad="50800" dist="50800" dir="5400000" algn="ctr" rotWithShape="0">
              <a:srgbClr val="000000">
                <a:alpha val="0"/>
              </a:srgbClr>
            </a:outerShdw>
          </a:effectLst>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solidFill>
                <a:effectLst/>
                <a:uLnTx/>
                <a:uFillTx/>
                <a:latin typeface="Franklin Gothic Medium" panose="020B0603020102020204"/>
                <a:ea typeface="+mj-ea"/>
                <a:cs typeface="+mj-cs"/>
              </a:rPr>
              <a:t>                                                     before,</a:t>
            </a:r>
          </a:p>
        </p:txBody>
      </p:sp>
      <p:pic>
        <p:nvPicPr>
          <p:cNvPr id="4" name="Picture 3" descr="Chart, sunburst chart&#10;&#10;Description automatically generated">
            <a:extLst>
              <a:ext uri="{FF2B5EF4-FFF2-40B4-BE49-F238E27FC236}">
                <a16:creationId xmlns:a16="http://schemas.microsoft.com/office/drawing/2014/main" id="{C237A051-91E7-A680-B0E3-07D78864F491}"/>
              </a:ext>
            </a:extLst>
          </p:cNvPr>
          <p:cNvPicPr>
            <a:picLocks noChangeAspect="1"/>
          </p:cNvPicPr>
          <p:nvPr/>
        </p:nvPicPr>
        <p:blipFill>
          <a:blip r:embed="rId3"/>
          <a:stretch>
            <a:fillRect/>
          </a:stretch>
        </p:blipFill>
        <p:spPr>
          <a:xfrm>
            <a:off x="3810189" y="1498420"/>
            <a:ext cx="4571622" cy="4559431"/>
          </a:xfrm>
          <a:prstGeom prst="rect">
            <a:avLst/>
          </a:prstGeom>
        </p:spPr>
      </p:pic>
    </p:spTree>
    <p:extLst>
      <p:ext uri="{BB962C8B-B14F-4D97-AF65-F5344CB8AC3E}">
        <p14:creationId xmlns:p14="http://schemas.microsoft.com/office/powerpoint/2010/main" val="2050681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13DF-8600-DA35-59E6-E9F4C9E97B35}"/>
              </a:ext>
            </a:extLst>
          </p:cNvPr>
          <p:cNvSpPr>
            <a:spLocks noGrp="1"/>
          </p:cNvSpPr>
          <p:nvPr>
            <p:ph type="title"/>
          </p:nvPr>
        </p:nvSpPr>
        <p:spPr/>
        <p:txBody>
          <a:bodyPr>
            <a:normAutofit/>
          </a:bodyPr>
          <a:lstStyle/>
          <a:p>
            <a:pPr algn="ctr"/>
            <a:r>
              <a:rPr lang="en-US" sz="4400" b="1" dirty="0">
                <a:solidFill>
                  <a:schemeClr val="tx1"/>
                </a:solidFill>
              </a:rPr>
              <a:t>Kelly </a:t>
            </a:r>
            <a:r>
              <a:rPr lang="en-US" sz="4400" b="1" dirty="0" err="1">
                <a:solidFill>
                  <a:schemeClr val="tx1"/>
                </a:solidFill>
              </a:rPr>
              <a:t>Titensor</a:t>
            </a:r>
            <a:br>
              <a:rPr lang="en-US" dirty="0">
                <a:solidFill>
                  <a:schemeClr val="tx1"/>
                </a:solidFill>
              </a:rPr>
            </a:br>
            <a:r>
              <a:rPr lang="en-US" sz="2000" dirty="0">
                <a:solidFill>
                  <a:schemeClr val="tx1"/>
                </a:solidFill>
              </a:rPr>
              <a:t>Native American Affairs Adviser</a:t>
            </a:r>
            <a:br>
              <a:rPr lang="en-US" sz="2000" dirty="0">
                <a:solidFill>
                  <a:schemeClr val="tx1"/>
                </a:solidFill>
              </a:rPr>
            </a:br>
            <a:r>
              <a:rPr lang="en-US" sz="2000" dirty="0">
                <a:solidFill>
                  <a:schemeClr val="tx1"/>
                </a:solidFill>
              </a:rPr>
              <a:t>Office of Native American and International Affairs, U. S. Bureau of Reclamation</a:t>
            </a:r>
          </a:p>
        </p:txBody>
      </p:sp>
      <p:sp>
        <p:nvSpPr>
          <p:cNvPr id="3" name="Content Placeholder 2">
            <a:extLst>
              <a:ext uri="{FF2B5EF4-FFF2-40B4-BE49-F238E27FC236}">
                <a16:creationId xmlns:a16="http://schemas.microsoft.com/office/drawing/2014/main" id="{64A89888-131A-51E2-248F-703F701D2679}"/>
              </a:ext>
            </a:extLst>
          </p:cNvPr>
          <p:cNvSpPr>
            <a:spLocks noGrp="1"/>
          </p:cNvSpPr>
          <p:nvPr>
            <p:ph idx="1"/>
          </p:nvPr>
        </p:nvSpPr>
        <p:spPr>
          <a:xfrm>
            <a:off x="1097280" y="1845733"/>
            <a:ext cx="10058400" cy="4435145"/>
          </a:xfrm>
        </p:spPr>
        <p:txBody>
          <a:bodyPr>
            <a:normAutofit fontScale="62500" lnSpcReduction="20000"/>
          </a:bodyPr>
          <a:lstStyle/>
          <a:p>
            <a:pPr marL="234950" indent="-220663">
              <a:buFont typeface="Wingdings" pitchFamily="2" charset="2"/>
              <a:buChar char="§"/>
            </a:pPr>
            <a:r>
              <a:rPr lang="en-US" sz="2900" b="1" dirty="0">
                <a:solidFill>
                  <a:schemeClr val="tx1"/>
                </a:solidFill>
                <a:latin typeface="Arial" panose="020B0604020202020204" pitchFamily="34" charset="0"/>
                <a:cs typeface="Arial" panose="020B0604020202020204" pitchFamily="34" charset="0"/>
              </a:rPr>
              <a:t>Indian Health Service (IHS) Sanitation Facilities Construction (SFC) Program</a:t>
            </a:r>
            <a:r>
              <a:rPr lang="en-US" sz="2900" dirty="0">
                <a:solidFill>
                  <a:schemeClr val="tx1"/>
                </a:solidFill>
                <a:latin typeface="Arial" panose="020B0604020202020204" pitchFamily="34" charset="0"/>
                <a:cs typeface="Arial" panose="020B0604020202020204" pitchFamily="34" charset="0"/>
              </a:rPr>
              <a:t> (1980-2007) </a:t>
            </a:r>
          </a:p>
          <a:p>
            <a:pPr marL="527558" lvl="1" indent="-220663">
              <a:buFont typeface="Wingdings" pitchFamily="2" charset="2"/>
              <a:buChar char="§"/>
            </a:pPr>
            <a:r>
              <a:rPr lang="en-US" sz="2900" dirty="0">
                <a:solidFill>
                  <a:schemeClr val="tx1"/>
                </a:solidFill>
                <a:latin typeface="Arial" panose="020B0604020202020204" pitchFamily="34" charset="0"/>
                <a:cs typeface="Arial" panose="020B0604020202020204" pitchFamily="34" charset="0"/>
              </a:rPr>
              <a:t>Included planning, designing, and constructing water supply and wastewater systems serving Indian communities.  </a:t>
            </a:r>
          </a:p>
          <a:p>
            <a:pPr marL="527558" lvl="1" indent="-220663">
              <a:buFont typeface="Wingdings" pitchFamily="2" charset="2"/>
              <a:buChar char="§"/>
            </a:pPr>
            <a:r>
              <a:rPr lang="en-US" sz="2900" dirty="0">
                <a:solidFill>
                  <a:schemeClr val="tx1"/>
                </a:solidFill>
                <a:latin typeface="Arial" panose="020B0604020202020204" pitchFamily="34" charset="0"/>
                <a:cs typeface="Arial" panose="020B0604020202020204" pitchFamily="34" charset="0"/>
              </a:rPr>
              <a:t>Consulted and advised IHS management and Indian Tribes on environmental and water resource (domestic and sanitary) engineering issues.</a:t>
            </a:r>
          </a:p>
          <a:p>
            <a:pPr marL="234950" indent="-220663">
              <a:buFont typeface="Wingdings" pitchFamily="2" charset="2"/>
              <a:buChar char="§"/>
            </a:pPr>
            <a:r>
              <a:rPr lang="en-US" sz="2900" b="1" dirty="0">
                <a:solidFill>
                  <a:schemeClr val="tx1"/>
                </a:solidFill>
                <a:latin typeface="Arial" panose="020B0604020202020204" pitchFamily="34" charset="0"/>
                <a:cs typeface="Arial" panose="020B0604020202020204" pitchFamily="34" charset="0"/>
              </a:rPr>
              <a:t>Bureau of Reclamation in the Montana Area Office </a:t>
            </a:r>
            <a:r>
              <a:rPr lang="en-US" sz="2900" dirty="0">
                <a:solidFill>
                  <a:schemeClr val="tx1"/>
                </a:solidFill>
                <a:latin typeface="Arial" panose="020B0604020202020204" pitchFamily="34" charset="0"/>
                <a:cs typeface="Arial" panose="020B0604020202020204" pitchFamily="34" charset="0"/>
              </a:rPr>
              <a:t>as a Native American Affairs Coordinator (2007-2011) </a:t>
            </a:r>
          </a:p>
          <a:p>
            <a:pPr marL="527558" lvl="1" indent="-220663">
              <a:buFont typeface="Wingdings" pitchFamily="2" charset="2"/>
              <a:buChar char="§"/>
            </a:pPr>
            <a:r>
              <a:rPr lang="en-US" sz="2900" dirty="0">
                <a:solidFill>
                  <a:schemeClr val="tx1"/>
                </a:solidFill>
                <a:latin typeface="Arial" panose="020B0604020202020204" pitchFamily="34" charset="0"/>
                <a:cs typeface="Arial" panose="020B0604020202020204" pitchFamily="34" charset="0"/>
              </a:rPr>
              <a:t>Worked with six of the seven Montana Tribes on water resource issues such as rural water system construction projects, dam rehabilitation and improvements, water rights settlements, stream rehabilitation, basin studies, and assisting Tribes with a variety of water resource projects through the Native American Affairs Technical Assistance program. </a:t>
            </a:r>
          </a:p>
          <a:p>
            <a:pPr marL="234950" indent="-220663">
              <a:buFont typeface="Wingdings" pitchFamily="2" charset="2"/>
              <a:buChar char="§"/>
            </a:pPr>
            <a:r>
              <a:rPr lang="en-US" sz="2900" b="1" dirty="0">
                <a:solidFill>
                  <a:schemeClr val="tx1"/>
                </a:solidFill>
                <a:latin typeface="Arial" panose="020B0604020202020204" pitchFamily="34" charset="0"/>
                <a:cs typeface="Arial" panose="020B0604020202020204" pitchFamily="34" charset="0"/>
              </a:rPr>
              <a:t>Washington Office, Native American and International Affairs Office</a:t>
            </a:r>
            <a:r>
              <a:rPr lang="en-US" sz="2900" dirty="0">
                <a:solidFill>
                  <a:schemeClr val="tx1"/>
                </a:solidFill>
                <a:latin typeface="Arial" panose="020B0604020202020204" pitchFamily="34" charset="0"/>
                <a:cs typeface="Arial" panose="020B0604020202020204" pitchFamily="34" charset="0"/>
              </a:rPr>
              <a:t>, as a policy adviser (2011-present). Works on a variety of issues including legislative initiatives, the Native American Technical Assistance program, consulting and advising on Self-Determination/Self-Governance issues, Indian climate change and energy/water nexus issues, and water rights settlement negotiation and implementation activities.  </a:t>
            </a:r>
          </a:p>
          <a:p>
            <a:pPr marL="234950" indent="-220663">
              <a:buFont typeface="Wingdings" pitchFamily="2" charset="2"/>
              <a:buChar char="§"/>
            </a:pPr>
            <a:r>
              <a:rPr lang="en-US" sz="2900" b="1" dirty="0">
                <a:solidFill>
                  <a:schemeClr val="tx1"/>
                </a:solidFill>
                <a:latin typeface="Arial" panose="020B0604020202020204" pitchFamily="34" charset="0"/>
                <a:cs typeface="Arial" panose="020B0604020202020204" pitchFamily="34" charset="0"/>
              </a:rPr>
              <a:t>Registered civil engineer </a:t>
            </a:r>
            <a:r>
              <a:rPr lang="en-US" sz="2900" dirty="0">
                <a:solidFill>
                  <a:schemeClr val="tx1"/>
                </a:solidFill>
                <a:latin typeface="Arial" panose="020B0604020202020204" pitchFamily="34" charset="0"/>
                <a:cs typeface="Arial" panose="020B0604020202020204" pitchFamily="34" charset="0"/>
              </a:rPr>
              <a:t>in California. </a:t>
            </a:r>
          </a:p>
          <a:p>
            <a:endParaRPr lang="en-US" dirty="0"/>
          </a:p>
        </p:txBody>
      </p:sp>
      <p:sp>
        <p:nvSpPr>
          <p:cNvPr id="4" name="Slide Number Placeholder 3">
            <a:extLst>
              <a:ext uri="{FF2B5EF4-FFF2-40B4-BE49-F238E27FC236}">
                <a16:creationId xmlns:a16="http://schemas.microsoft.com/office/drawing/2014/main" id="{80F95660-BDA8-E1F3-7CEA-142833B16F49}"/>
              </a:ext>
            </a:extLst>
          </p:cNvPr>
          <p:cNvSpPr>
            <a:spLocks noGrp="1"/>
          </p:cNvSpPr>
          <p:nvPr>
            <p:ph type="sldNum" sz="quarter" idx="12"/>
          </p:nvPr>
        </p:nvSpPr>
        <p:spPr>
          <a:xfrm>
            <a:off x="10879975" y="6492875"/>
            <a:ext cx="1312025" cy="365125"/>
          </a:xfrm>
        </p:spPr>
        <p:txBody>
          <a:bodyPr/>
          <a:lstStyle/>
          <a:p>
            <a:fld id="{6113E31D-E2AB-40D1-8B51-AFA5AFEF393A}" type="slidenum">
              <a:rPr lang="en-US" smtClean="0"/>
              <a:pPr/>
              <a:t>4</a:t>
            </a:fld>
            <a:endParaRPr lang="en-US" dirty="0"/>
          </a:p>
        </p:txBody>
      </p:sp>
    </p:spTree>
    <p:extLst>
      <p:ext uri="{BB962C8B-B14F-4D97-AF65-F5344CB8AC3E}">
        <p14:creationId xmlns:p14="http://schemas.microsoft.com/office/powerpoint/2010/main" val="3472598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738189" y="443732"/>
            <a:ext cx="5071483" cy="258020"/>
          </a:xfrm>
        </p:spPr>
        <p:txBody>
          <a:bodyPr>
            <a:noAutofit/>
          </a:bodyPr>
          <a:lstStyle/>
          <a:p>
            <a:r>
              <a:rPr lang="en-US" dirty="0">
                <a:solidFill>
                  <a:srgbClr val="005288">
                    <a:alpha val="24000"/>
                  </a:srgbClr>
                </a:solidFill>
              </a:rPr>
              <a:t>FEMA’s Mission: Helping people</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90" y="1111466"/>
            <a:ext cx="10715627" cy="4536671"/>
          </a:xfrm>
        </p:spPr>
        <p:txBody>
          <a:bodyPr>
            <a:normAutofit/>
          </a:bodyPr>
          <a:lstStyle/>
          <a:p>
            <a:endParaRPr lang="en-US" sz="2000" dirty="0"/>
          </a:p>
          <a:p>
            <a:endParaRPr lang="en-US" sz="2000" dirty="0"/>
          </a:p>
          <a:p>
            <a:endParaRPr lang="en-US" sz="2000" dirty="0"/>
          </a:p>
          <a:p>
            <a:endParaRPr lang="en-US" sz="1400" dirty="0"/>
          </a:p>
          <a:p>
            <a:endParaRPr lang="en-US" sz="2000" dirty="0"/>
          </a:p>
        </p:txBody>
      </p:sp>
      <p:sp>
        <p:nvSpPr>
          <p:cNvPr id="6" name="Title 4">
            <a:extLst>
              <a:ext uri="{FF2B5EF4-FFF2-40B4-BE49-F238E27FC236}">
                <a16:creationId xmlns:a16="http://schemas.microsoft.com/office/drawing/2014/main" id="{929B6854-AA8F-DFFB-D1D0-458BE4DE373B}"/>
              </a:ext>
            </a:extLst>
          </p:cNvPr>
          <p:cNvSpPr txBox="1">
            <a:spLocks/>
          </p:cNvSpPr>
          <p:nvPr/>
        </p:nvSpPr>
        <p:spPr>
          <a:xfrm>
            <a:off x="6813218" y="442847"/>
            <a:ext cx="4159582" cy="258020"/>
          </a:xfrm>
          <a:prstGeom prst="rect">
            <a:avLst/>
          </a:prstGeom>
          <a:effectLst>
            <a:outerShdw blurRad="50800" dist="50800" dir="5400000" algn="ctr" rotWithShape="0">
              <a:srgbClr val="000000">
                <a:alpha val="50000"/>
              </a:srgbClr>
            </a:outerShdw>
          </a:effectLst>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solidFill>
                <a:effectLst/>
                <a:uLnTx/>
                <a:uFillTx/>
                <a:latin typeface="Franklin Gothic Medium" panose="020B0603020102020204"/>
                <a:ea typeface="+mj-ea"/>
                <a:cs typeface="+mj-cs"/>
              </a:rPr>
              <a:t>during and after disasters </a:t>
            </a:r>
          </a:p>
        </p:txBody>
      </p:sp>
      <p:sp>
        <p:nvSpPr>
          <p:cNvPr id="7" name="Title 4">
            <a:extLst>
              <a:ext uri="{FF2B5EF4-FFF2-40B4-BE49-F238E27FC236}">
                <a16:creationId xmlns:a16="http://schemas.microsoft.com/office/drawing/2014/main" id="{6BEEFFE2-9625-C107-B8C6-87EDA62C13E6}"/>
              </a:ext>
            </a:extLst>
          </p:cNvPr>
          <p:cNvSpPr txBox="1">
            <a:spLocks/>
          </p:cNvSpPr>
          <p:nvPr/>
        </p:nvSpPr>
        <p:spPr>
          <a:xfrm>
            <a:off x="969818" y="443732"/>
            <a:ext cx="6018212" cy="258020"/>
          </a:xfrm>
          <a:prstGeom prst="rect">
            <a:avLst/>
          </a:prstGeom>
          <a:effectLst>
            <a:outerShdw blurRad="50800" dist="50800" dir="5400000" algn="ctr" rotWithShape="0">
              <a:srgbClr val="000000">
                <a:alpha val="0"/>
              </a:srgbClr>
            </a:outerShdw>
          </a:effectLst>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alpha val="24000"/>
                  </a:srgbClr>
                </a:solidFill>
                <a:effectLst/>
                <a:uLnTx/>
                <a:uFillTx/>
                <a:latin typeface="Franklin Gothic Medium" panose="020B0603020102020204"/>
                <a:ea typeface="+mj-ea"/>
                <a:cs typeface="+mj-cs"/>
              </a:rPr>
              <a:t>                                                     before,</a:t>
            </a:r>
          </a:p>
        </p:txBody>
      </p:sp>
      <p:pic>
        <p:nvPicPr>
          <p:cNvPr id="11" name="Picture 10">
            <a:extLst>
              <a:ext uri="{FF2B5EF4-FFF2-40B4-BE49-F238E27FC236}">
                <a16:creationId xmlns:a16="http://schemas.microsoft.com/office/drawing/2014/main" id="{93FEB517-E86C-C863-18AE-465E71E076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095" y="1259328"/>
            <a:ext cx="11453810" cy="4339344"/>
          </a:xfrm>
          <a:prstGeom prst="rect">
            <a:avLst/>
          </a:prstGeom>
        </p:spPr>
      </p:pic>
    </p:spTree>
    <p:extLst>
      <p:ext uri="{BB962C8B-B14F-4D97-AF65-F5344CB8AC3E}">
        <p14:creationId xmlns:p14="http://schemas.microsoft.com/office/powerpoint/2010/main" val="2677989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738189" y="443732"/>
            <a:ext cx="5071483" cy="258020"/>
          </a:xfrm>
        </p:spPr>
        <p:txBody>
          <a:bodyPr>
            <a:noAutofit/>
          </a:bodyPr>
          <a:lstStyle/>
          <a:p>
            <a:r>
              <a:rPr lang="en-US" dirty="0">
                <a:solidFill>
                  <a:srgbClr val="005288">
                    <a:alpha val="24000"/>
                  </a:srgbClr>
                </a:solidFill>
              </a:rPr>
              <a:t>FEMA’s Mission: Helping people</a:t>
            </a:r>
          </a:p>
        </p:txBody>
      </p:sp>
      <p:sp>
        <p:nvSpPr>
          <p:cNvPr id="6" name="Title 4">
            <a:extLst>
              <a:ext uri="{FF2B5EF4-FFF2-40B4-BE49-F238E27FC236}">
                <a16:creationId xmlns:a16="http://schemas.microsoft.com/office/drawing/2014/main" id="{929B6854-AA8F-DFFB-D1D0-458BE4DE373B}"/>
              </a:ext>
            </a:extLst>
          </p:cNvPr>
          <p:cNvSpPr txBox="1">
            <a:spLocks/>
          </p:cNvSpPr>
          <p:nvPr/>
        </p:nvSpPr>
        <p:spPr>
          <a:xfrm>
            <a:off x="6813218" y="442847"/>
            <a:ext cx="4159582" cy="2580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alpha val="24000"/>
                  </a:srgbClr>
                </a:solidFill>
                <a:effectLst/>
                <a:uLnTx/>
                <a:uFillTx/>
                <a:latin typeface="Franklin Gothic Medium" panose="020B0603020102020204"/>
                <a:ea typeface="+mj-ea"/>
                <a:cs typeface="+mj-cs"/>
              </a:rPr>
              <a:t>during and after disasters </a:t>
            </a:r>
          </a:p>
        </p:txBody>
      </p:sp>
      <p:sp>
        <p:nvSpPr>
          <p:cNvPr id="7" name="Title 4">
            <a:extLst>
              <a:ext uri="{FF2B5EF4-FFF2-40B4-BE49-F238E27FC236}">
                <a16:creationId xmlns:a16="http://schemas.microsoft.com/office/drawing/2014/main" id="{6BEEFFE2-9625-C107-B8C6-87EDA62C13E6}"/>
              </a:ext>
            </a:extLst>
          </p:cNvPr>
          <p:cNvSpPr txBox="1">
            <a:spLocks/>
          </p:cNvSpPr>
          <p:nvPr/>
        </p:nvSpPr>
        <p:spPr>
          <a:xfrm>
            <a:off x="969818" y="443732"/>
            <a:ext cx="6018212" cy="258020"/>
          </a:xfrm>
          <a:prstGeom prst="rect">
            <a:avLst/>
          </a:prstGeom>
          <a:effectLst>
            <a:outerShdw blurRad="50800" dist="50800" dir="5400000" algn="ctr" rotWithShape="0">
              <a:srgbClr val="000000">
                <a:alpha val="51000"/>
              </a:srgbClr>
            </a:outerShdw>
          </a:effectLst>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solidFill>
                <a:effectLst/>
                <a:uLnTx/>
                <a:uFillTx/>
                <a:latin typeface="Franklin Gothic Medium" panose="020B0603020102020204"/>
                <a:ea typeface="+mj-ea"/>
                <a:cs typeface="+mj-cs"/>
              </a:rPr>
              <a:t>                                                     before,</a:t>
            </a:r>
          </a:p>
        </p:txBody>
      </p:sp>
      <p:sp>
        <p:nvSpPr>
          <p:cNvPr id="3" name="Content Placeholder 1">
            <a:extLst>
              <a:ext uri="{FF2B5EF4-FFF2-40B4-BE49-F238E27FC236}">
                <a16:creationId xmlns:a16="http://schemas.microsoft.com/office/drawing/2014/main" id="{8E55FA9C-BE28-2A20-7750-CAC25B538149}"/>
              </a:ext>
            </a:extLst>
          </p:cNvPr>
          <p:cNvSpPr txBox="1">
            <a:spLocks/>
          </p:cNvSpPr>
          <p:nvPr/>
        </p:nvSpPr>
        <p:spPr>
          <a:xfrm>
            <a:off x="1911972" y="1641551"/>
            <a:ext cx="8396465" cy="779410"/>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5288"/>
                </a:solidFill>
                <a:effectLst/>
                <a:uLnTx/>
                <a:uFillTx/>
                <a:latin typeface="Franklin Gothic Book" panose="020B0503020102020204"/>
                <a:ea typeface="+mn-ea"/>
                <a:cs typeface="+mn-cs"/>
              </a:rPr>
              <a:t>Hazard Mitigation Assistance Grants </a:t>
            </a: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9DB07621-AAE3-FFA4-F6EC-2885D520DE39}"/>
              </a:ext>
            </a:extLst>
          </p:cNvPr>
          <p:cNvSpPr txBox="1"/>
          <p:nvPr/>
        </p:nvSpPr>
        <p:spPr>
          <a:xfrm>
            <a:off x="969818" y="2618594"/>
            <a:ext cx="10280774"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FEMA's hazard mitigation assistance provides funding for eligible mitigation measures that reduce disaster losses.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"Hazard mitigation" is any sustainable action that reduces or eliminates long-term risk to people and property from future disasters.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94953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738189" y="443732"/>
            <a:ext cx="5071483" cy="258020"/>
          </a:xfrm>
        </p:spPr>
        <p:txBody>
          <a:bodyPr>
            <a:noAutofit/>
          </a:bodyPr>
          <a:lstStyle/>
          <a:p>
            <a:r>
              <a:rPr lang="en-US" dirty="0">
                <a:solidFill>
                  <a:srgbClr val="005288">
                    <a:alpha val="24000"/>
                  </a:srgbClr>
                </a:solidFill>
              </a:rPr>
              <a:t>FEMA’s Mission: Helping people</a:t>
            </a:r>
          </a:p>
        </p:txBody>
      </p:sp>
      <p:sp>
        <p:nvSpPr>
          <p:cNvPr id="6" name="Title 4">
            <a:extLst>
              <a:ext uri="{FF2B5EF4-FFF2-40B4-BE49-F238E27FC236}">
                <a16:creationId xmlns:a16="http://schemas.microsoft.com/office/drawing/2014/main" id="{929B6854-AA8F-DFFB-D1D0-458BE4DE373B}"/>
              </a:ext>
            </a:extLst>
          </p:cNvPr>
          <p:cNvSpPr txBox="1">
            <a:spLocks/>
          </p:cNvSpPr>
          <p:nvPr/>
        </p:nvSpPr>
        <p:spPr>
          <a:xfrm>
            <a:off x="6813218" y="442847"/>
            <a:ext cx="4159582" cy="2580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alpha val="24000"/>
                  </a:srgbClr>
                </a:solidFill>
                <a:effectLst/>
                <a:uLnTx/>
                <a:uFillTx/>
                <a:latin typeface="Franklin Gothic Medium" panose="020B0603020102020204"/>
                <a:ea typeface="+mj-ea"/>
                <a:cs typeface="+mj-cs"/>
              </a:rPr>
              <a:t>during and after disasters </a:t>
            </a:r>
          </a:p>
        </p:txBody>
      </p:sp>
      <p:sp>
        <p:nvSpPr>
          <p:cNvPr id="7" name="Title 4">
            <a:extLst>
              <a:ext uri="{FF2B5EF4-FFF2-40B4-BE49-F238E27FC236}">
                <a16:creationId xmlns:a16="http://schemas.microsoft.com/office/drawing/2014/main" id="{6BEEFFE2-9625-C107-B8C6-87EDA62C13E6}"/>
              </a:ext>
            </a:extLst>
          </p:cNvPr>
          <p:cNvSpPr txBox="1">
            <a:spLocks/>
          </p:cNvSpPr>
          <p:nvPr/>
        </p:nvSpPr>
        <p:spPr>
          <a:xfrm>
            <a:off x="969818" y="443732"/>
            <a:ext cx="6018212" cy="258020"/>
          </a:xfrm>
          <a:prstGeom prst="rect">
            <a:avLst/>
          </a:prstGeom>
          <a:effectLst>
            <a:outerShdw blurRad="50800" dist="50800" dir="5400000" algn="ctr" rotWithShape="0">
              <a:srgbClr val="000000">
                <a:alpha val="51000"/>
              </a:srgbClr>
            </a:outerShdw>
          </a:effectLst>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solidFill>
                <a:effectLst/>
                <a:uLnTx/>
                <a:uFillTx/>
                <a:latin typeface="Franklin Gothic Medium" panose="020B0603020102020204"/>
                <a:ea typeface="+mj-ea"/>
                <a:cs typeface="+mj-cs"/>
              </a:rPr>
              <a:t>                                                     before,</a:t>
            </a:r>
          </a:p>
        </p:txBody>
      </p:sp>
      <p:sp>
        <p:nvSpPr>
          <p:cNvPr id="3" name="Content Placeholder 1">
            <a:extLst>
              <a:ext uri="{FF2B5EF4-FFF2-40B4-BE49-F238E27FC236}">
                <a16:creationId xmlns:a16="http://schemas.microsoft.com/office/drawing/2014/main" id="{8E55FA9C-BE28-2A20-7750-CAC25B538149}"/>
              </a:ext>
            </a:extLst>
          </p:cNvPr>
          <p:cNvSpPr txBox="1">
            <a:spLocks/>
          </p:cNvSpPr>
          <p:nvPr/>
        </p:nvSpPr>
        <p:spPr>
          <a:xfrm>
            <a:off x="2466470" y="1251846"/>
            <a:ext cx="8396465" cy="779410"/>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5288"/>
                </a:solidFill>
                <a:effectLst/>
                <a:uLnTx/>
                <a:uFillTx/>
                <a:latin typeface="Franklin Gothic Book" panose="020B0503020102020204"/>
                <a:ea typeface="+mn-ea"/>
                <a:cs typeface="+mn-cs"/>
              </a:rPr>
              <a:t>Building Resilient Infrastructure and Communities (BRIC) </a:t>
            </a: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9DB07621-AAE3-FFA4-F6EC-2885D520DE39}"/>
              </a:ext>
            </a:extLst>
          </p:cNvPr>
          <p:cNvSpPr txBox="1"/>
          <p:nvPr/>
        </p:nvSpPr>
        <p:spPr>
          <a:xfrm>
            <a:off x="969818" y="2011620"/>
            <a:ext cx="10280774"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FEMA’s </a:t>
            </a:r>
            <a:r>
              <a:rPr kumimoji="0" lang="en-US" sz="1800" b="0" i="0" u="sng" strike="noStrike" kern="1200" cap="none" spc="0" normalizeH="0" baseline="0" noProof="0" dirty="0">
                <a:ln>
                  <a:noFill/>
                </a:ln>
                <a:solidFill>
                  <a:srgbClr val="005288"/>
                </a:solidFill>
                <a:effectLst/>
                <a:uLnTx/>
                <a:uFillTx/>
                <a:latin typeface="Source Sans Pro" panose="020B0503030403020204" pitchFamily="34" charset="0"/>
                <a:ea typeface="+mn-ea"/>
                <a:cs typeface="+mn-cs"/>
              </a:rPr>
              <a:t>BRIC </a:t>
            </a: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grant is a competitive annual grant program supports governments as they implement hazard mitigation projects to reduce the risks from disasters and natural hazards.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Direct technical assistance:</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Hazard Mitigation Plan Development/Update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Mitigation of a Specific Hazard(s) or In-Depth Risk Assessment of a Specific Hazard(s)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Project Identification, Conceptualization, and Scoping</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Budget Development and Potential Funding Sources Identification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Community Outreach and Partnership Development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Grant Writing and Management Workshops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028648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738189" y="443732"/>
            <a:ext cx="5071483" cy="258020"/>
          </a:xfrm>
        </p:spPr>
        <p:txBody>
          <a:bodyPr>
            <a:noAutofit/>
          </a:bodyPr>
          <a:lstStyle/>
          <a:p>
            <a:r>
              <a:rPr lang="en-US" dirty="0">
                <a:solidFill>
                  <a:srgbClr val="005288">
                    <a:alpha val="24000"/>
                  </a:srgbClr>
                </a:solidFill>
              </a:rPr>
              <a:t>FEMA’s Mission: Helping people</a:t>
            </a:r>
          </a:p>
        </p:txBody>
      </p:sp>
      <p:sp>
        <p:nvSpPr>
          <p:cNvPr id="6" name="Title 4">
            <a:extLst>
              <a:ext uri="{FF2B5EF4-FFF2-40B4-BE49-F238E27FC236}">
                <a16:creationId xmlns:a16="http://schemas.microsoft.com/office/drawing/2014/main" id="{929B6854-AA8F-DFFB-D1D0-458BE4DE373B}"/>
              </a:ext>
            </a:extLst>
          </p:cNvPr>
          <p:cNvSpPr txBox="1">
            <a:spLocks/>
          </p:cNvSpPr>
          <p:nvPr/>
        </p:nvSpPr>
        <p:spPr>
          <a:xfrm>
            <a:off x="6813218" y="442847"/>
            <a:ext cx="4159582" cy="2580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alpha val="24000"/>
                  </a:srgbClr>
                </a:solidFill>
                <a:effectLst/>
                <a:uLnTx/>
                <a:uFillTx/>
                <a:latin typeface="Franklin Gothic Medium" panose="020B0603020102020204"/>
                <a:ea typeface="+mj-ea"/>
                <a:cs typeface="+mj-cs"/>
              </a:rPr>
              <a:t>during and after disasters </a:t>
            </a:r>
          </a:p>
        </p:txBody>
      </p:sp>
      <p:sp>
        <p:nvSpPr>
          <p:cNvPr id="7" name="Title 4">
            <a:extLst>
              <a:ext uri="{FF2B5EF4-FFF2-40B4-BE49-F238E27FC236}">
                <a16:creationId xmlns:a16="http://schemas.microsoft.com/office/drawing/2014/main" id="{6BEEFFE2-9625-C107-B8C6-87EDA62C13E6}"/>
              </a:ext>
            </a:extLst>
          </p:cNvPr>
          <p:cNvSpPr txBox="1">
            <a:spLocks/>
          </p:cNvSpPr>
          <p:nvPr/>
        </p:nvSpPr>
        <p:spPr>
          <a:xfrm>
            <a:off x="969818" y="443732"/>
            <a:ext cx="6018212" cy="258020"/>
          </a:xfrm>
          <a:prstGeom prst="rect">
            <a:avLst/>
          </a:prstGeom>
          <a:effectLst>
            <a:outerShdw blurRad="50800" dist="50800" dir="5400000" algn="ctr" rotWithShape="0">
              <a:srgbClr val="000000">
                <a:alpha val="51000"/>
              </a:srgbClr>
            </a:outerShdw>
          </a:effectLst>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solidFill>
                <a:effectLst/>
                <a:uLnTx/>
                <a:uFillTx/>
                <a:latin typeface="Franklin Gothic Medium" panose="020B0603020102020204"/>
                <a:ea typeface="+mj-ea"/>
                <a:cs typeface="+mj-cs"/>
              </a:rPr>
              <a:t>                                                     before,</a:t>
            </a:r>
          </a:p>
        </p:txBody>
      </p:sp>
      <p:sp>
        <p:nvSpPr>
          <p:cNvPr id="3" name="Content Placeholder 1">
            <a:extLst>
              <a:ext uri="{FF2B5EF4-FFF2-40B4-BE49-F238E27FC236}">
                <a16:creationId xmlns:a16="http://schemas.microsoft.com/office/drawing/2014/main" id="{8E55FA9C-BE28-2A20-7750-CAC25B538149}"/>
              </a:ext>
            </a:extLst>
          </p:cNvPr>
          <p:cNvSpPr txBox="1">
            <a:spLocks/>
          </p:cNvSpPr>
          <p:nvPr/>
        </p:nvSpPr>
        <p:spPr>
          <a:xfrm>
            <a:off x="1611439" y="1641551"/>
            <a:ext cx="8396465" cy="779410"/>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5288"/>
                </a:solidFill>
                <a:effectLst/>
                <a:uLnTx/>
                <a:uFillTx/>
                <a:latin typeface="Franklin Gothic Book" panose="020B0503020102020204"/>
                <a:ea typeface="+mn-ea"/>
                <a:cs typeface="+mn-cs"/>
              </a:rPr>
              <a:t>DHS Preparedness Grants </a:t>
            </a: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9DB07621-AAE3-FFA4-F6EC-2885D520DE39}"/>
              </a:ext>
            </a:extLst>
          </p:cNvPr>
          <p:cNvSpPr txBox="1"/>
          <p:nvPr/>
        </p:nvSpPr>
        <p:spPr>
          <a:xfrm>
            <a:off x="969818" y="2618594"/>
            <a:ext cx="10280774"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The FY 2023 DHS preparedness grant programs provide more than $2 billion in funding to state, local, tribal and territorial governments, as well as transportation authorities, nonprofit organizations, and other eligible entities as outlined in the funding notices.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These grant programs are intended to improve the nation’s readiness in preparing for, responding to and recovering from terrorist attacks, major disasters, and other emergencies.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The total amount for each grant program is set by Congress and the allocations are made by the Department of Homeland Security and FEMA.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73555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738189" y="443732"/>
            <a:ext cx="5071483" cy="258020"/>
          </a:xfrm>
        </p:spPr>
        <p:txBody>
          <a:bodyPr>
            <a:noAutofit/>
          </a:bodyPr>
          <a:lstStyle/>
          <a:p>
            <a:r>
              <a:rPr lang="en-US" dirty="0">
                <a:solidFill>
                  <a:srgbClr val="005288">
                    <a:alpha val="24000"/>
                  </a:srgbClr>
                </a:solidFill>
              </a:rPr>
              <a:t>FEMA’s Mission: Helping people</a:t>
            </a:r>
          </a:p>
        </p:txBody>
      </p:sp>
      <p:sp>
        <p:nvSpPr>
          <p:cNvPr id="6" name="Title 4">
            <a:extLst>
              <a:ext uri="{FF2B5EF4-FFF2-40B4-BE49-F238E27FC236}">
                <a16:creationId xmlns:a16="http://schemas.microsoft.com/office/drawing/2014/main" id="{929B6854-AA8F-DFFB-D1D0-458BE4DE373B}"/>
              </a:ext>
            </a:extLst>
          </p:cNvPr>
          <p:cNvSpPr txBox="1">
            <a:spLocks/>
          </p:cNvSpPr>
          <p:nvPr/>
        </p:nvSpPr>
        <p:spPr>
          <a:xfrm>
            <a:off x="6813218" y="442847"/>
            <a:ext cx="4159582" cy="2580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alpha val="24000"/>
                  </a:srgbClr>
                </a:solidFill>
                <a:effectLst/>
                <a:uLnTx/>
                <a:uFillTx/>
                <a:latin typeface="Franklin Gothic Medium" panose="020B0603020102020204"/>
                <a:ea typeface="+mj-ea"/>
                <a:cs typeface="+mj-cs"/>
              </a:rPr>
              <a:t>during and after disasters </a:t>
            </a:r>
          </a:p>
        </p:txBody>
      </p:sp>
      <p:sp>
        <p:nvSpPr>
          <p:cNvPr id="7" name="Title 4">
            <a:extLst>
              <a:ext uri="{FF2B5EF4-FFF2-40B4-BE49-F238E27FC236}">
                <a16:creationId xmlns:a16="http://schemas.microsoft.com/office/drawing/2014/main" id="{6BEEFFE2-9625-C107-B8C6-87EDA62C13E6}"/>
              </a:ext>
            </a:extLst>
          </p:cNvPr>
          <p:cNvSpPr txBox="1">
            <a:spLocks/>
          </p:cNvSpPr>
          <p:nvPr/>
        </p:nvSpPr>
        <p:spPr>
          <a:xfrm>
            <a:off x="969818" y="443732"/>
            <a:ext cx="6018212" cy="258020"/>
          </a:xfrm>
          <a:prstGeom prst="rect">
            <a:avLst/>
          </a:prstGeom>
          <a:effectLst>
            <a:outerShdw blurRad="50800" dist="50800" dir="5400000" algn="ctr" rotWithShape="0">
              <a:srgbClr val="000000">
                <a:alpha val="51000"/>
              </a:srgbClr>
            </a:outerShdw>
          </a:effectLst>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solidFill>
                <a:effectLst/>
                <a:uLnTx/>
                <a:uFillTx/>
                <a:latin typeface="Franklin Gothic Medium" panose="020B0603020102020204"/>
                <a:ea typeface="+mj-ea"/>
                <a:cs typeface="+mj-cs"/>
              </a:rPr>
              <a:t>                                                     before,</a:t>
            </a:r>
          </a:p>
        </p:txBody>
      </p:sp>
      <p:sp>
        <p:nvSpPr>
          <p:cNvPr id="3" name="Content Placeholder 1">
            <a:extLst>
              <a:ext uri="{FF2B5EF4-FFF2-40B4-BE49-F238E27FC236}">
                <a16:creationId xmlns:a16="http://schemas.microsoft.com/office/drawing/2014/main" id="{8E55FA9C-BE28-2A20-7750-CAC25B538149}"/>
              </a:ext>
            </a:extLst>
          </p:cNvPr>
          <p:cNvSpPr txBox="1">
            <a:spLocks/>
          </p:cNvSpPr>
          <p:nvPr/>
        </p:nvSpPr>
        <p:spPr>
          <a:xfrm>
            <a:off x="1897767" y="1265201"/>
            <a:ext cx="8396465" cy="779410"/>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5288"/>
                </a:solidFill>
                <a:effectLst/>
                <a:uLnTx/>
                <a:uFillTx/>
                <a:latin typeface="Franklin Gothic Book" panose="020B0503020102020204"/>
                <a:ea typeface="+mn-ea"/>
                <a:cs typeface="+mn-cs"/>
              </a:rPr>
              <a:t>Tribal Homeland Security Grant </a:t>
            </a: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9DB07621-AAE3-FFA4-F6EC-2885D520DE39}"/>
              </a:ext>
            </a:extLst>
          </p:cNvPr>
          <p:cNvSpPr txBox="1"/>
          <p:nvPr/>
        </p:nvSpPr>
        <p:spPr>
          <a:xfrm>
            <a:off x="955612" y="1710221"/>
            <a:ext cx="10280774"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In FY 2023, THSGP provided $15 million to directly eligible tribes to help strengthen the nation against risks associated with potential terrorist attacks.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The intent of the THSGP is to award funding to assist eligible tribes in obtaining the resources required to support the National Preparedness Goal’s associated mission areas and core capabilities as they apply to tribal lands.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Eligibility requirements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Located on or near (100 miles) an international border or a coastline bordering an ocean (including the Gulf of Mexico) or international waters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Located within 10 miles of a system or asset included on the DHS prioritized critical infrastructure list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Located within or contiguous to one of the 50 most populous metropolitan statistical areas in the United States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Jurisdiction of which includes not less than 1,000 square miles of Indian country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47345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738189" y="443732"/>
            <a:ext cx="5071483" cy="258020"/>
          </a:xfrm>
        </p:spPr>
        <p:txBody>
          <a:bodyPr>
            <a:noAutofit/>
          </a:bodyPr>
          <a:lstStyle/>
          <a:p>
            <a:r>
              <a:rPr lang="en-US" dirty="0">
                <a:solidFill>
                  <a:srgbClr val="005288">
                    <a:alpha val="24000"/>
                  </a:srgbClr>
                </a:solidFill>
              </a:rPr>
              <a:t>FEMA’s Mission: Helping people</a:t>
            </a:r>
          </a:p>
        </p:txBody>
      </p:sp>
      <p:sp>
        <p:nvSpPr>
          <p:cNvPr id="6" name="Title 4">
            <a:extLst>
              <a:ext uri="{FF2B5EF4-FFF2-40B4-BE49-F238E27FC236}">
                <a16:creationId xmlns:a16="http://schemas.microsoft.com/office/drawing/2014/main" id="{929B6854-AA8F-DFFB-D1D0-458BE4DE373B}"/>
              </a:ext>
            </a:extLst>
          </p:cNvPr>
          <p:cNvSpPr txBox="1">
            <a:spLocks/>
          </p:cNvSpPr>
          <p:nvPr/>
        </p:nvSpPr>
        <p:spPr>
          <a:xfrm>
            <a:off x="6813218" y="442847"/>
            <a:ext cx="4159582" cy="2580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alpha val="24000"/>
                  </a:srgbClr>
                </a:solidFill>
                <a:effectLst/>
                <a:uLnTx/>
                <a:uFillTx/>
                <a:latin typeface="Franklin Gothic Medium" panose="020B0603020102020204"/>
                <a:ea typeface="+mj-ea"/>
                <a:cs typeface="+mj-cs"/>
              </a:rPr>
              <a:t>during and after disasters </a:t>
            </a:r>
          </a:p>
        </p:txBody>
      </p:sp>
      <p:sp>
        <p:nvSpPr>
          <p:cNvPr id="7" name="Title 4">
            <a:extLst>
              <a:ext uri="{FF2B5EF4-FFF2-40B4-BE49-F238E27FC236}">
                <a16:creationId xmlns:a16="http://schemas.microsoft.com/office/drawing/2014/main" id="{6BEEFFE2-9625-C107-B8C6-87EDA62C13E6}"/>
              </a:ext>
            </a:extLst>
          </p:cNvPr>
          <p:cNvSpPr txBox="1">
            <a:spLocks/>
          </p:cNvSpPr>
          <p:nvPr/>
        </p:nvSpPr>
        <p:spPr>
          <a:xfrm>
            <a:off x="969818" y="443732"/>
            <a:ext cx="6018212" cy="258020"/>
          </a:xfrm>
          <a:prstGeom prst="rect">
            <a:avLst/>
          </a:prstGeom>
          <a:effectLst>
            <a:outerShdw blurRad="50800" dist="50800" dir="5400000" algn="ctr" rotWithShape="0">
              <a:srgbClr val="000000">
                <a:alpha val="51000"/>
              </a:srgbClr>
            </a:outerShdw>
          </a:effectLst>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5288"/>
                </a:solidFill>
                <a:effectLst/>
                <a:uLnTx/>
                <a:uFillTx/>
                <a:latin typeface="Franklin Gothic Medium" panose="020B0603020102020204"/>
                <a:ea typeface="+mj-ea"/>
                <a:cs typeface="+mj-cs"/>
              </a:rPr>
              <a:t>                                                     before,</a:t>
            </a:r>
          </a:p>
        </p:txBody>
      </p:sp>
      <p:sp>
        <p:nvSpPr>
          <p:cNvPr id="3" name="Content Placeholder 1">
            <a:extLst>
              <a:ext uri="{FF2B5EF4-FFF2-40B4-BE49-F238E27FC236}">
                <a16:creationId xmlns:a16="http://schemas.microsoft.com/office/drawing/2014/main" id="{8E55FA9C-BE28-2A20-7750-CAC25B538149}"/>
              </a:ext>
            </a:extLst>
          </p:cNvPr>
          <p:cNvSpPr txBox="1">
            <a:spLocks/>
          </p:cNvSpPr>
          <p:nvPr/>
        </p:nvSpPr>
        <p:spPr>
          <a:xfrm>
            <a:off x="1897767" y="1265201"/>
            <a:ext cx="8396465" cy="1853919"/>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5288"/>
                </a:solidFill>
                <a:effectLst/>
                <a:uLnTx/>
                <a:uFillTx/>
                <a:latin typeface="Franklin Gothic Book" panose="020B0503020102020204"/>
                <a:ea typeface="+mn-ea"/>
                <a:cs typeface="+mn-cs"/>
              </a:rPr>
              <a:t>Homeland Security Grant Program</a:t>
            </a:r>
          </a:p>
          <a:p>
            <a:pPr marL="0" marR="0" lvl="0" indent="0" algn="ctr"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5288"/>
                </a:solidFill>
                <a:effectLst/>
                <a:uLnTx/>
                <a:uFillTx/>
                <a:latin typeface="Franklin Gothic Book" panose="020B0503020102020204"/>
                <a:ea typeface="+mn-ea"/>
                <a:cs typeface="+mn-cs"/>
              </a:rPr>
              <a:t>&amp;</a:t>
            </a:r>
          </a:p>
          <a:p>
            <a:pPr marL="0" marR="0" lvl="0" indent="0" algn="ctr"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5288"/>
                </a:solidFill>
                <a:effectLst/>
                <a:uLnTx/>
                <a:uFillTx/>
                <a:latin typeface="Franklin Gothic Book" panose="020B0503020102020204"/>
                <a:ea typeface="+mn-ea"/>
                <a:cs typeface="+mn-cs"/>
              </a:rPr>
              <a:t>Emergency Management Performance Grant </a:t>
            </a:r>
          </a:p>
          <a:p>
            <a:pPr marL="0" marR="0" lvl="0" indent="0" algn="ctr"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endParaRPr kumimoji="0" lang="en-US" sz="2400" b="1" i="0" u="none" strike="noStrike" kern="1200" cap="none" spc="0" normalizeH="0" baseline="0" noProof="0" dirty="0">
              <a:ln>
                <a:noFill/>
              </a:ln>
              <a:solidFill>
                <a:srgbClr val="005288"/>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9DB07621-AAE3-FFA4-F6EC-2885D520DE39}"/>
              </a:ext>
            </a:extLst>
          </p:cNvPr>
          <p:cNvSpPr txBox="1"/>
          <p:nvPr/>
        </p:nvSpPr>
        <p:spPr>
          <a:xfrm>
            <a:off x="969818" y="3556742"/>
            <a:ext cx="1028077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Provides funds for building and sustaining national preparedness capabilities. A state Administrative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Agency (SAA) is the only entity eligible to submit HSGP applications.</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87121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a:xfrm>
            <a:off x="738186" y="698241"/>
            <a:ext cx="10715627" cy="226829"/>
          </a:xfrm>
        </p:spPr>
        <p:txBody>
          <a:bodyPr>
            <a:noAutofit/>
          </a:bodyPr>
          <a:lstStyle/>
          <a:p>
            <a:br>
              <a:rPr lang="en-US" dirty="0"/>
            </a:br>
            <a:r>
              <a:rPr lang="en-US" dirty="0"/>
              <a:t>Emergency Management Institute Tribal Curriculum</a:t>
            </a:r>
            <a:br>
              <a:rPr lang="en-US" dirty="0"/>
            </a:br>
            <a:r>
              <a:rPr lang="en-US" dirty="0"/>
              <a:t> </a:t>
            </a:r>
            <a:br>
              <a:rPr lang="en-US" dirty="0"/>
            </a:br>
            <a:endParaRPr lang="en-US" dirty="0"/>
          </a:p>
        </p:txBody>
      </p:sp>
      <p:sp>
        <p:nvSpPr>
          <p:cNvPr id="10" name="Content Placeholder 9">
            <a:extLst>
              <a:ext uri="{FF2B5EF4-FFF2-40B4-BE49-F238E27FC236}">
                <a16:creationId xmlns:a16="http://schemas.microsoft.com/office/drawing/2014/main" id="{0DE8F33E-D3E3-8F46-EA29-DE3E241F6ECC}"/>
              </a:ext>
            </a:extLst>
          </p:cNvPr>
          <p:cNvSpPr>
            <a:spLocks noGrp="1"/>
          </p:cNvSpPr>
          <p:nvPr>
            <p:ph sz="quarter" idx="4"/>
          </p:nvPr>
        </p:nvSpPr>
        <p:spPr>
          <a:xfrm>
            <a:off x="6375623" y="1064133"/>
            <a:ext cx="5359176" cy="5255597"/>
          </a:xfrm>
        </p:spPr>
        <p:txBody>
          <a:bodyPr>
            <a:normAutofit/>
          </a:bodyPr>
          <a:lstStyle/>
          <a:p>
            <a:r>
              <a:rPr lang="en-US" b="1" dirty="0"/>
              <a:t>E0582 Mitigation for Tribal Governments</a:t>
            </a:r>
          </a:p>
          <a:p>
            <a:pPr>
              <a:buFont typeface="Wingdings" panose="05000000000000000000" pitchFamily="2" charset="2"/>
              <a:buChar char="ü"/>
            </a:pPr>
            <a:r>
              <a:rPr lang="en-US" dirty="0"/>
              <a:t>Course Purpose: To give tribal governments a foundation for reducing or preventing potential losses from natural or other hazards. </a:t>
            </a:r>
          </a:p>
          <a:p>
            <a:r>
              <a:rPr lang="en-US" b="1" dirty="0"/>
              <a:t>L0583 Emergency Management Overview for Tribal Leaders</a:t>
            </a:r>
            <a:r>
              <a:rPr lang="en-US" dirty="0"/>
              <a:t> </a:t>
            </a:r>
          </a:p>
          <a:p>
            <a:pPr indent="-342900">
              <a:buFont typeface="Wingdings" panose="05000000000000000000" pitchFamily="2" charset="2"/>
              <a:buChar char="ü"/>
            </a:pPr>
            <a:r>
              <a:rPr lang="en-US" dirty="0"/>
              <a:t>Course Purpose: To give tribal leaders an understanding of emergency management principles and practices in order to protect tribal citizens, lands, and culture. . </a:t>
            </a:r>
          </a:p>
          <a:p>
            <a:pPr indent="-342900"/>
            <a:r>
              <a:rPr lang="en-US" b="1" dirty="0"/>
              <a:t> L0552 Continuity of Operations (COOP) for Tribal Governments</a:t>
            </a:r>
            <a:r>
              <a:rPr lang="en-US" dirty="0"/>
              <a:t> </a:t>
            </a:r>
          </a:p>
          <a:p>
            <a:pPr indent="-342900">
              <a:buFont typeface="Wingdings" panose="05000000000000000000" pitchFamily="2" charset="2"/>
              <a:buChar char="ü"/>
            </a:pPr>
            <a:r>
              <a:rPr lang="en-US" dirty="0"/>
              <a:t>In final development</a:t>
            </a:r>
          </a:p>
        </p:txBody>
      </p:sp>
      <p:sp>
        <p:nvSpPr>
          <p:cNvPr id="4" name="Content Placeholder 3">
            <a:extLst>
              <a:ext uri="{FF2B5EF4-FFF2-40B4-BE49-F238E27FC236}">
                <a16:creationId xmlns:a16="http://schemas.microsoft.com/office/drawing/2014/main" id="{830D7C2C-967A-6C40-DFA2-86D5D5B49065}"/>
              </a:ext>
            </a:extLst>
          </p:cNvPr>
          <p:cNvSpPr>
            <a:spLocks noGrp="1"/>
          </p:cNvSpPr>
          <p:nvPr>
            <p:ph sz="half" idx="2"/>
          </p:nvPr>
        </p:nvSpPr>
        <p:spPr>
          <a:xfrm>
            <a:off x="457199" y="1059298"/>
            <a:ext cx="5638800" cy="4837471"/>
          </a:xfrm>
        </p:spPr>
        <p:txBody>
          <a:bodyPr>
            <a:normAutofit/>
          </a:bodyPr>
          <a:lstStyle/>
          <a:p>
            <a:r>
              <a:rPr lang="en-US" b="1" dirty="0"/>
              <a:t>E0580 Emergency Management Framework for Tribal Governments</a:t>
            </a:r>
            <a:r>
              <a:rPr lang="en-US" dirty="0"/>
              <a:t> </a:t>
            </a:r>
          </a:p>
          <a:p>
            <a:pPr indent="-342900">
              <a:buFont typeface="Wingdings" panose="05000000000000000000" pitchFamily="2" charset="2"/>
              <a:buChar char="ü"/>
            </a:pPr>
            <a:r>
              <a:rPr lang="en-US" dirty="0"/>
              <a:t>Course Purpose: To assist tribal communities to understand emergency management principles and develop and implement comprehensive emergency management systems. </a:t>
            </a:r>
          </a:p>
          <a:p>
            <a:pPr indent="-342900"/>
            <a:r>
              <a:rPr lang="en-US" b="1" dirty="0"/>
              <a:t>E0581 Emergency Operations for Tribal Governments</a:t>
            </a:r>
            <a:r>
              <a:rPr lang="en-US" dirty="0"/>
              <a:t> </a:t>
            </a:r>
          </a:p>
          <a:p>
            <a:pPr indent="-342900">
              <a:buFont typeface="Wingdings" panose="05000000000000000000" pitchFamily="2" charset="2"/>
              <a:buChar char="ü"/>
            </a:pPr>
            <a:r>
              <a:rPr lang="en-US" dirty="0"/>
              <a:t>Course Purpose: To assist tribal officials to develop organizational structures, operational procedures, and resources for effective emergency operations. </a:t>
            </a:r>
          </a:p>
          <a:p>
            <a:pPr indent="-342900"/>
            <a:r>
              <a:rPr lang="en-US" b="1" dirty="0"/>
              <a:t>Tribal Training Week</a:t>
            </a:r>
          </a:p>
        </p:txBody>
      </p:sp>
    </p:spTree>
    <p:extLst>
      <p:ext uri="{BB962C8B-B14F-4D97-AF65-F5344CB8AC3E}">
        <p14:creationId xmlns:p14="http://schemas.microsoft.com/office/powerpoint/2010/main" val="2403507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ntact Slide Option 2 group">
            <a:extLst>
              <a:ext uri="{FF2B5EF4-FFF2-40B4-BE49-F238E27FC236}">
                <a16:creationId xmlns:a16="http://schemas.microsoft.com/office/drawing/2014/main" id="{F8B47473-8649-494B-A0EB-B58523C16865}"/>
              </a:ext>
            </a:extLst>
          </p:cNvPr>
          <p:cNvGrpSpPr/>
          <p:nvPr/>
        </p:nvGrpSpPr>
        <p:grpSpPr>
          <a:xfrm>
            <a:off x="3048000" y="1022188"/>
            <a:ext cx="6096000" cy="2898302"/>
            <a:chOff x="3048000" y="1411932"/>
            <a:chExt cx="6096000" cy="2898302"/>
          </a:xfrm>
        </p:grpSpPr>
        <p:sp>
          <p:nvSpPr>
            <p:cNvPr id="7" name="Rectangle 6">
              <a:extLst>
                <a:ext uri="{FF2B5EF4-FFF2-40B4-BE49-F238E27FC236}">
                  <a16:creationId xmlns:a16="http://schemas.microsoft.com/office/drawing/2014/main" id="{6B3A4F8C-6AFA-284B-A1EA-25438F33FABB}"/>
                </a:ext>
              </a:extLst>
            </p:cNvPr>
            <p:cNvSpPr/>
            <p:nvPr/>
          </p:nvSpPr>
          <p:spPr>
            <a:xfrm>
              <a:off x="5503530" y="1411932"/>
              <a:ext cx="118494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Contact</a:t>
              </a:r>
            </a:p>
          </p:txBody>
        </p:sp>
        <p:sp>
          <p:nvSpPr>
            <p:cNvPr id="6" name="Rectangle 5">
              <a:extLst>
                <a:ext uri="{FF2B5EF4-FFF2-40B4-BE49-F238E27FC236}">
                  <a16:creationId xmlns:a16="http://schemas.microsoft.com/office/drawing/2014/main" id="{AFE754E2-F4FB-8E4E-98EB-82D6BA5E5617}"/>
                </a:ext>
              </a:extLst>
            </p:cNvPr>
            <p:cNvSpPr/>
            <p:nvPr/>
          </p:nvSpPr>
          <p:spPr>
            <a:xfrm>
              <a:off x="3048000" y="2001910"/>
              <a:ext cx="6096000" cy="2308324"/>
            </a:xfrm>
            <a:prstGeom prst="rect">
              <a:avLst/>
            </a:prstGeom>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Jeremy Hollen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Region 8 Tribal Liaison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sng" strike="noStrike" kern="1200" cap="none" spc="0" normalizeH="0" baseline="0" noProof="0" dirty="0">
                  <a:ln>
                    <a:noFill/>
                  </a:ln>
                  <a:solidFill>
                    <a:srgbClr val="FFFFFF"/>
                  </a:solidFill>
                  <a:effectLst/>
                  <a:uLnTx/>
                  <a:uFillTx/>
                  <a:latin typeface="Franklin Gothic Book" panose="020B0503020102020204"/>
                  <a:ea typeface="+mn-ea"/>
                  <a:cs typeface="+mn-cs"/>
                </a:rPr>
                <a:t>Jeremy.hollen@fema.dhs.gov</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800" b="0" i="0" u="sng"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Christopher Poehlmann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Region 9 Tribal Liaison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sng" strike="noStrike" kern="1200" cap="none" spc="0" normalizeH="0" baseline="0" noProof="0" dirty="0">
                  <a:ln>
                    <a:noFill/>
                  </a:ln>
                  <a:solidFill>
                    <a:srgbClr val="FFFFFF"/>
                  </a:solidFill>
                  <a:effectLst/>
                  <a:uLnTx/>
                  <a:uFillTx/>
                  <a:latin typeface="Franklin Gothic Book" panose="020B0503020102020204"/>
                  <a:ea typeface="+mn-ea"/>
                  <a:cs typeface="+mn-cs"/>
                </a:rPr>
                <a:t>Christopher.Poehlmann@fema.dhs.gov</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800" b="0" i="0" u="sng"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2" name="Title 1" hidden="1">
            <a:extLst>
              <a:ext uri="{FF2B5EF4-FFF2-40B4-BE49-F238E27FC236}">
                <a16:creationId xmlns:a16="http://schemas.microsoft.com/office/drawing/2014/main" id="{09CDB8F0-17F5-734B-952C-0DEA2ADE6CA0}"/>
              </a:ext>
            </a:extLst>
          </p:cNvPr>
          <p:cNvSpPr>
            <a:spLocks noGrp="1"/>
          </p:cNvSpPr>
          <p:nvPr>
            <p:ph type="title"/>
          </p:nvPr>
        </p:nvSpPr>
        <p:spPr/>
        <p:txBody>
          <a:bodyPr/>
          <a:lstStyle/>
          <a:p>
            <a:r>
              <a:rPr lang="en-US" dirty="0"/>
              <a:t>Contact Slide Option 2</a:t>
            </a:r>
          </a:p>
        </p:txBody>
      </p:sp>
      <p:pic>
        <p:nvPicPr>
          <p:cNvPr id="11" name="Picture 10" descr="A picture containing qr code&#10;&#10;Description automatically generated">
            <a:extLst>
              <a:ext uri="{FF2B5EF4-FFF2-40B4-BE49-F238E27FC236}">
                <a16:creationId xmlns:a16="http://schemas.microsoft.com/office/drawing/2014/main" id="{83ED9DB4-F398-5483-072C-0B474188E3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4269569"/>
            <a:ext cx="2286000" cy="809335"/>
          </a:xfrm>
          <a:prstGeom prst="rect">
            <a:avLst/>
          </a:prstGeom>
        </p:spPr>
      </p:pic>
    </p:spTree>
    <p:extLst>
      <p:ext uri="{BB962C8B-B14F-4D97-AF65-F5344CB8AC3E}">
        <p14:creationId xmlns:p14="http://schemas.microsoft.com/office/powerpoint/2010/main" val="3586083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13DF-8600-DA35-59E6-E9F4C9E97B35}"/>
              </a:ext>
            </a:extLst>
          </p:cNvPr>
          <p:cNvSpPr>
            <a:spLocks noGrp="1"/>
          </p:cNvSpPr>
          <p:nvPr>
            <p:ph type="title"/>
          </p:nvPr>
        </p:nvSpPr>
        <p:spPr>
          <a:xfrm>
            <a:off x="1172583" y="263527"/>
            <a:ext cx="10382923" cy="1450757"/>
          </a:xfrm>
        </p:spPr>
        <p:txBody>
          <a:bodyPr>
            <a:normAutofit/>
          </a:bodyPr>
          <a:lstStyle/>
          <a:p>
            <a:pPr algn="ctr"/>
            <a:r>
              <a:rPr lang="en-US" sz="4000" b="1" dirty="0">
                <a:solidFill>
                  <a:schemeClr val="tx1"/>
                </a:solidFill>
                <a:latin typeface="Arial" panose="020B0604020202020204" pitchFamily="34" charset="0"/>
                <a:cs typeface="Arial" panose="020B0604020202020204" pitchFamily="34" charset="0"/>
              </a:rPr>
              <a:t>Danny </a:t>
            </a:r>
            <a:r>
              <a:rPr lang="en-US" sz="4000" b="1" dirty="0" err="1">
                <a:solidFill>
                  <a:schemeClr val="tx1"/>
                </a:solidFill>
                <a:latin typeface="Arial" panose="020B0604020202020204" pitchFamily="34" charset="0"/>
                <a:cs typeface="Arial" panose="020B0604020202020204" pitchFamily="34" charset="0"/>
              </a:rPr>
              <a:t>Gogal</a:t>
            </a:r>
            <a:br>
              <a:rPr lang="en-US"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Acting Division Director, Program Development and Learning Division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Office of Environmental Justice and External Civil Rights (OEJECR)</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U.S. Environmental Protection Agency</a:t>
            </a:r>
          </a:p>
        </p:txBody>
      </p:sp>
      <p:sp>
        <p:nvSpPr>
          <p:cNvPr id="3" name="Content Placeholder 2">
            <a:extLst>
              <a:ext uri="{FF2B5EF4-FFF2-40B4-BE49-F238E27FC236}">
                <a16:creationId xmlns:a16="http://schemas.microsoft.com/office/drawing/2014/main" id="{64A89888-131A-51E2-248F-703F701D2679}"/>
              </a:ext>
            </a:extLst>
          </p:cNvPr>
          <p:cNvSpPr>
            <a:spLocks noGrp="1"/>
          </p:cNvSpPr>
          <p:nvPr>
            <p:ph idx="1"/>
          </p:nvPr>
        </p:nvSpPr>
        <p:spPr/>
        <p:txBody>
          <a:bodyPr/>
          <a:lstStyle/>
          <a:p>
            <a:pPr marL="234950" indent="-234950">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Has a public policy, environmental policy, and public administration background. </a:t>
            </a:r>
          </a:p>
          <a:p>
            <a:pPr marL="234950" indent="-234950">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Worked in EPA’s Environmental Justice Program since its inception in June 1992. </a:t>
            </a:r>
          </a:p>
          <a:p>
            <a:pPr marL="234950" indent="-234950">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Continues to serve as the Tribal and Indigenous Peoples Program Manager for OEJECR and has been working on tribal and indigenous peoples’ environmental policy and environmental justice issues for over 35 years. </a:t>
            </a:r>
          </a:p>
          <a:p>
            <a:pPr marL="234950" indent="-234950">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Also serves as EPA’s lead for international human rights agreements and advancing environmental justice internationally.  Works directly in communities providing technical support for community revitalization and development. </a:t>
            </a:r>
          </a:p>
          <a:p>
            <a:endParaRPr lang="en-US" dirty="0"/>
          </a:p>
        </p:txBody>
      </p:sp>
      <p:sp>
        <p:nvSpPr>
          <p:cNvPr id="5" name="Slide Number Placeholder 4">
            <a:extLst>
              <a:ext uri="{FF2B5EF4-FFF2-40B4-BE49-F238E27FC236}">
                <a16:creationId xmlns:a16="http://schemas.microsoft.com/office/drawing/2014/main" id="{65FC8AE2-9F20-89BA-0D5A-C836AC630979}"/>
              </a:ext>
            </a:extLst>
          </p:cNvPr>
          <p:cNvSpPr>
            <a:spLocks noGrp="1"/>
          </p:cNvSpPr>
          <p:nvPr>
            <p:ph type="sldNum" sz="quarter" idx="12"/>
          </p:nvPr>
        </p:nvSpPr>
        <p:spPr>
          <a:xfrm>
            <a:off x="10879975" y="6492875"/>
            <a:ext cx="1312025" cy="365125"/>
          </a:xfrm>
        </p:spPr>
        <p:txBody>
          <a:bodyPr/>
          <a:lstStyle/>
          <a:p>
            <a:fld id="{6113E31D-E2AB-40D1-8B51-AFA5AFEF393A}" type="slidenum">
              <a:rPr lang="en-US" smtClean="0"/>
              <a:pPr/>
              <a:t>48</a:t>
            </a:fld>
            <a:endParaRPr lang="en-US" dirty="0"/>
          </a:p>
        </p:txBody>
      </p:sp>
    </p:spTree>
    <p:extLst>
      <p:ext uri="{BB962C8B-B14F-4D97-AF65-F5344CB8AC3E}">
        <p14:creationId xmlns:p14="http://schemas.microsoft.com/office/powerpoint/2010/main" val="1455224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B6941CD4-ED55-9F31-5926-DF1F47FA1426}"/>
              </a:ext>
            </a:extLst>
          </p:cNvPr>
          <p:cNvGraphicFramePr>
            <a:graphicFrameLocks noGrp="1"/>
          </p:cNvGraphicFramePr>
          <p:nvPr>
            <p:ph idx="1"/>
          </p:nvPr>
        </p:nvGraphicFramePr>
        <p:xfrm>
          <a:off x="4898253" y="500580"/>
          <a:ext cx="6271416" cy="5496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1CCF97D-8DA1-4A0F-8792-3D752BBB1701}"/>
              </a:ext>
            </a:extLst>
          </p:cNvPr>
          <p:cNvSpPr txBox="1"/>
          <p:nvPr/>
        </p:nvSpPr>
        <p:spPr>
          <a:xfrm>
            <a:off x="5300747" y="5661665"/>
            <a:ext cx="52453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July 28, 2023 </a:t>
            </a:r>
          </a:p>
        </p:txBody>
      </p:sp>
    </p:spTree>
    <p:extLst>
      <p:ext uri="{BB962C8B-B14F-4D97-AF65-F5344CB8AC3E}">
        <p14:creationId xmlns:p14="http://schemas.microsoft.com/office/powerpoint/2010/main" val="178849036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ctrTitle"/>
          </p:nvPr>
        </p:nvSpPr>
        <p:spPr>
          <a:xfrm>
            <a:off x="319199" y="1436915"/>
            <a:ext cx="10207034" cy="2503714"/>
          </a:xfrm>
          <a:prstGeom prst="rect">
            <a:avLst/>
          </a:prstGeom>
          <a:noFill/>
          <a:ln>
            <a:noFill/>
          </a:ln>
        </p:spPr>
        <p:txBody>
          <a:bodyPr spcFirstLastPara="1" wrap="square" lIns="91425" tIns="45700" rIns="91425" bIns="45700" anchor="b" anchorCtr="0">
            <a:noAutofit/>
          </a:bodyPr>
          <a:lstStyle/>
          <a:p>
            <a:pPr>
              <a:buClr>
                <a:srgbClr val="003E52"/>
              </a:buClr>
            </a:pPr>
            <a:r>
              <a:rPr lang="en-US" dirty="0">
                <a:solidFill>
                  <a:schemeClr val="bg1"/>
                </a:solidFill>
                <a:latin typeface="+mn-lt"/>
              </a:rPr>
              <a:t>Bureau of Reclamation</a:t>
            </a:r>
            <a:br>
              <a:rPr lang="en-US" dirty="0">
                <a:latin typeface="+mn-lt"/>
              </a:rPr>
            </a:br>
            <a:r>
              <a:rPr lang="en-US" dirty="0">
                <a:solidFill>
                  <a:schemeClr val="bg1"/>
                </a:solidFill>
                <a:latin typeface="+mn-lt"/>
              </a:rPr>
              <a:t>Funding Opportunities for Tribes</a:t>
            </a:r>
          </a:p>
        </p:txBody>
      </p:sp>
      <p:sp>
        <p:nvSpPr>
          <p:cNvPr id="3" name="TextBox 2">
            <a:extLst>
              <a:ext uri="{FF2B5EF4-FFF2-40B4-BE49-F238E27FC236}">
                <a16:creationId xmlns:a16="http://schemas.microsoft.com/office/drawing/2014/main" id="{461C86B4-ED36-8DC5-6A3F-A809D9BD7A83}"/>
              </a:ext>
            </a:extLst>
          </p:cNvPr>
          <p:cNvSpPr txBox="1"/>
          <p:nvPr/>
        </p:nvSpPr>
        <p:spPr>
          <a:xfrm>
            <a:off x="620486" y="4419600"/>
            <a:ext cx="1067888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Western  Regional Partnership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Tribal Engagement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July 28, 2023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BC33B-3B53-E268-0E58-C8054631D589}"/>
              </a:ext>
            </a:extLst>
          </p:cNvPr>
          <p:cNvSpPr>
            <a:spLocks noGrp="1"/>
          </p:cNvSpPr>
          <p:nvPr>
            <p:ph type="title"/>
          </p:nvPr>
        </p:nvSpPr>
        <p:spPr>
          <a:xfrm>
            <a:off x="518160" y="335280"/>
            <a:ext cx="10835640" cy="762000"/>
          </a:xfrm>
        </p:spPr>
        <p:txBody>
          <a:bodyPr>
            <a:normAutofit/>
          </a:bodyPr>
          <a:lstStyle/>
          <a:p>
            <a:r>
              <a:rPr lang="en-US" b="1" dirty="0"/>
              <a:t>Topics</a:t>
            </a:r>
          </a:p>
        </p:txBody>
      </p:sp>
      <p:sp>
        <p:nvSpPr>
          <p:cNvPr id="3" name="Content Placeholder 2">
            <a:extLst>
              <a:ext uri="{FF2B5EF4-FFF2-40B4-BE49-F238E27FC236}">
                <a16:creationId xmlns:a16="http://schemas.microsoft.com/office/drawing/2014/main" id="{130B3F1B-78A7-469C-3204-714250A86589}"/>
              </a:ext>
            </a:extLst>
          </p:cNvPr>
          <p:cNvSpPr>
            <a:spLocks noGrp="1"/>
          </p:cNvSpPr>
          <p:nvPr>
            <p:ph idx="1"/>
          </p:nvPr>
        </p:nvSpPr>
        <p:spPr>
          <a:xfrm>
            <a:off x="518160" y="1270000"/>
            <a:ext cx="10911840" cy="5120640"/>
          </a:xfrm>
        </p:spPr>
        <p:txBody>
          <a:bodyPr>
            <a:normAutofit/>
          </a:bodyPr>
          <a:lstStyle/>
          <a:p>
            <a:pPr marL="0" indent="0">
              <a:buNone/>
            </a:pPr>
            <a:r>
              <a:rPr lang="en-US" b="1" dirty="0"/>
              <a:t>Federal and EPA Policies Advancing EJ</a:t>
            </a:r>
          </a:p>
          <a:p>
            <a:pPr algn="l" fontAlgn="base"/>
            <a:r>
              <a:rPr lang="en-US" dirty="0">
                <a:hlinkClick r:id="rId2"/>
              </a:rPr>
              <a:t>Executive Order 14096 </a:t>
            </a:r>
            <a:r>
              <a:rPr lang="en-US" dirty="0"/>
              <a:t>- </a:t>
            </a:r>
            <a:r>
              <a:rPr lang="en-US" i="0" dirty="0">
                <a:solidFill>
                  <a:srgbClr val="333333"/>
                </a:solidFill>
                <a:effectLst/>
              </a:rPr>
              <a:t>Revitalizing Our Nation's Commitment to Environmental Justice for All </a:t>
            </a:r>
          </a:p>
          <a:p>
            <a:pPr marL="0" indent="0" algn="l" fontAlgn="base">
              <a:buNone/>
            </a:pPr>
            <a:endParaRPr lang="en-US" b="1" dirty="0"/>
          </a:p>
          <a:p>
            <a:pPr marL="0" indent="0">
              <a:buNone/>
            </a:pPr>
            <a:r>
              <a:rPr lang="en-US" b="1" dirty="0"/>
              <a:t>EPA EJ Financial and Technical Assistance Program</a:t>
            </a:r>
            <a:endParaRPr lang="en-US" dirty="0"/>
          </a:p>
          <a:p>
            <a:r>
              <a:rPr lang="en-US" dirty="0"/>
              <a:t>Thriving Communities Technical Assistance Centers (TCTACs)</a:t>
            </a:r>
          </a:p>
          <a:p>
            <a:r>
              <a:rPr lang="en-US" dirty="0"/>
              <a:t>Environmental Justice Thriving Communities Grantmaking (TCGM) Program - </a:t>
            </a:r>
            <a:r>
              <a:rPr lang="en-US" sz="2800" dirty="0"/>
              <a:t>TCGM Subawards </a:t>
            </a:r>
          </a:p>
          <a:p>
            <a:r>
              <a:rPr lang="en-US" dirty="0"/>
              <a:t>EJ Change Cooperative Agreements</a:t>
            </a:r>
            <a:endParaRPr lang="en-US" sz="2800" dirty="0"/>
          </a:p>
          <a:p>
            <a:endParaRPr lang="en-US" dirty="0"/>
          </a:p>
          <a:p>
            <a:endParaRPr lang="en-US" dirty="0"/>
          </a:p>
          <a:p>
            <a:endParaRPr lang="en-US" dirty="0"/>
          </a:p>
          <a:p>
            <a:endParaRPr lang="en-US" dirty="0"/>
          </a:p>
          <a:p>
            <a:pPr lvl="2"/>
            <a:endParaRPr lang="en-US" dirty="0"/>
          </a:p>
        </p:txBody>
      </p:sp>
      <p:sp>
        <p:nvSpPr>
          <p:cNvPr id="4" name="Slide Number Placeholder 3">
            <a:extLst>
              <a:ext uri="{FF2B5EF4-FFF2-40B4-BE49-F238E27FC236}">
                <a16:creationId xmlns:a16="http://schemas.microsoft.com/office/drawing/2014/main" id="{C9742874-58DD-F88B-5CFE-311106C868E2}"/>
              </a:ext>
            </a:extLst>
          </p:cNvPr>
          <p:cNvSpPr>
            <a:spLocks noGrp="1"/>
          </p:cNvSpPr>
          <p:nvPr>
            <p:ph type="sldNum" sz="quarter" idx="12"/>
          </p:nvPr>
        </p:nvSpPr>
        <p:spPr>
          <a:xfrm>
            <a:off x="9448800" y="6522720"/>
            <a:ext cx="2743200" cy="365125"/>
          </a:xfrm>
        </p:spPr>
        <p:txBody>
          <a:bodyPr/>
          <a:lstStyle/>
          <a:p>
            <a:fld id="{17B2A299-CDB7-4C98-8FF4-A1E434369A83}" type="slidenum">
              <a:rPr lang="en-US" smtClean="0"/>
              <a:t>50</a:t>
            </a:fld>
            <a:endParaRPr lang="en-US" dirty="0"/>
          </a:p>
        </p:txBody>
      </p:sp>
    </p:spTree>
    <p:extLst>
      <p:ext uri="{BB962C8B-B14F-4D97-AF65-F5344CB8AC3E}">
        <p14:creationId xmlns:p14="http://schemas.microsoft.com/office/powerpoint/2010/main" val="170684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4AC7-DB91-3086-E4CD-ABE9C0F825E4}"/>
              </a:ext>
            </a:extLst>
          </p:cNvPr>
          <p:cNvSpPr>
            <a:spLocks noGrp="1"/>
          </p:cNvSpPr>
          <p:nvPr>
            <p:ph type="title"/>
          </p:nvPr>
        </p:nvSpPr>
        <p:spPr>
          <a:xfrm>
            <a:off x="606392" y="365125"/>
            <a:ext cx="10747408" cy="1040163"/>
          </a:xfrm>
        </p:spPr>
        <p:txBody>
          <a:bodyPr>
            <a:normAutofit fontScale="90000"/>
          </a:bodyPr>
          <a:lstStyle/>
          <a:p>
            <a:r>
              <a:rPr lang="en-US" b="1" dirty="0">
                <a:latin typeface="+mn-lt"/>
              </a:rPr>
              <a:t>Executive Order 14096 – Reviving Commitment to EJ for All</a:t>
            </a:r>
          </a:p>
        </p:txBody>
      </p:sp>
      <p:sp>
        <p:nvSpPr>
          <p:cNvPr id="3" name="Content Placeholder 2">
            <a:extLst>
              <a:ext uri="{FF2B5EF4-FFF2-40B4-BE49-F238E27FC236}">
                <a16:creationId xmlns:a16="http://schemas.microsoft.com/office/drawing/2014/main" id="{1D3D3429-F95D-C1D2-A482-F66F7B710D10}"/>
              </a:ext>
            </a:extLst>
          </p:cNvPr>
          <p:cNvSpPr>
            <a:spLocks noGrp="1"/>
          </p:cNvSpPr>
          <p:nvPr>
            <p:ph idx="1"/>
          </p:nvPr>
        </p:nvSpPr>
        <p:spPr>
          <a:xfrm>
            <a:off x="606392" y="1694046"/>
            <a:ext cx="11026808" cy="4798829"/>
          </a:xfrm>
        </p:spPr>
        <p:txBody>
          <a:bodyPr>
            <a:normAutofit fontScale="92500"/>
          </a:bodyPr>
          <a:lstStyle/>
          <a:p>
            <a:pPr>
              <a:lnSpc>
                <a:spcPct val="120000"/>
              </a:lnSpc>
            </a:pPr>
            <a:r>
              <a:rPr lang="en-US" dirty="0">
                <a:hlinkClick r:id="rId2"/>
              </a:rPr>
              <a:t>EO 14096 </a:t>
            </a:r>
            <a:r>
              <a:rPr lang="en-US" dirty="0"/>
              <a:t>Issued April 21, 2023, and builds upon EO 12898 (issued in 1994)</a:t>
            </a:r>
          </a:p>
          <a:p>
            <a:pPr>
              <a:lnSpc>
                <a:spcPct val="120000"/>
              </a:lnSpc>
            </a:pPr>
            <a:r>
              <a:rPr lang="en-US" i="0" u="none" strike="noStrike" baseline="0" dirty="0">
                <a:solidFill>
                  <a:srgbClr val="000000"/>
                </a:solidFill>
                <a:latin typeface="Calibri" panose="020F0502020204030204" pitchFamily="34" charset="0"/>
                <a:cs typeface="Calibri" panose="020F0502020204030204" pitchFamily="34" charset="0"/>
              </a:rPr>
              <a:t>Updates language &amp; concepts</a:t>
            </a:r>
          </a:p>
          <a:p>
            <a:pPr>
              <a:lnSpc>
                <a:spcPct val="120000"/>
              </a:lnSpc>
            </a:pPr>
            <a:r>
              <a:rPr lang="en-US" i="0" u="none" strike="noStrike" baseline="0" dirty="0">
                <a:solidFill>
                  <a:srgbClr val="000000"/>
                </a:solidFill>
                <a:latin typeface="Calibri" panose="020F0502020204030204" pitchFamily="34" charset="0"/>
                <a:cs typeface="Calibri" panose="020F0502020204030204" pitchFamily="34" charset="0"/>
              </a:rPr>
              <a:t>Recognition of role of civil rights law</a:t>
            </a:r>
          </a:p>
          <a:p>
            <a:pPr>
              <a:lnSpc>
                <a:spcPct val="120000"/>
              </a:lnSpc>
            </a:pPr>
            <a:r>
              <a:rPr lang="en-US" i="0" u="none" strike="noStrike" baseline="0" dirty="0">
                <a:solidFill>
                  <a:srgbClr val="000000"/>
                </a:solidFill>
                <a:latin typeface="Calibri" panose="020F0502020204030204" pitchFamily="34" charset="0"/>
                <a:cs typeface="Calibri" panose="020F0502020204030204" pitchFamily="34" charset="0"/>
              </a:rPr>
              <a:t>Enhances accountability - Create performance metrics and other means of accountability</a:t>
            </a:r>
            <a:endParaRPr lang="en-US" dirty="0">
              <a:solidFill>
                <a:srgbClr val="000000"/>
              </a:solidFill>
              <a:latin typeface="Calibri" panose="020F0502020204030204" pitchFamily="34" charset="0"/>
              <a:cs typeface="Calibri" panose="020F0502020204030204" pitchFamily="34" charset="0"/>
            </a:endParaRPr>
          </a:p>
          <a:p>
            <a:pPr>
              <a:lnSpc>
                <a:spcPct val="120000"/>
              </a:lnSpc>
            </a:pPr>
            <a:r>
              <a:rPr lang="en-US" i="0" u="none" strike="noStrike" baseline="0" dirty="0">
                <a:solidFill>
                  <a:srgbClr val="000000"/>
                </a:solidFill>
                <a:latin typeface="Calibri" panose="020F0502020204030204" pitchFamily="34" charset="0"/>
                <a:cs typeface="Calibri" panose="020F0502020204030204" pitchFamily="34" charset="0"/>
              </a:rPr>
              <a:t>Need for an All-of-Government </a:t>
            </a:r>
            <a:r>
              <a:rPr lang="en-US" dirty="0">
                <a:solidFill>
                  <a:srgbClr val="000000"/>
                </a:solidFill>
                <a:latin typeface="Calibri" panose="020F0502020204030204" pitchFamily="34" charset="0"/>
                <a:cs typeface="Calibri" panose="020F0502020204030204" pitchFamily="34" charset="0"/>
              </a:rPr>
              <a:t>A</a:t>
            </a:r>
            <a:r>
              <a:rPr lang="en-US" i="0" u="none" strike="noStrike" baseline="0" dirty="0">
                <a:solidFill>
                  <a:srgbClr val="000000"/>
                </a:solidFill>
                <a:latin typeface="Calibri" panose="020F0502020204030204" pitchFamily="34" charset="0"/>
                <a:cs typeface="Calibri" panose="020F0502020204030204" pitchFamily="34" charset="0"/>
              </a:rPr>
              <a:t>pproach – expanded federal agencies involved</a:t>
            </a:r>
          </a:p>
          <a:p>
            <a:pPr>
              <a:lnSpc>
                <a:spcPct val="120000"/>
              </a:lnSpc>
            </a:pPr>
            <a:r>
              <a:rPr lang="en-US" dirty="0"/>
              <a:t>Establishes a definition for “Environmental Justice”</a:t>
            </a:r>
          </a:p>
          <a:p>
            <a:pPr marL="0" indent="0">
              <a:lnSpc>
                <a:spcPct val="120000"/>
              </a:lnSpc>
              <a:buNone/>
            </a:pPr>
            <a:r>
              <a:rPr lang="en-US" dirty="0"/>
              <a:t>	- “…the just treatment and meaningful involvement…”</a:t>
            </a:r>
          </a:p>
        </p:txBody>
      </p:sp>
      <p:sp>
        <p:nvSpPr>
          <p:cNvPr id="4" name="Slide Number Placeholder 3">
            <a:extLst>
              <a:ext uri="{FF2B5EF4-FFF2-40B4-BE49-F238E27FC236}">
                <a16:creationId xmlns:a16="http://schemas.microsoft.com/office/drawing/2014/main" id="{34F242BB-377E-7E61-408D-143413B5A8AC}"/>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51</a:t>
            </a:fld>
            <a:endParaRPr lang="en-US" dirty="0"/>
          </a:p>
        </p:txBody>
      </p:sp>
    </p:spTree>
    <p:extLst>
      <p:ext uri="{BB962C8B-B14F-4D97-AF65-F5344CB8AC3E}">
        <p14:creationId xmlns:p14="http://schemas.microsoft.com/office/powerpoint/2010/main" val="3147806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D5F9-9DE0-16A3-EF65-F2BDA391F021}"/>
              </a:ext>
            </a:extLst>
          </p:cNvPr>
          <p:cNvSpPr>
            <a:spLocks noGrp="1"/>
          </p:cNvSpPr>
          <p:nvPr>
            <p:ph type="title"/>
          </p:nvPr>
        </p:nvSpPr>
        <p:spPr/>
        <p:txBody>
          <a:bodyPr/>
          <a:lstStyle/>
          <a:p>
            <a:r>
              <a:rPr lang="en-US" b="1" dirty="0"/>
              <a:t>EO 14096 (Continued)</a:t>
            </a:r>
          </a:p>
        </p:txBody>
      </p:sp>
      <p:sp>
        <p:nvSpPr>
          <p:cNvPr id="3" name="Content Placeholder 2">
            <a:extLst>
              <a:ext uri="{FF2B5EF4-FFF2-40B4-BE49-F238E27FC236}">
                <a16:creationId xmlns:a16="http://schemas.microsoft.com/office/drawing/2014/main" id="{97DAFF48-7A57-8BD4-EEF7-29101F484681}"/>
              </a:ext>
            </a:extLst>
          </p:cNvPr>
          <p:cNvSpPr>
            <a:spLocks noGrp="1"/>
          </p:cNvSpPr>
          <p:nvPr>
            <p:ph idx="1"/>
          </p:nvPr>
        </p:nvSpPr>
        <p:spPr>
          <a:xfrm>
            <a:off x="838199" y="1690688"/>
            <a:ext cx="10721741" cy="4802187"/>
          </a:xfrm>
        </p:spPr>
        <p:txBody>
          <a:bodyPr>
            <a:normAutofit fontScale="77500" lnSpcReduction="20000"/>
          </a:bodyPr>
          <a:lstStyle/>
          <a:p>
            <a:pPr>
              <a:lnSpc>
                <a:spcPct val="120000"/>
              </a:lnSpc>
            </a:pPr>
            <a:r>
              <a:rPr lang="en-US" dirty="0"/>
              <a:t>Identify, analyze, and address disproportionate and adverse human health and environmental effects (including risks), including those related to climate change and cumulative impacts</a:t>
            </a:r>
          </a:p>
          <a:p>
            <a:pPr>
              <a:lnSpc>
                <a:spcPct val="120000"/>
              </a:lnSpc>
            </a:pPr>
            <a:r>
              <a:rPr lang="en-US" dirty="0"/>
              <a:t>Evaluate relevant authorities and consider adopting mitigation</a:t>
            </a:r>
          </a:p>
          <a:p>
            <a:pPr>
              <a:lnSpc>
                <a:spcPct val="120000"/>
              </a:lnSpc>
            </a:pPr>
            <a:r>
              <a:rPr lang="en-US" dirty="0"/>
              <a:t>Identify analyze and address historical and systemic barriers</a:t>
            </a:r>
          </a:p>
          <a:p>
            <a:pPr>
              <a:lnSpc>
                <a:spcPct val="120000"/>
              </a:lnSpc>
            </a:pPr>
            <a:r>
              <a:rPr lang="en-US" dirty="0"/>
              <a:t>Tribal consultation</a:t>
            </a:r>
          </a:p>
          <a:p>
            <a:pPr>
              <a:lnSpc>
                <a:spcPct val="120000"/>
              </a:lnSpc>
            </a:pPr>
            <a:r>
              <a:rPr lang="en-US" dirty="0"/>
              <a:t>National Environmental Policy Act (NEPA)</a:t>
            </a:r>
          </a:p>
          <a:p>
            <a:pPr>
              <a:lnSpc>
                <a:spcPct val="120000"/>
              </a:lnSpc>
            </a:pPr>
            <a:r>
              <a:rPr lang="en-US" dirty="0"/>
              <a:t>Ensure Title VI compliance</a:t>
            </a:r>
          </a:p>
          <a:p>
            <a:pPr>
              <a:lnSpc>
                <a:spcPct val="120000"/>
              </a:lnSpc>
            </a:pPr>
            <a:r>
              <a:rPr lang="en-US" dirty="0"/>
              <a:t>Create performance metrics and other means of accountability</a:t>
            </a:r>
          </a:p>
          <a:p>
            <a:pPr>
              <a:lnSpc>
                <a:spcPct val="120000"/>
              </a:lnSpc>
            </a:pPr>
            <a:r>
              <a:rPr lang="en-US" dirty="0"/>
              <a:t>Dedicate staff, funding and other resources</a:t>
            </a:r>
          </a:p>
          <a:p>
            <a:pPr>
              <a:lnSpc>
                <a:spcPct val="120000"/>
              </a:lnSpc>
            </a:pPr>
            <a:r>
              <a:rPr lang="en-US" dirty="0"/>
              <a:t>Provide training for agency staff</a:t>
            </a:r>
          </a:p>
        </p:txBody>
      </p:sp>
      <p:sp>
        <p:nvSpPr>
          <p:cNvPr id="4" name="Slide Number Placeholder 3">
            <a:extLst>
              <a:ext uri="{FF2B5EF4-FFF2-40B4-BE49-F238E27FC236}">
                <a16:creationId xmlns:a16="http://schemas.microsoft.com/office/drawing/2014/main" id="{25D13F53-E223-A23D-C662-27793B844784}"/>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52</a:t>
            </a:fld>
            <a:endParaRPr lang="en-US" dirty="0"/>
          </a:p>
        </p:txBody>
      </p:sp>
    </p:spTree>
    <p:extLst>
      <p:ext uri="{BB962C8B-B14F-4D97-AF65-F5344CB8AC3E}">
        <p14:creationId xmlns:p14="http://schemas.microsoft.com/office/powerpoint/2010/main" val="581381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2EE5-8996-FA51-4CD2-F63D70553EB8}"/>
              </a:ext>
            </a:extLst>
          </p:cNvPr>
          <p:cNvSpPr>
            <a:spLocks noGrp="1"/>
          </p:cNvSpPr>
          <p:nvPr>
            <p:ph type="title"/>
          </p:nvPr>
        </p:nvSpPr>
        <p:spPr/>
        <p:txBody>
          <a:bodyPr/>
          <a:lstStyle/>
          <a:p>
            <a:r>
              <a:rPr lang="en-US" b="1" dirty="0"/>
              <a:t>EO Definition for Environmental Justice</a:t>
            </a:r>
          </a:p>
        </p:txBody>
      </p:sp>
      <p:sp>
        <p:nvSpPr>
          <p:cNvPr id="3" name="Content Placeholder 2">
            <a:extLst>
              <a:ext uri="{FF2B5EF4-FFF2-40B4-BE49-F238E27FC236}">
                <a16:creationId xmlns:a16="http://schemas.microsoft.com/office/drawing/2014/main" id="{EE8FF8D3-46B9-105C-6333-513DD524AB78}"/>
              </a:ext>
            </a:extLst>
          </p:cNvPr>
          <p:cNvSpPr>
            <a:spLocks noGrp="1"/>
          </p:cNvSpPr>
          <p:nvPr>
            <p:ph idx="1"/>
          </p:nvPr>
        </p:nvSpPr>
        <p:spPr>
          <a:xfrm>
            <a:off x="741145" y="1578543"/>
            <a:ext cx="10751419" cy="4677878"/>
          </a:xfrm>
        </p:spPr>
        <p:txBody>
          <a:bodyPr>
            <a:normAutofit fontScale="92500" lnSpcReduction="10000"/>
          </a:bodyPr>
          <a:lstStyle/>
          <a:p>
            <a:pPr marL="0" indent="0">
              <a:lnSpc>
                <a:spcPct val="110000"/>
              </a:lnSpc>
              <a:buNone/>
            </a:pPr>
            <a:r>
              <a:rPr lang="en-US" dirty="0">
                <a:effectLst/>
                <a:ea typeface="Times New Roman" panose="02020603050405020304" pitchFamily="18" charset="0"/>
              </a:rPr>
              <a:t>Environmental justice means the just treatment and meaningful involvement of all people, regardless of income, race, color, national origin, </a:t>
            </a:r>
            <a:r>
              <a:rPr lang="en-US" u="sng" dirty="0">
                <a:effectLst/>
                <a:ea typeface="Times New Roman" panose="02020603050405020304" pitchFamily="18" charset="0"/>
              </a:rPr>
              <a:t>Tribal affiliation</a:t>
            </a:r>
            <a:r>
              <a:rPr lang="en-US" dirty="0">
                <a:effectLst/>
                <a:ea typeface="Times New Roman" panose="02020603050405020304" pitchFamily="18" charset="0"/>
              </a:rPr>
              <a:t>, or disability, in agency decision-making and other Federal activities that affect human health and the environment so that people: (i) are fully protected from disproportionate and adverse human health and environmental effects (including risks) and hazards, including those related to climate change, the cumulative impacts of environmental and other burdens, and the legacy of racism or other structural or systemic barriers; and (ii) have equitable access to a healthy, sustainable, and resilient environment in which to live, play, work, learn, grow, </a:t>
            </a:r>
            <a:r>
              <a:rPr lang="en-US" u="sng" dirty="0">
                <a:effectLst/>
                <a:ea typeface="Times New Roman" panose="02020603050405020304" pitchFamily="18" charset="0"/>
              </a:rPr>
              <a:t>worship, and engage in cultural and subsistence practices.</a:t>
            </a:r>
            <a:r>
              <a:rPr lang="en-US" dirty="0">
                <a:effectLst/>
                <a:ea typeface="Times New Roman" panose="02020603050405020304" pitchFamily="18" charset="0"/>
              </a:rPr>
              <a:t>” </a:t>
            </a:r>
            <a:r>
              <a:rPr lang="en-US" sz="2200" dirty="0">
                <a:effectLst/>
                <a:ea typeface="Times New Roman" panose="02020603050405020304" pitchFamily="18" charset="0"/>
              </a:rPr>
              <a:t>[Underlines added for emphasis]</a:t>
            </a:r>
            <a:r>
              <a:rPr lang="en-US" dirty="0">
                <a:effectLst/>
                <a:ea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6A5AC9E5-A1E2-35A3-DA88-5278E78A6959}"/>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53</a:t>
            </a:fld>
            <a:endParaRPr lang="en-US" dirty="0"/>
          </a:p>
        </p:txBody>
      </p:sp>
    </p:spTree>
    <p:extLst>
      <p:ext uri="{BB962C8B-B14F-4D97-AF65-F5344CB8AC3E}">
        <p14:creationId xmlns:p14="http://schemas.microsoft.com/office/powerpoint/2010/main" val="267941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7E06-0B61-5B8E-499C-3ED8C2FF810A}"/>
              </a:ext>
            </a:extLst>
          </p:cNvPr>
          <p:cNvSpPr>
            <a:spLocks noGrp="1"/>
          </p:cNvSpPr>
          <p:nvPr>
            <p:ph type="title"/>
          </p:nvPr>
        </p:nvSpPr>
        <p:spPr>
          <a:xfrm>
            <a:off x="644893" y="365126"/>
            <a:ext cx="10708907" cy="1059414"/>
          </a:xfrm>
        </p:spPr>
        <p:txBody>
          <a:bodyPr>
            <a:normAutofit fontScale="90000"/>
          </a:bodyPr>
          <a:lstStyle/>
          <a:p>
            <a:r>
              <a:rPr lang="en-US" dirty="0">
                <a:latin typeface="+mn-lt"/>
              </a:rPr>
              <a:t>Inflation Reduction Act (IRA) Environmental and Climate Justice Grants – August 2022</a:t>
            </a:r>
          </a:p>
        </p:txBody>
      </p:sp>
      <p:sp>
        <p:nvSpPr>
          <p:cNvPr id="3" name="Content Placeholder 2">
            <a:extLst>
              <a:ext uri="{FF2B5EF4-FFF2-40B4-BE49-F238E27FC236}">
                <a16:creationId xmlns:a16="http://schemas.microsoft.com/office/drawing/2014/main" id="{2C019E2F-DFD4-315F-F228-043C701EFB22}"/>
              </a:ext>
            </a:extLst>
          </p:cNvPr>
          <p:cNvSpPr>
            <a:spLocks noGrp="1"/>
          </p:cNvSpPr>
          <p:nvPr>
            <p:ph idx="1"/>
          </p:nvPr>
        </p:nvSpPr>
        <p:spPr>
          <a:xfrm>
            <a:off x="838200" y="1915427"/>
            <a:ext cx="10515600" cy="4261535"/>
          </a:xfrm>
        </p:spPr>
        <p:txBody>
          <a:bodyPr>
            <a:normAutofit lnSpcReduction="10000"/>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IRA, Sec. 60201 – Environmental and Climate Block Grants</a:t>
            </a:r>
          </a:p>
          <a:p>
            <a:pPr marR="0" lvl="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Clean Air Act was amended to add: ‘‘SEC. 138. ENVIRONMENTAL AND CLIMATE JUSTICE BLOCK GRANTS.‘‘</a:t>
            </a:r>
          </a:p>
          <a:p>
            <a:pPr marR="0" lvl="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A</a:t>
            </a:r>
            <a:r>
              <a:rPr lang="en-US" sz="2400" dirty="0">
                <a:effectLst/>
                <a:latin typeface="Calibri" panose="020F0502020204030204" pitchFamily="34" charset="0"/>
                <a:ea typeface="Calibri" panose="020F0502020204030204" pitchFamily="34" charset="0"/>
                <a:cs typeface="Times New Roman" panose="02020603050405020304" pitchFamily="18" charset="0"/>
              </a:rPr>
              <a:t>ward grants for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periods of up to 3 years </a:t>
            </a:r>
            <a:r>
              <a:rPr lang="en-US" sz="2400" dirty="0">
                <a:effectLst/>
                <a:latin typeface="Calibri" panose="020F0502020204030204" pitchFamily="34" charset="0"/>
                <a:ea typeface="Calibri" panose="020F0502020204030204" pitchFamily="34" charset="0"/>
                <a:cs typeface="Times New Roman" panose="02020603050405020304" pitchFamily="18" charset="0"/>
              </a:rPr>
              <a:t>to eligible entities to carry out activities </a:t>
            </a:r>
          </a:p>
          <a:p>
            <a:pPr marL="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2,800,000,000</a:t>
            </a:r>
            <a:r>
              <a:rPr lang="en-US" sz="2400" dirty="0">
                <a:effectLst/>
                <a:latin typeface="Calibri" panose="020F0502020204030204" pitchFamily="34" charset="0"/>
                <a:ea typeface="Calibri" panose="020F0502020204030204" pitchFamily="34" charset="0"/>
                <a:cs typeface="Times New Roman" panose="02020603050405020304" pitchFamily="18" charset="0"/>
              </a:rPr>
              <a:t> to available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until September 30, 2026</a:t>
            </a:r>
            <a:r>
              <a:rPr lang="en-US" sz="2400" dirty="0">
                <a:effectLst/>
                <a:latin typeface="Calibri" panose="020F0502020204030204" pitchFamily="34" charset="0"/>
                <a:ea typeface="Calibri" panose="020F0502020204030204" pitchFamily="34" charset="0"/>
                <a:cs typeface="Times New Roman" panose="02020603050405020304" pitchFamily="18" charset="0"/>
              </a:rPr>
              <a:t>, to award grants for the eligible activities to the eligible entities</a:t>
            </a:r>
            <a:endParaRPr lang="en-US" sz="2400" dirty="0"/>
          </a:p>
        </p:txBody>
      </p:sp>
      <p:sp>
        <p:nvSpPr>
          <p:cNvPr id="4" name="Slide Number Placeholder 3">
            <a:extLst>
              <a:ext uri="{FF2B5EF4-FFF2-40B4-BE49-F238E27FC236}">
                <a16:creationId xmlns:a16="http://schemas.microsoft.com/office/drawing/2014/main" id="{D038FE04-07EF-6D4F-C837-0131DB8460E4}"/>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54</a:t>
            </a:fld>
            <a:endParaRPr lang="en-US" dirty="0"/>
          </a:p>
        </p:txBody>
      </p:sp>
    </p:spTree>
    <p:extLst>
      <p:ext uri="{BB962C8B-B14F-4D97-AF65-F5344CB8AC3E}">
        <p14:creationId xmlns:p14="http://schemas.microsoft.com/office/powerpoint/2010/main" val="1351013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264F-B2FB-4014-912E-B2A9D09EF5C2}"/>
              </a:ext>
            </a:extLst>
          </p:cNvPr>
          <p:cNvSpPr>
            <a:spLocks noGrp="1"/>
          </p:cNvSpPr>
          <p:nvPr>
            <p:ph type="title"/>
          </p:nvPr>
        </p:nvSpPr>
        <p:spPr>
          <a:xfrm>
            <a:off x="770709" y="365126"/>
            <a:ext cx="10583091" cy="954224"/>
          </a:xfrm>
        </p:spPr>
        <p:txBody>
          <a:bodyPr/>
          <a:lstStyle/>
          <a:p>
            <a:r>
              <a:rPr lang="en-US" b="1" dirty="0"/>
              <a:t>Eligible Activities for EJ IRA Funding</a:t>
            </a:r>
          </a:p>
        </p:txBody>
      </p:sp>
      <p:sp>
        <p:nvSpPr>
          <p:cNvPr id="3" name="Content Placeholder 2">
            <a:extLst>
              <a:ext uri="{FF2B5EF4-FFF2-40B4-BE49-F238E27FC236}">
                <a16:creationId xmlns:a16="http://schemas.microsoft.com/office/drawing/2014/main" id="{56815DDC-F5BC-4E20-BE1B-75F015E741B9}"/>
              </a:ext>
            </a:extLst>
          </p:cNvPr>
          <p:cNvSpPr>
            <a:spLocks noGrp="1"/>
          </p:cNvSpPr>
          <p:nvPr>
            <p:ph idx="1"/>
          </p:nvPr>
        </p:nvSpPr>
        <p:spPr>
          <a:xfrm>
            <a:off x="462014" y="1520791"/>
            <a:ext cx="11319308" cy="4899259"/>
          </a:xfrm>
        </p:spPr>
        <p:txBody>
          <a:bodyPr>
            <a:noAutofit/>
          </a:bodyPr>
          <a:lstStyle/>
          <a:p>
            <a:pPr marL="0" marR="0" indent="0">
              <a:lnSpc>
                <a:spcPct val="107000"/>
              </a:lnSpc>
              <a:spcBef>
                <a:spcPts val="0"/>
              </a:spcBef>
              <a:spcAft>
                <a:spcPts val="800"/>
              </a:spcAft>
              <a:buNone/>
            </a:pPr>
            <a:r>
              <a:rPr lang="en-US" sz="2200" b="1" dirty="0">
                <a:effectLst/>
                <a:latin typeface="Calibri" panose="020F0502020204030204" pitchFamily="34" charset="0"/>
                <a:ea typeface="Calibri" panose="020F0502020204030204" pitchFamily="34" charset="0"/>
                <a:cs typeface="Times New Roman" panose="02020603050405020304" pitchFamily="18" charset="0"/>
              </a:rPr>
              <a:t>ELIGIBLE ACTIVITIES</a:t>
            </a:r>
            <a:r>
              <a:rPr lang="en-US" sz="2200" b="1" dirty="0">
                <a:latin typeface="Calibri" panose="020F0502020204030204" pitchFamily="34" charset="0"/>
                <a:ea typeface="Calibri" panose="020F0502020204030204" pitchFamily="34" charset="0"/>
                <a:cs typeface="Times New Roman" panose="02020603050405020304" pitchFamily="18" charset="0"/>
              </a:rPr>
              <a:t> </a:t>
            </a:r>
            <a:r>
              <a:rPr lang="en-US" sz="2200" dirty="0">
                <a:effectLst/>
                <a:latin typeface="Calibri" panose="020F0502020204030204" pitchFamily="34" charset="0"/>
                <a:ea typeface="Calibri" panose="020F0502020204030204" pitchFamily="34" charset="0"/>
                <a:cs typeface="Times New Roman" panose="02020603050405020304" pitchFamily="18" charset="0"/>
              </a:rPr>
              <a:t>— An eligible entity may use a grant awarded under this subsection for</a:t>
            </a:r>
            <a:r>
              <a:rPr lang="en-US" sz="2200" dirty="0">
                <a:latin typeface="Calibri" panose="020F0502020204030204" pitchFamily="34"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Community-led air and </a:t>
            </a:r>
            <a:r>
              <a:rPr lang="en-US" sz="2200" u="sng" dirty="0">
                <a:effectLst/>
                <a:latin typeface="Calibri" panose="020F0502020204030204" pitchFamily="34" charset="0"/>
                <a:ea typeface="Calibri" panose="020F0502020204030204" pitchFamily="34" charset="0"/>
                <a:cs typeface="Times New Roman" panose="02020603050405020304" pitchFamily="18" charset="0"/>
              </a:rPr>
              <a:t>other pollution </a:t>
            </a:r>
            <a:r>
              <a:rPr lang="en-US" sz="2200" dirty="0">
                <a:effectLst/>
                <a:latin typeface="Calibri" panose="020F0502020204030204" pitchFamily="34" charset="0"/>
                <a:ea typeface="Calibri" panose="020F0502020204030204" pitchFamily="34" charset="0"/>
                <a:cs typeface="Times New Roman" panose="02020603050405020304" pitchFamily="18" charset="0"/>
              </a:rPr>
              <a:t>monitoring, prevention, and remediation, and investments in low- and zero emission and resilient technologies and related infrastructure and workforce development that help reduce greenhouse gas emissions and other air pollutants;</a:t>
            </a:r>
          </a:p>
          <a:p>
            <a:pPr marL="457200" marR="0" indent="-457200">
              <a:lnSpc>
                <a:spcPct val="107000"/>
              </a:lnSpc>
              <a:spcBef>
                <a:spcPts val="0"/>
              </a:spcBef>
              <a:spcAft>
                <a:spcPts val="80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Mitigating climate and health risks from urban heat islands, extreme heat, wood heater emissions, and wildfire events; </a:t>
            </a:r>
          </a:p>
          <a:p>
            <a:pPr marL="457200" marR="0" indent="-457200">
              <a:lnSpc>
                <a:spcPct val="107000"/>
              </a:lnSpc>
              <a:spcBef>
                <a:spcPts val="0"/>
              </a:spcBef>
              <a:spcAft>
                <a:spcPts val="80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Climate resiliency and adaptation;</a:t>
            </a:r>
          </a:p>
          <a:p>
            <a:pPr marL="457200" marR="0" indent="-457200">
              <a:lnSpc>
                <a:spcPct val="107000"/>
              </a:lnSpc>
              <a:spcBef>
                <a:spcPts val="0"/>
              </a:spcBef>
              <a:spcAft>
                <a:spcPts val="80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Reducing indoor toxics and indoor air pollution; or</a:t>
            </a:r>
          </a:p>
          <a:p>
            <a:pPr marL="457200" marR="0" indent="-457200">
              <a:lnSpc>
                <a:spcPct val="107000"/>
              </a:lnSpc>
              <a:spcBef>
                <a:spcPts val="0"/>
              </a:spcBef>
              <a:spcAft>
                <a:spcPts val="800"/>
              </a:spcAft>
              <a:buFont typeface="+mj-lt"/>
              <a:buAutoNum type="alphaUcPeriod"/>
            </a:pPr>
            <a:r>
              <a:rPr lang="en-US" sz="2200" dirty="0">
                <a:effectLst/>
                <a:latin typeface="Calibri" panose="020F0502020204030204" pitchFamily="34" charset="0"/>
                <a:ea typeface="Calibri" panose="020F0502020204030204" pitchFamily="34" charset="0"/>
                <a:cs typeface="Times New Roman" panose="02020603050405020304" pitchFamily="18" charset="0"/>
              </a:rPr>
              <a:t>Facilitating engagement of disadvantaged communities in State and Federal public processes, including facilitating such engagement in advisory groups, workshops, and rulemakings.</a:t>
            </a:r>
            <a:endParaRPr lang="en-US" sz="2200" dirty="0"/>
          </a:p>
        </p:txBody>
      </p:sp>
      <p:sp>
        <p:nvSpPr>
          <p:cNvPr id="4" name="Slide Number Placeholder 3">
            <a:extLst>
              <a:ext uri="{FF2B5EF4-FFF2-40B4-BE49-F238E27FC236}">
                <a16:creationId xmlns:a16="http://schemas.microsoft.com/office/drawing/2014/main" id="{93F63165-15C9-6563-A113-E2DCEB97067F}"/>
              </a:ext>
            </a:extLst>
          </p:cNvPr>
          <p:cNvSpPr>
            <a:spLocks noGrp="1"/>
          </p:cNvSpPr>
          <p:nvPr>
            <p:ph type="sldNum" sz="quarter" idx="12"/>
          </p:nvPr>
        </p:nvSpPr>
        <p:spPr>
          <a:xfrm>
            <a:off x="9448800" y="6475159"/>
            <a:ext cx="2743200" cy="365125"/>
          </a:xfrm>
        </p:spPr>
        <p:txBody>
          <a:bodyPr/>
          <a:lstStyle/>
          <a:p>
            <a:fld id="{17B2A299-CDB7-4C98-8FF4-A1E434369A83}" type="slidenum">
              <a:rPr lang="en-US" smtClean="0"/>
              <a:t>55</a:t>
            </a:fld>
            <a:endParaRPr lang="en-US" dirty="0"/>
          </a:p>
        </p:txBody>
      </p:sp>
    </p:spTree>
    <p:extLst>
      <p:ext uri="{BB962C8B-B14F-4D97-AF65-F5344CB8AC3E}">
        <p14:creationId xmlns:p14="http://schemas.microsoft.com/office/powerpoint/2010/main" val="2655774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339F-E4CC-4056-9553-ECA28B73951E}"/>
              </a:ext>
            </a:extLst>
          </p:cNvPr>
          <p:cNvSpPr>
            <a:spLocks noGrp="1"/>
          </p:cNvSpPr>
          <p:nvPr>
            <p:ph type="title"/>
          </p:nvPr>
        </p:nvSpPr>
        <p:spPr>
          <a:xfrm>
            <a:off x="838200" y="365125"/>
            <a:ext cx="10515600" cy="1006475"/>
          </a:xfrm>
        </p:spPr>
        <p:txBody>
          <a:bodyPr/>
          <a:lstStyle/>
          <a:p>
            <a:r>
              <a:rPr lang="en-US" b="1" dirty="0"/>
              <a:t>Eligible Entities to Receive IRA EJ Grants</a:t>
            </a:r>
          </a:p>
        </p:txBody>
      </p:sp>
      <p:sp>
        <p:nvSpPr>
          <p:cNvPr id="3" name="Content Placeholder 2">
            <a:extLst>
              <a:ext uri="{FF2B5EF4-FFF2-40B4-BE49-F238E27FC236}">
                <a16:creationId xmlns:a16="http://schemas.microsoft.com/office/drawing/2014/main" id="{ECD89520-AE7C-4C88-A425-CD829685971C}"/>
              </a:ext>
            </a:extLst>
          </p:cNvPr>
          <p:cNvSpPr>
            <a:spLocks noGrp="1"/>
          </p:cNvSpPr>
          <p:nvPr>
            <p:ph idx="1"/>
          </p:nvPr>
        </p:nvSpPr>
        <p:spPr>
          <a:xfrm>
            <a:off x="914400" y="1780673"/>
            <a:ext cx="10732168" cy="4812631"/>
          </a:xfrm>
        </p:spPr>
        <p:txBody>
          <a:bodyPr>
            <a:normAutofit/>
          </a:bodyPr>
          <a:lstStyle/>
          <a:p>
            <a:pPr marL="0" marR="0" indent="0">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ELIGIBLE ENTITIES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 partnership between -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028700" lvl="1" indent="-571500">
              <a:lnSpc>
                <a:spcPct val="107000"/>
              </a:lnSpc>
              <a:spcBef>
                <a:spcPts val="0"/>
              </a:spcBef>
              <a:spcAft>
                <a:spcPts val="800"/>
              </a:spcAft>
              <a:buFont typeface="+mj-lt"/>
              <a:buAutoNum type="romanLcPeriod"/>
            </a:pPr>
            <a:r>
              <a:rPr lang="en-US" dirty="0">
                <a:effectLst/>
                <a:latin typeface="Calibri" panose="020F0502020204030204" pitchFamily="34" charset="0"/>
                <a:ea typeface="Calibri" panose="020F0502020204030204" pitchFamily="34" charset="0"/>
                <a:cs typeface="Times New Roman" panose="02020603050405020304" pitchFamily="18" charset="0"/>
              </a:rPr>
              <a:t>an Indian tribe, a local government, or an institution of higher 			education; and</a:t>
            </a:r>
          </a:p>
          <a:p>
            <a:pPr marL="1028700" lvl="1" indent="-571500">
              <a:lnSpc>
                <a:spcPct val="107000"/>
              </a:lnSpc>
              <a:spcBef>
                <a:spcPts val="0"/>
              </a:spcBef>
              <a:spcAft>
                <a:spcPts val="800"/>
              </a:spcAft>
              <a:buFont typeface="+mj-lt"/>
              <a:buAutoNum type="romanLcPeriod"/>
            </a:pPr>
            <a:r>
              <a:rPr lang="en-US" dirty="0">
                <a:effectLst/>
                <a:latin typeface="Calibri" panose="020F0502020204030204" pitchFamily="34" charset="0"/>
                <a:ea typeface="Calibri" panose="020F0502020204030204" pitchFamily="34" charset="0"/>
                <a:cs typeface="Times New Roman" panose="02020603050405020304" pitchFamily="18" charset="0"/>
              </a:rPr>
              <a:t>a </a:t>
            </a:r>
            <a:r>
              <a:rPr lang="en-US" u="sng" dirty="0">
                <a:effectLst/>
                <a:latin typeface="Calibri" panose="020F0502020204030204" pitchFamily="34" charset="0"/>
                <a:ea typeface="Calibri" panose="020F0502020204030204" pitchFamily="34" charset="0"/>
                <a:cs typeface="Times New Roman" panose="02020603050405020304" pitchFamily="18" charset="0"/>
              </a:rPr>
              <a:t>community-based nonprofit organization</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457200" lvl="1"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Font typeface="+mj-lt"/>
              <a:buAutoNum type="alphaU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 community-based nonprofit organization;</a:t>
            </a:r>
          </a:p>
          <a:p>
            <a:pPr marL="514350" marR="0" indent="-514350">
              <a:lnSpc>
                <a:spcPct val="107000"/>
              </a:lnSpc>
              <a:spcBef>
                <a:spcPts val="0"/>
              </a:spcBef>
              <a:spcAft>
                <a:spcPts val="800"/>
              </a:spcAft>
              <a:buFont typeface="+mj-lt"/>
              <a:buAutoNum type="alphaU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Font typeface="+mj-lt"/>
              <a:buAutoNum type="alphaUcPeriod"/>
            </a:pPr>
            <a:r>
              <a:rPr lang="en-US" sz="2400" dirty="0">
                <a:latin typeface="Calibri" panose="020F0502020204030204" pitchFamily="34" charset="0"/>
                <a:ea typeface="Calibri" panose="020F0502020204030204" pitchFamily="34" charset="0"/>
                <a:cs typeface="Times New Roman" panose="02020603050405020304" pitchFamily="18" charset="0"/>
              </a:rPr>
              <a:t>o</a:t>
            </a:r>
            <a:r>
              <a:rPr lang="en-US" sz="2400" dirty="0">
                <a:effectLst/>
                <a:latin typeface="Calibri" panose="020F0502020204030204" pitchFamily="34" charset="0"/>
                <a:ea typeface="Calibri" panose="020F0502020204030204" pitchFamily="34" charset="0"/>
                <a:cs typeface="Times New Roman" panose="02020603050405020304" pitchFamily="18" charset="0"/>
              </a:rPr>
              <a:t>r a partnership of community-based nonprofit organizations.</a:t>
            </a:r>
            <a:endParaRPr lang="en-US" sz="2400" dirty="0"/>
          </a:p>
        </p:txBody>
      </p:sp>
      <p:sp>
        <p:nvSpPr>
          <p:cNvPr id="4" name="Slide Number Placeholder 3">
            <a:extLst>
              <a:ext uri="{FF2B5EF4-FFF2-40B4-BE49-F238E27FC236}">
                <a16:creationId xmlns:a16="http://schemas.microsoft.com/office/drawing/2014/main" id="{0CF1DAD8-67DD-853A-FCD2-702901C179C8}"/>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56</a:t>
            </a:fld>
            <a:endParaRPr lang="en-US" dirty="0"/>
          </a:p>
        </p:txBody>
      </p:sp>
    </p:spTree>
    <p:extLst>
      <p:ext uri="{BB962C8B-B14F-4D97-AF65-F5344CB8AC3E}">
        <p14:creationId xmlns:p14="http://schemas.microsoft.com/office/powerpoint/2010/main" val="4049020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020C-A133-6703-FD39-CB815EE650D0}"/>
              </a:ext>
            </a:extLst>
          </p:cNvPr>
          <p:cNvSpPr>
            <a:spLocks noGrp="1"/>
          </p:cNvSpPr>
          <p:nvPr>
            <p:ph type="title"/>
          </p:nvPr>
        </p:nvSpPr>
        <p:spPr>
          <a:xfrm>
            <a:off x="838200" y="822960"/>
            <a:ext cx="10337800" cy="1026160"/>
          </a:xfrm>
        </p:spPr>
        <p:txBody>
          <a:bodyPr>
            <a:normAutofit fontScale="90000"/>
          </a:bodyPr>
          <a:lstStyle/>
          <a:p>
            <a:r>
              <a:rPr lang="en-US" b="1" dirty="0">
                <a:latin typeface="+mn-lt"/>
              </a:rPr>
              <a:t>Definition for Community-Based Non-Profits (CBOs)</a:t>
            </a:r>
          </a:p>
        </p:txBody>
      </p:sp>
      <p:sp>
        <p:nvSpPr>
          <p:cNvPr id="3" name="Content Placeholder 2">
            <a:extLst>
              <a:ext uri="{FF2B5EF4-FFF2-40B4-BE49-F238E27FC236}">
                <a16:creationId xmlns:a16="http://schemas.microsoft.com/office/drawing/2014/main" id="{82AB8589-26D8-1874-2A1A-395FA252D106}"/>
              </a:ext>
            </a:extLst>
          </p:cNvPr>
          <p:cNvSpPr>
            <a:spLocks noGrp="1"/>
          </p:cNvSpPr>
          <p:nvPr>
            <p:ph idx="1"/>
          </p:nvPr>
        </p:nvSpPr>
        <p:spPr>
          <a:xfrm>
            <a:off x="838200" y="2306319"/>
            <a:ext cx="10642600" cy="4186556"/>
          </a:xfrm>
        </p:spPr>
        <p:txBody>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Community-Based Non-Profits</a:t>
            </a:r>
            <a:r>
              <a:rPr lang="en-US" sz="2400" dirty="0">
                <a:effectLst/>
                <a:latin typeface="Calibri" panose="020F0502020204030204" pitchFamily="34" charset="0"/>
                <a:ea typeface="Calibri" panose="020F0502020204030204" pitchFamily="34" charset="0"/>
                <a:cs typeface="Times New Roman" panose="02020603050405020304" pitchFamily="18" charset="0"/>
              </a:rPr>
              <a:t> –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[definition used for the EJ CPS and EJ G2G programs, which will likely be used or be similar for future grant programs] </a:t>
            </a:r>
            <a:r>
              <a:rPr lang="en-US" sz="2400" dirty="0">
                <a:effectLst/>
                <a:latin typeface="Calibri" panose="020F0502020204030204" pitchFamily="34" charset="0"/>
                <a:ea typeface="Calibri" panose="020F0502020204030204" pitchFamily="34" charset="0"/>
                <a:cs typeface="Times New Roman" panose="02020603050405020304" pitchFamily="18" charset="0"/>
              </a:rPr>
              <a:t>“community-based nonprofit organization” (CBO) is a public or private nonprofit organization that supports and/or represents a community and/or certain populations within a community through engagement, education, and other related services provided to individual community residents and community stakeholders. A “community” can be characterized by a particular geographic area and/or by the relationships among members with similar interests and can be characterized as part of a broader national or regional community where organizations can be focused on the needs of urban, rural, and/or tribal areas, farmworkers, displaced workers, children with high levels of lead, people with asthma, subsistence fishers, and other similar groups. </a:t>
            </a:r>
          </a:p>
          <a:p>
            <a:endParaRPr lang="en-US" dirty="0"/>
          </a:p>
        </p:txBody>
      </p:sp>
      <p:sp>
        <p:nvSpPr>
          <p:cNvPr id="4" name="Slide Number Placeholder 3">
            <a:extLst>
              <a:ext uri="{FF2B5EF4-FFF2-40B4-BE49-F238E27FC236}">
                <a16:creationId xmlns:a16="http://schemas.microsoft.com/office/drawing/2014/main" id="{BFECF1FD-6AFF-E61D-E6A4-45704ACFB909}"/>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57</a:t>
            </a:fld>
            <a:endParaRPr lang="en-US" dirty="0"/>
          </a:p>
        </p:txBody>
      </p:sp>
    </p:spTree>
    <p:extLst>
      <p:ext uri="{BB962C8B-B14F-4D97-AF65-F5344CB8AC3E}">
        <p14:creationId xmlns:p14="http://schemas.microsoft.com/office/powerpoint/2010/main" val="986028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1DC3-E6CB-49AB-9F72-65950EBA96D3}"/>
              </a:ext>
            </a:extLst>
          </p:cNvPr>
          <p:cNvSpPr>
            <a:spLocks noGrp="1"/>
          </p:cNvSpPr>
          <p:nvPr>
            <p:ph type="title"/>
          </p:nvPr>
        </p:nvSpPr>
        <p:spPr>
          <a:xfrm>
            <a:off x="600076" y="555625"/>
            <a:ext cx="11001374" cy="3711575"/>
          </a:xfrm>
        </p:spPr>
        <p:txBody>
          <a:bodyPr>
            <a:normAutofit/>
          </a:bodyPr>
          <a:lstStyle/>
          <a:p>
            <a:pPr algn="ctr"/>
            <a:r>
              <a:rPr lang="en-US" sz="4000" b="1" dirty="0"/>
              <a:t>Office of Environmental Justice and External Civil Rights (OEJECR)</a:t>
            </a:r>
            <a:br>
              <a:rPr lang="en-US" sz="4000" dirty="0"/>
            </a:br>
            <a:br>
              <a:rPr lang="en-US" sz="4800" dirty="0"/>
            </a:br>
            <a:r>
              <a:rPr lang="en-US" sz="4800" b="1" dirty="0">
                <a:latin typeface="+mn-lt"/>
              </a:rPr>
              <a:t>Financial Technical &amp; Financial Assistance Programs</a:t>
            </a:r>
          </a:p>
        </p:txBody>
      </p:sp>
      <p:sp>
        <p:nvSpPr>
          <p:cNvPr id="3" name="Slide Number Placeholder 2">
            <a:extLst>
              <a:ext uri="{FF2B5EF4-FFF2-40B4-BE49-F238E27FC236}">
                <a16:creationId xmlns:a16="http://schemas.microsoft.com/office/drawing/2014/main" id="{A24C4005-2065-BBC3-80B7-AA252DC92567}"/>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58</a:t>
            </a:fld>
            <a:endParaRPr lang="en-US" dirty="0"/>
          </a:p>
        </p:txBody>
      </p:sp>
    </p:spTree>
    <p:extLst>
      <p:ext uri="{BB962C8B-B14F-4D97-AF65-F5344CB8AC3E}">
        <p14:creationId xmlns:p14="http://schemas.microsoft.com/office/powerpoint/2010/main" val="1684987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5F62-5D6B-2AF6-D65B-F9D9739E00F9}"/>
              </a:ext>
            </a:extLst>
          </p:cNvPr>
          <p:cNvSpPr>
            <a:spLocks noGrp="1"/>
          </p:cNvSpPr>
          <p:nvPr>
            <p:ph type="title"/>
          </p:nvPr>
        </p:nvSpPr>
        <p:spPr>
          <a:xfrm>
            <a:off x="838200" y="904875"/>
            <a:ext cx="10515600" cy="785813"/>
          </a:xfrm>
        </p:spPr>
        <p:txBody>
          <a:bodyPr>
            <a:normAutofit fontScale="90000"/>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EJ Thriving Communities Technical Assistance Centers (TCTACs) </a:t>
            </a:r>
            <a:br>
              <a:rPr lang="en-US" b="1" dirty="0">
                <a:effectLst/>
                <a:latin typeface="Calibri" panose="020F0502020204030204" pitchFamily="34" charset="0"/>
                <a:ea typeface="Calibri" panose="020F0502020204030204" pitchFamily="34" charset="0"/>
                <a:cs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6A404E81-E64B-5B74-E45D-BAC1C35EF403}"/>
              </a:ext>
            </a:extLst>
          </p:cNvPr>
          <p:cNvSpPr>
            <a:spLocks noGrp="1"/>
          </p:cNvSpPr>
          <p:nvPr>
            <p:ph idx="1"/>
          </p:nvPr>
        </p:nvSpPr>
        <p:spPr>
          <a:xfrm>
            <a:off x="588723" y="1878903"/>
            <a:ext cx="11273425" cy="5799552"/>
          </a:xfrm>
        </p:spPr>
        <p:txBody>
          <a:bodyPr>
            <a:normAutofit/>
          </a:bodyPr>
          <a:lstStyle/>
          <a:p>
            <a:pPr marL="342900" marR="0" lvl="0" indent="-342900">
              <a:lnSpc>
                <a:spcPct val="107000"/>
              </a:lnSpc>
              <a:spcBef>
                <a:spcPts val="0"/>
              </a:spcBef>
              <a:spcAft>
                <a:spcPts val="0"/>
              </a:spcAft>
              <a:buFont typeface="Calibri" panose="020F050202020403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hlinkClick r:id="rId3"/>
              </a:rPr>
              <a:t>17 selected </a:t>
            </a:r>
            <a:r>
              <a:rPr lang="en-US" dirty="0">
                <a:effectLst/>
                <a:latin typeface="Calibri" panose="020F0502020204030204" pitchFamily="34" charset="0"/>
                <a:ea typeface="Calibri" panose="020F0502020204030204" pitchFamily="34" charset="0"/>
                <a:cs typeface="Times New Roman" panose="02020603050405020304" pitchFamily="18" charset="0"/>
              </a:rPr>
              <a:t>TCTACs will help advance EJ through technical assistance, training, and capacity-building</a:t>
            </a:r>
          </a:p>
          <a:p>
            <a:pPr marL="342900" marR="0" lvl="0" indent="-342900">
              <a:lnSpc>
                <a:spcPct val="107000"/>
              </a:lnSpc>
              <a:spcBef>
                <a:spcPts val="0"/>
              </a:spcBef>
              <a:spcAft>
                <a:spcPts val="0"/>
              </a:spcAft>
              <a:buFont typeface="Calibri" panose="020F0502020204030204" pitchFamily="34" charset="0"/>
              <a:buChar char="-"/>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Tx/>
              <a:buChar char="-"/>
            </a:pPr>
            <a:r>
              <a:rPr lang="en-US" dirty="0">
                <a:latin typeface="Calibri" panose="020F0502020204030204" pitchFamily="34" charset="0"/>
                <a:ea typeface="Calibri" panose="020F0502020204030204" pitchFamily="34" charset="0"/>
                <a:cs typeface="Times New Roman" panose="02020603050405020304" pitchFamily="18" charset="0"/>
              </a:rPr>
              <a:t>TCTACs will work with: </a:t>
            </a:r>
            <a:r>
              <a:rPr lang="en-US" dirty="0">
                <a:effectLst/>
                <a:latin typeface="Calibri" panose="020F0502020204030204" pitchFamily="34" charset="0"/>
                <a:ea typeface="Calibri" panose="020F0502020204030204" pitchFamily="34" charset="0"/>
                <a:cs typeface="Times New Roman" panose="02020603050405020304" pitchFamily="18" charset="0"/>
              </a:rPr>
              <a:t>underserved communities, Pacific Islands organizations, federally recognized tribes, state recognized tribes, tribal/indigenous grassroots organizations, etc. </a:t>
            </a:r>
          </a:p>
          <a:p>
            <a:pPr marR="0" lvl="0">
              <a:lnSpc>
                <a:spcPct val="107000"/>
              </a:lnSpc>
              <a:spcBef>
                <a:spcPts val="0"/>
              </a:spcBef>
              <a:spcAft>
                <a:spcPts val="0"/>
              </a:spcAft>
              <a:buFontTx/>
              <a:buChar char="-"/>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Tx/>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The TCTACs will be operated by colleges/universities; large nonprofits; or intertribal consortia.  </a:t>
            </a:r>
          </a:p>
          <a:p>
            <a:pPr marR="0" lvl="0">
              <a:lnSpc>
                <a:spcPct val="107000"/>
              </a:lnSpc>
              <a:spcBef>
                <a:spcPts val="0"/>
              </a:spcBef>
              <a:spcAft>
                <a:spcPts val="0"/>
              </a:spcAft>
              <a:buFontTx/>
              <a:buChar char="-"/>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Tx/>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Expected to be operational by the end of the summer of 2023</a:t>
            </a:r>
          </a:p>
          <a:p>
            <a:endParaRPr lang="en-US" dirty="0"/>
          </a:p>
        </p:txBody>
      </p:sp>
      <p:sp>
        <p:nvSpPr>
          <p:cNvPr id="4" name="Slide Number Placeholder 3">
            <a:extLst>
              <a:ext uri="{FF2B5EF4-FFF2-40B4-BE49-F238E27FC236}">
                <a16:creationId xmlns:a16="http://schemas.microsoft.com/office/drawing/2014/main" id="{740F6113-FC94-CB27-3415-CB1CAB57B17B}"/>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59</a:t>
            </a:fld>
            <a:endParaRPr lang="en-US" dirty="0"/>
          </a:p>
        </p:txBody>
      </p:sp>
    </p:spTree>
    <p:extLst>
      <p:ext uri="{BB962C8B-B14F-4D97-AF65-F5344CB8AC3E}">
        <p14:creationId xmlns:p14="http://schemas.microsoft.com/office/powerpoint/2010/main" val="67127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625D3D-30AD-D197-5255-E17DBF135ABF}"/>
              </a:ext>
            </a:extLst>
          </p:cNvPr>
          <p:cNvSpPr>
            <a:spLocks noGrp="1"/>
          </p:cNvSpPr>
          <p:nvPr>
            <p:ph type="body" idx="1"/>
          </p:nvPr>
        </p:nvSpPr>
        <p:spPr/>
        <p:txBody>
          <a:bodyPr/>
          <a:lstStyle/>
          <a:p>
            <a:r>
              <a:rPr lang="en-US" sz="2800" b="1" dirty="0">
                <a:latin typeface="Segoe UI" panose="020B0502040204020203" pitchFamily="34" charset="0"/>
                <a:cs typeface="Segoe UI" panose="020B0502040204020203" pitchFamily="34" charset="0"/>
              </a:rPr>
              <a:t>Native American Affairs Technical Assistance Program</a:t>
            </a:r>
          </a:p>
          <a:p>
            <a:r>
              <a:rPr lang="en-US" sz="2800" b="1" dirty="0" err="1">
                <a:latin typeface="Segoe UI" panose="020B0502040204020203" pitchFamily="34" charset="0"/>
                <a:cs typeface="Segoe UI" panose="020B0502040204020203" pitchFamily="34" charset="0"/>
              </a:rPr>
              <a:t>WaterSMART</a:t>
            </a:r>
            <a:endParaRPr lang="en-US" sz="2800" b="1" dirty="0">
              <a:latin typeface="Segoe UI" panose="020B0502040204020203" pitchFamily="34" charset="0"/>
              <a:cs typeface="Segoe UI" panose="020B0502040204020203" pitchFamily="34" charset="0"/>
            </a:endParaRPr>
          </a:p>
          <a:p>
            <a:r>
              <a:rPr lang="en-US" sz="2800" b="1" dirty="0">
                <a:latin typeface="Segoe UI" panose="020B0502040204020203" pitchFamily="34" charset="0"/>
                <a:cs typeface="Segoe UI" panose="020B0502040204020203" pitchFamily="34" charset="0"/>
              </a:rPr>
              <a:t>Small Storage Program</a:t>
            </a:r>
          </a:p>
          <a:p>
            <a:r>
              <a:rPr lang="en-US" sz="2800" b="1" dirty="0">
                <a:latin typeface="Segoe UI" panose="020B0502040204020203" pitchFamily="34" charset="0"/>
                <a:cs typeface="Segoe UI" panose="020B0502040204020203" pitchFamily="34" charset="0"/>
              </a:rPr>
              <a:t>Inflation Reduction Act</a:t>
            </a:r>
          </a:p>
          <a:p>
            <a:pPr lvl="1">
              <a:buFont typeface="Arial" panose="020B0604020202020204" pitchFamily="34" charset="0"/>
              <a:buChar char="•"/>
            </a:pPr>
            <a:r>
              <a:rPr lang="en-US" sz="2400" b="1" dirty="0">
                <a:latin typeface="Segoe UI" panose="020B0502040204020203" pitchFamily="34" charset="0"/>
                <a:cs typeface="Segoe UI" panose="020B0502040204020203" pitchFamily="34" charset="0"/>
              </a:rPr>
              <a:t>Solar Over Canals</a:t>
            </a:r>
          </a:p>
          <a:p>
            <a:pPr lvl="1">
              <a:buFont typeface="Arial" panose="020B0604020202020204" pitchFamily="34" charset="0"/>
              <a:buChar char="•"/>
            </a:pPr>
            <a:r>
              <a:rPr lang="en-US" sz="2400" b="1" dirty="0">
                <a:latin typeface="Segoe UI" panose="020B0502040204020203" pitchFamily="34" charset="0"/>
                <a:cs typeface="Segoe UI" panose="020B0502040204020203" pitchFamily="34" charset="0"/>
              </a:rPr>
              <a:t>Emergency Drought Relief for Tribes</a:t>
            </a:r>
          </a:p>
          <a:p>
            <a:pPr lvl="1">
              <a:buFont typeface="Arial" panose="020B0604020202020204" pitchFamily="34" charset="0"/>
              <a:buChar char="•"/>
            </a:pPr>
            <a:r>
              <a:rPr lang="en-US" sz="2400" b="1" dirty="0">
                <a:latin typeface="Segoe UI" panose="020B0502040204020203" pitchFamily="34" charset="0"/>
                <a:cs typeface="Segoe UI" panose="020B0502040204020203" pitchFamily="34" charset="0"/>
              </a:rPr>
              <a:t>Domestic Water Supply Projects</a:t>
            </a:r>
          </a:p>
          <a:p>
            <a:pPr lvl="1">
              <a:buFont typeface="Arial" panose="020B0604020202020204" pitchFamily="34" charset="0"/>
              <a:buChar char="•"/>
            </a:pPr>
            <a:endParaRPr lang="en-US" sz="2200" b="1" dirty="0">
              <a:latin typeface="Segoe UI" panose="020B0502040204020203" pitchFamily="34" charset="0"/>
              <a:cs typeface="Segoe UI" panose="020B0502040204020203" pitchFamily="34" charset="0"/>
            </a:endParaRPr>
          </a:p>
          <a:p>
            <a:pPr lvl="1">
              <a:buFont typeface="Arial" panose="020B0604020202020204" pitchFamily="34" charset="0"/>
              <a:buChar char="•"/>
            </a:pPr>
            <a:endParaRPr lang="en-US" sz="2200" b="1" dirty="0">
              <a:latin typeface="Segoe UI" panose="020B0502040204020203" pitchFamily="34" charset="0"/>
              <a:cs typeface="Segoe UI" panose="020B0502040204020203" pitchFamily="34" charset="0"/>
            </a:endParaRPr>
          </a:p>
          <a:p>
            <a:pPr lvl="1">
              <a:buFont typeface="Arial" panose="020B0604020202020204" pitchFamily="34" charset="0"/>
              <a:buChar char="•"/>
            </a:pPr>
            <a:endParaRPr lang="en-US" sz="2200" b="1" dirty="0">
              <a:latin typeface="Segoe UI" panose="020B0502040204020203" pitchFamily="34" charset="0"/>
              <a:cs typeface="Segoe UI" panose="020B0502040204020203" pitchFamily="34" charset="0"/>
            </a:endParaRPr>
          </a:p>
          <a:p>
            <a:pPr lvl="1"/>
            <a:endParaRPr lang="en-US" sz="2200" b="1" dirty="0">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28C631DE-F57C-514B-35A5-24AFA0F21F4E}"/>
              </a:ext>
            </a:extLst>
          </p:cNvPr>
          <p:cNvSpPr>
            <a:spLocks noGrp="1"/>
          </p:cNvSpPr>
          <p:nvPr>
            <p:ph type="title"/>
          </p:nvPr>
        </p:nvSpPr>
        <p:spPr/>
        <p:txBody>
          <a:bodyPr/>
          <a:lstStyle/>
          <a:p>
            <a:r>
              <a:rPr lang="en-US" b="1" dirty="0">
                <a:latin typeface="Segoe UI" panose="020B0502040204020203" pitchFamily="34" charset="0"/>
                <a:ea typeface="Segoe UI Black" panose="020B0A02040204020203" pitchFamily="34" charset="0"/>
                <a:cs typeface="Segoe UI" panose="020B0502040204020203" pitchFamily="34" charset="0"/>
              </a:rPr>
              <a:t>Program Areas</a:t>
            </a:r>
          </a:p>
        </p:txBody>
      </p:sp>
      <p:sp>
        <p:nvSpPr>
          <p:cNvPr id="4" name="Slide Number Placeholder 3">
            <a:extLst>
              <a:ext uri="{FF2B5EF4-FFF2-40B4-BE49-F238E27FC236}">
                <a16:creationId xmlns:a16="http://schemas.microsoft.com/office/drawing/2014/main" id="{8F53B5C6-8440-82DE-3186-FB6A60CF6279}"/>
              </a:ext>
            </a:extLst>
          </p:cNvPr>
          <p:cNvSpPr>
            <a:spLocks noGrp="1"/>
          </p:cNvSpPr>
          <p:nvPr>
            <p:ph type="sldNum"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464A">
                    <a:lumMod val="60000"/>
                    <a:lumOff val="40000"/>
                  </a:srgbClr>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2579906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5F62-5D6B-2AF6-D65B-F9D9739E00F9}"/>
              </a:ext>
            </a:extLst>
          </p:cNvPr>
          <p:cNvSpPr>
            <a:spLocks noGrp="1"/>
          </p:cNvSpPr>
          <p:nvPr>
            <p:ph type="title"/>
          </p:nvPr>
        </p:nvSpPr>
        <p:spPr>
          <a:xfrm>
            <a:off x="609600" y="243840"/>
            <a:ext cx="10744200" cy="1446849"/>
          </a:xfrm>
        </p:spPr>
        <p:txBody>
          <a:bodyPr>
            <a:norm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TCTACs</a:t>
            </a:r>
            <a:r>
              <a:rPr lang="en-US" sz="4000" b="1" dirty="0">
                <a:latin typeface="Calibri" panose="020F0502020204030204" pitchFamily="34" charset="0"/>
                <a:ea typeface="Calibri" panose="020F0502020204030204" pitchFamily="34" charset="0"/>
                <a:cs typeface="Times New Roman" panose="02020603050405020304" pitchFamily="18" charset="0"/>
              </a:rPr>
              <a:t> (Continued)</a:t>
            </a:r>
            <a:r>
              <a:rPr lang="en-US" sz="4000" b="1" dirty="0">
                <a:effectLst/>
                <a:latin typeface="Calibri" panose="020F0502020204030204" pitchFamily="34" charset="0"/>
                <a:ea typeface="Calibri" panose="020F0502020204030204" pitchFamily="34" charset="0"/>
                <a:cs typeface="Times New Roman" panose="02020603050405020304" pitchFamily="18" charset="0"/>
              </a:rPr>
              <a:t> </a:t>
            </a:r>
            <a:br>
              <a:rPr lang="en-US" b="1" dirty="0">
                <a:effectLst/>
                <a:latin typeface="Calibri" panose="020F0502020204030204" pitchFamily="34" charset="0"/>
                <a:ea typeface="Calibri" panose="020F0502020204030204" pitchFamily="34" charset="0"/>
                <a:cs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6A404E81-E64B-5B74-E45D-BAC1C35EF403}"/>
              </a:ext>
            </a:extLst>
          </p:cNvPr>
          <p:cNvSpPr>
            <a:spLocks noGrp="1"/>
          </p:cNvSpPr>
          <p:nvPr>
            <p:ph idx="1"/>
          </p:nvPr>
        </p:nvSpPr>
        <p:spPr>
          <a:xfrm>
            <a:off x="419622" y="1142373"/>
            <a:ext cx="11352756" cy="5334000"/>
          </a:xfrm>
        </p:spPr>
        <p:txBody>
          <a:bodyPr>
            <a:normAutofit/>
          </a:bodyPr>
          <a:lstStyle/>
          <a:p>
            <a:pPr marL="0" indent="0" algn="l">
              <a:buNone/>
            </a:pPr>
            <a:r>
              <a:rPr lang="en-US" dirty="0">
                <a:solidFill>
                  <a:srgbClr val="1B1B1B"/>
                </a:solidFill>
                <a:latin typeface="Source Sans Pro Web"/>
              </a:rPr>
              <a:t>Examples of Technical Assistance Services Provided:</a:t>
            </a:r>
          </a:p>
          <a:p>
            <a:pPr marL="0" indent="0" algn="l">
              <a:buNone/>
            </a:pPr>
            <a:endParaRPr lang="en-US" sz="2400" dirty="0">
              <a:solidFill>
                <a:srgbClr val="1B1B1B"/>
              </a:solidFill>
              <a:latin typeface="Source Sans Pro Web"/>
            </a:endParaRPr>
          </a:p>
          <a:p>
            <a:pPr lvl="1">
              <a:buFont typeface="Wingdings" panose="05000000000000000000" pitchFamily="2" charset="2"/>
              <a:buChar char="§"/>
            </a:pPr>
            <a:r>
              <a:rPr lang="en-US" sz="2800" dirty="0">
                <a:solidFill>
                  <a:srgbClr val="1B1B1B"/>
                </a:solidFill>
              </a:rPr>
              <a:t>Grant writing to strengthen applications for environmental and energy justice (EEJ) related funding</a:t>
            </a:r>
          </a:p>
          <a:p>
            <a:pPr lvl="1">
              <a:buFont typeface="Wingdings" panose="05000000000000000000" pitchFamily="2" charset="2"/>
              <a:buChar char="§"/>
            </a:pPr>
            <a:endParaRPr lang="en-US" sz="800" dirty="0">
              <a:solidFill>
                <a:srgbClr val="1B1B1B"/>
              </a:solidFill>
            </a:endParaRPr>
          </a:p>
          <a:p>
            <a:pPr lvl="1">
              <a:buFont typeface="Wingdings" panose="05000000000000000000" pitchFamily="2" charset="2"/>
              <a:buChar char="§"/>
            </a:pPr>
            <a:r>
              <a:rPr lang="en-US" sz="2800" dirty="0">
                <a:solidFill>
                  <a:srgbClr val="1B1B1B"/>
                </a:solidFill>
              </a:rPr>
              <a:t>Managing federal grants (e.g., accounting, policies, controls)</a:t>
            </a:r>
          </a:p>
          <a:p>
            <a:pPr lvl="1">
              <a:buFont typeface="Wingdings" panose="05000000000000000000" pitchFamily="2" charset="2"/>
              <a:buChar char="§"/>
            </a:pPr>
            <a:endParaRPr lang="en-US" sz="800" dirty="0">
              <a:solidFill>
                <a:srgbClr val="1B1B1B"/>
              </a:solidFill>
            </a:endParaRPr>
          </a:p>
          <a:p>
            <a:pPr lvl="1">
              <a:buFont typeface="Wingdings" panose="05000000000000000000" pitchFamily="2" charset="2"/>
              <a:buChar char="§"/>
            </a:pPr>
            <a:r>
              <a:rPr lang="en-US" sz="2800" dirty="0">
                <a:solidFill>
                  <a:srgbClr val="1B1B1B"/>
                </a:solidFill>
              </a:rPr>
              <a:t>Identifying funding sources to apply for (federal, local, private) </a:t>
            </a:r>
          </a:p>
          <a:p>
            <a:pPr lvl="1">
              <a:buFont typeface="Wingdings" panose="05000000000000000000" pitchFamily="2" charset="2"/>
              <a:buChar char="§"/>
            </a:pPr>
            <a:endParaRPr lang="en-US" sz="800" dirty="0">
              <a:solidFill>
                <a:srgbClr val="1B1B1B"/>
              </a:solidFill>
            </a:endParaRPr>
          </a:p>
          <a:p>
            <a:pPr lvl="1">
              <a:buFont typeface="Wingdings" panose="05000000000000000000" pitchFamily="2" charset="2"/>
              <a:buChar char="§"/>
            </a:pPr>
            <a:r>
              <a:rPr lang="en-US" sz="2800" dirty="0">
                <a:solidFill>
                  <a:srgbClr val="1B1B1B"/>
                </a:solidFill>
              </a:rPr>
              <a:t> Navigating government grant systems such as SAM.gov and Grants.gov</a:t>
            </a:r>
          </a:p>
          <a:p>
            <a:pPr lvl="1">
              <a:buFont typeface="Wingdings" panose="05000000000000000000" pitchFamily="2" charset="2"/>
              <a:buChar char="§"/>
            </a:pPr>
            <a:endParaRPr lang="en-US" sz="800" dirty="0">
              <a:solidFill>
                <a:srgbClr val="1B1B1B"/>
              </a:solidFill>
            </a:endParaRPr>
          </a:p>
          <a:p>
            <a:pPr lvl="1">
              <a:buFont typeface="Wingdings" panose="05000000000000000000" pitchFamily="2" charset="2"/>
              <a:buChar char="§"/>
            </a:pPr>
            <a:r>
              <a:rPr lang="en-US" sz="2800" dirty="0">
                <a:solidFill>
                  <a:srgbClr val="1B1B1B"/>
                </a:solidFill>
              </a:rPr>
              <a:t>Developing partnerships and coalitions addressing EJ issues</a:t>
            </a:r>
          </a:p>
          <a:p>
            <a:pPr lvl="1">
              <a:buFont typeface="Wingdings" panose="05000000000000000000" pitchFamily="2" charset="2"/>
              <a:buChar char="§"/>
            </a:pPr>
            <a:endParaRPr lang="en-US" sz="800" dirty="0">
              <a:solidFill>
                <a:srgbClr val="1B1B1B"/>
              </a:solidFill>
            </a:endParaRPr>
          </a:p>
          <a:p>
            <a:pPr lvl="1">
              <a:buFont typeface="Wingdings" panose="05000000000000000000" pitchFamily="2" charset="2"/>
              <a:buChar char="§"/>
            </a:pPr>
            <a:r>
              <a:rPr lang="en-US" sz="2800" dirty="0">
                <a:solidFill>
                  <a:srgbClr val="1B1B1B"/>
                </a:solidFill>
              </a:rPr>
              <a:t>Community engagement, meeting facilitation, and translation and interpretation services for limited English-speaking participants</a:t>
            </a:r>
          </a:p>
          <a:p>
            <a:pPr marL="0" indent="0" algn="l">
              <a:buNone/>
            </a:pPr>
            <a:endParaRPr lang="en-US" sz="2500" dirty="0">
              <a:solidFill>
                <a:srgbClr val="1B1B1B"/>
              </a:solidFill>
              <a:latin typeface="Source Sans Pro Web"/>
            </a:endParaRPr>
          </a:p>
          <a:p>
            <a:endParaRPr lang="en-US" dirty="0"/>
          </a:p>
        </p:txBody>
      </p:sp>
      <p:sp>
        <p:nvSpPr>
          <p:cNvPr id="4" name="Slide Number Placeholder 3">
            <a:extLst>
              <a:ext uri="{FF2B5EF4-FFF2-40B4-BE49-F238E27FC236}">
                <a16:creationId xmlns:a16="http://schemas.microsoft.com/office/drawing/2014/main" id="{0CFC4EF3-BFB9-748C-4B04-E3CE5529A304}"/>
              </a:ext>
            </a:extLst>
          </p:cNvPr>
          <p:cNvSpPr>
            <a:spLocks noGrp="1"/>
          </p:cNvSpPr>
          <p:nvPr>
            <p:ph type="sldNum" sz="quarter" idx="12"/>
          </p:nvPr>
        </p:nvSpPr>
        <p:spPr>
          <a:xfrm>
            <a:off x="9448800" y="6476373"/>
            <a:ext cx="2743200" cy="365125"/>
          </a:xfrm>
        </p:spPr>
        <p:txBody>
          <a:bodyPr/>
          <a:lstStyle/>
          <a:p>
            <a:fld id="{17B2A299-CDB7-4C98-8FF4-A1E434369A83}" type="slidenum">
              <a:rPr lang="en-US" smtClean="0"/>
              <a:t>60</a:t>
            </a:fld>
            <a:endParaRPr lang="en-US" dirty="0"/>
          </a:p>
        </p:txBody>
      </p:sp>
    </p:spTree>
    <p:extLst>
      <p:ext uri="{BB962C8B-B14F-4D97-AF65-F5344CB8AC3E}">
        <p14:creationId xmlns:p14="http://schemas.microsoft.com/office/powerpoint/2010/main" val="3186393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5F62-5D6B-2AF6-D65B-F9D9739E00F9}"/>
              </a:ext>
            </a:extLst>
          </p:cNvPr>
          <p:cNvSpPr>
            <a:spLocks noGrp="1"/>
          </p:cNvSpPr>
          <p:nvPr>
            <p:ph type="title"/>
          </p:nvPr>
        </p:nvSpPr>
        <p:spPr>
          <a:xfrm>
            <a:off x="904126" y="243841"/>
            <a:ext cx="10449674" cy="1199948"/>
          </a:xfrm>
        </p:spPr>
        <p:txBody>
          <a:bodyPr>
            <a:normAutofit fontScale="90000"/>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TCTACs</a:t>
            </a:r>
            <a:r>
              <a:rPr lang="en-US" b="1" dirty="0">
                <a:latin typeface="Calibri" panose="020F0502020204030204" pitchFamily="34" charset="0"/>
                <a:ea typeface="Calibri" panose="020F0502020204030204" pitchFamily="34" charset="0"/>
                <a:cs typeface="Times New Roman" panose="02020603050405020304" pitchFamily="18" charset="0"/>
              </a:rPr>
              <a:t> (Continued)</a:t>
            </a:r>
            <a:r>
              <a:rPr lang="en-US" b="1" dirty="0">
                <a:effectLst/>
                <a:latin typeface="Calibri" panose="020F0502020204030204" pitchFamily="34" charset="0"/>
                <a:ea typeface="Calibri" panose="020F0502020204030204" pitchFamily="34" charset="0"/>
                <a:cs typeface="Times New Roman" panose="02020603050405020304" pitchFamily="18" charset="0"/>
              </a:rPr>
              <a:t> </a:t>
            </a:r>
            <a:br>
              <a:rPr lang="en-US" b="1" dirty="0">
                <a:effectLst/>
                <a:latin typeface="Calibri" panose="020F0502020204030204" pitchFamily="34" charset="0"/>
                <a:ea typeface="Calibri" panose="020F0502020204030204" pitchFamily="34" charset="0"/>
                <a:cs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6A404E81-E64B-5B74-E45D-BAC1C35EF403}"/>
              </a:ext>
            </a:extLst>
          </p:cNvPr>
          <p:cNvSpPr>
            <a:spLocks noGrp="1"/>
          </p:cNvSpPr>
          <p:nvPr>
            <p:ph idx="1"/>
          </p:nvPr>
        </p:nvSpPr>
        <p:spPr>
          <a:xfrm>
            <a:off x="838200" y="1140430"/>
            <a:ext cx="10652760" cy="5548045"/>
          </a:xfrm>
        </p:spPr>
        <p:txBody>
          <a:bodyPr>
            <a:normAutofit fontScale="92500" lnSpcReduction="10000"/>
          </a:bodyPr>
          <a:lstStyle/>
          <a:p>
            <a:r>
              <a:rPr lang="en-US" dirty="0"/>
              <a:t>Region 1  -  University of Connecticut</a:t>
            </a:r>
          </a:p>
          <a:p>
            <a:r>
              <a:rPr lang="en-US" dirty="0"/>
              <a:t>Region 2 -  West Harlem Environmental Action, Inc. &amp;  Inter-American 		           University of Puerto Rico-Metro Campus</a:t>
            </a:r>
          </a:p>
          <a:p>
            <a:r>
              <a:rPr lang="en-US" dirty="0"/>
              <a:t>Region 3 -  National Wildlife Federation</a:t>
            </a:r>
          </a:p>
          <a:p>
            <a:r>
              <a:rPr lang="en-US" dirty="0"/>
              <a:t>Region 4 -  Research Triangle Institute</a:t>
            </a:r>
          </a:p>
          <a:p>
            <a:r>
              <a:rPr lang="en-US" dirty="0"/>
              <a:t>Region 5 - Blacks in Green &amp; University of Minnesota Goal</a:t>
            </a:r>
          </a:p>
          <a:p>
            <a:r>
              <a:rPr lang="en-US" dirty="0"/>
              <a:t>Region 4 &amp; 6 - Deep South Center for EJ</a:t>
            </a:r>
          </a:p>
          <a:p>
            <a:r>
              <a:rPr lang="en-US" dirty="0"/>
              <a:t>Region 6 - New Mexico State University</a:t>
            </a:r>
          </a:p>
          <a:p>
            <a:r>
              <a:rPr lang="en-US" dirty="0"/>
              <a:t>Region 7 - Wichita State University</a:t>
            </a:r>
          </a:p>
          <a:p>
            <a:r>
              <a:rPr lang="en-US" dirty="0"/>
              <a:t>Region 9 - University of Arizona &amp; San Diego State University</a:t>
            </a:r>
          </a:p>
          <a:p>
            <a:r>
              <a:rPr lang="en-US" dirty="0"/>
              <a:t>Region 10 - Willamette Partnership &amp; University of Washington</a:t>
            </a:r>
          </a:p>
          <a:p>
            <a:r>
              <a:rPr lang="en-US" dirty="0"/>
              <a:t>Three National TCTACs - Institute for Sustainable Communities, National Indian Health Board &amp; International City/County Management Association</a:t>
            </a:r>
          </a:p>
        </p:txBody>
      </p:sp>
      <p:sp>
        <p:nvSpPr>
          <p:cNvPr id="4" name="Slide Number Placeholder 3">
            <a:extLst>
              <a:ext uri="{FF2B5EF4-FFF2-40B4-BE49-F238E27FC236}">
                <a16:creationId xmlns:a16="http://schemas.microsoft.com/office/drawing/2014/main" id="{B5BA21B1-4BB3-F375-CF22-55971BAA4C1D}"/>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61</a:t>
            </a:fld>
            <a:endParaRPr lang="en-US" dirty="0"/>
          </a:p>
        </p:txBody>
      </p:sp>
    </p:spTree>
    <p:extLst>
      <p:ext uri="{BB962C8B-B14F-4D97-AF65-F5344CB8AC3E}">
        <p14:creationId xmlns:p14="http://schemas.microsoft.com/office/powerpoint/2010/main" val="3023592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DFE12-07EB-C06E-A27D-23E1FC7F1E41}"/>
              </a:ext>
            </a:extLst>
          </p:cNvPr>
          <p:cNvSpPr>
            <a:spLocks noGrp="1"/>
          </p:cNvSpPr>
          <p:nvPr>
            <p:ph type="title"/>
          </p:nvPr>
        </p:nvSpPr>
        <p:spPr>
          <a:xfrm>
            <a:off x="554805" y="308225"/>
            <a:ext cx="11013896" cy="1613042"/>
          </a:xfrm>
        </p:spPr>
        <p:txBody>
          <a:bodyPr>
            <a:normAutofit fontScale="90000"/>
          </a:bodyPr>
          <a:lstStyle/>
          <a:p>
            <a:r>
              <a:rPr lang="en-US" b="1" dirty="0">
                <a:latin typeface="+mn-lt"/>
              </a:rPr>
              <a:t>Environmental Justice Thriving Communities </a:t>
            </a:r>
            <a:r>
              <a:rPr lang="en-US" b="1" u="sng" dirty="0">
                <a:latin typeface="+mn-lt"/>
              </a:rPr>
              <a:t>Grantmaking</a:t>
            </a:r>
            <a:r>
              <a:rPr lang="en-US" b="1" dirty="0">
                <a:latin typeface="+mn-lt"/>
              </a:rPr>
              <a:t> Program (EJ TCGM)</a:t>
            </a:r>
            <a:r>
              <a:rPr lang="en-US" b="1" dirty="0"/>
              <a:t> </a:t>
            </a:r>
            <a:br>
              <a:rPr lang="en-US" b="1" dirty="0"/>
            </a:br>
            <a:endParaRPr lang="en-US" b="1" dirty="0"/>
          </a:p>
        </p:txBody>
      </p:sp>
      <p:sp>
        <p:nvSpPr>
          <p:cNvPr id="3" name="Content Placeholder 2">
            <a:extLst>
              <a:ext uri="{FF2B5EF4-FFF2-40B4-BE49-F238E27FC236}">
                <a16:creationId xmlns:a16="http://schemas.microsoft.com/office/drawing/2014/main" id="{4F971162-5CA0-0EE0-6AFF-B7D795480270}"/>
              </a:ext>
            </a:extLst>
          </p:cNvPr>
          <p:cNvSpPr>
            <a:spLocks noGrp="1"/>
          </p:cNvSpPr>
          <p:nvPr>
            <p:ph idx="1"/>
          </p:nvPr>
        </p:nvSpPr>
        <p:spPr>
          <a:xfrm>
            <a:off x="554805" y="1602769"/>
            <a:ext cx="11342669" cy="5255231"/>
          </a:xfrm>
        </p:spPr>
        <p:txBody>
          <a:bodyPr>
            <a:normAutofit/>
          </a:bodyPr>
          <a:lstStyle/>
          <a:p>
            <a:pPr marL="0" marR="0" indent="0">
              <a:lnSpc>
                <a:spcPct val="107000"/>
              </a:lnSpc>
              <a:spcBef>
                <a:spcPts val="0"/>
              </a:spcBef>
              <a:spcAft>
                <a:spcPts val="0"/>
              </a:spcAft>
              <a:buNone/>
            </a:pPr>
            <a:r>
              <a:rPr lang="en-US" sz="26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Environmental Justice Thriving Communities Grantmaking Program</a:t>
            </a:r>
            <a:r>
              <a:rPr lang="en-US" sz="2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    $550 million total funding</a:t>
            </a:r>
          </a:p>
          <a:p>
            <a:pPr marL="342900" marR="0" lvl="0" indent="-342900">
              <a:lnSpc>
                <a:spcPct val="107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Funding: Approximately $50 million per award ($16.5 per year, for 3 years) - Applications:  Were due June 30, 2023</a:t>
            </a:r>
          </a:p>
          <a:p>
            <a:pPr marL="342900" marR="0" lvl="0" indent="-342900">
              <a:lnSpc>
                <a:spcPct val="107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Eligibility:  Federally Recognized Tribal government, or institution of higher education (e.g. Tribal Colleges and Universities) in partnership with a Community-Based Non-Profit (CBO), or a partnership of CBOs. </a:t>
            </a:r>
          </a:p>
          <a:p>
            <a:pPr marL="342900" marR="0" lvl="0" indent="-342900">
              <a:lnSpc>
                <a:spcPct val="107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New, innovative program to fund up to 11 entities to serve as Grantmakers, using efficient, simplified processes for organizations historically challenged to receive funding for community-based projects to reduce pollution through subawards.</a:t>
            </a:r>
          </a:p>
          <a:p>
            <a:pPr algn="l"/>
            <a:r>
              <a:rPr lang="en-US" sz="2400" dirty="0">
                <a:effectLst/>
                <a:latin typeface="Calibri" panose="020F0502020204030204" pitchFamily="34" charset="0"/>
                <a:ea typeface="Calibri" panose="020F0502020204030204" pitchFamily="34" charset="0"/>
                <a:cs typeface="Times New Roman" panose="02020603050405020304" pitchFamily="18" charset="0"/>
              </a:rPr>
              <a:t>Webinar Assistance Call – provided March 16, 2023 - </a:t>
            </a:r>
            <a:r>
              <a:rPr lang="en-US" sz="2000" b="0" i="0" dirty="0">
                <a:solidFill>
                  <a:srgbClr val="162E51"/>
                </a:solidFill>
                <a:effectLst/>
                <a:latin typeface="Source Sans Pro Web"/>
                <a:hlinkClick r:id="rId2"/>
              </a:rPr>
              <a:t>View Zoom recording (Passcode: 38640870)</a:t>
            </a:r>
            <a:r>
              <a:rPr lang="en-US" sz="2000" b="0" i="0" dirty="0">
                <a:solidFill>
                  <a:srgbClr val="1B1B1B"/>
                </a:solidFill>
                <a:effectLst/>
                <a:latin typeface="Source Sans Pro Web"/>
              </a:rPr>
              <a:t> &amp; </a:t>
            </a:r>
            <a:r>
              <a:rPr lang="en-US" sz="2000" b="0" i="0" dirty="0">
                <a:solidFill>
                  <a:srgbClr val="005EA2"/>
                </a:solidFill>
                <a:effectLst/>
                <a:latin typeface="Source Sans Pro Web"/>
                <a:hlinkClick r:id="rId3"/>
              </a:rPr>
              <a:t>EJ TCGM Overview Webinar Slides (pdf)</a:t>
            </a:r>
            <a:r>
              <a:rPr lang="en-US" sz="2000" b="0" i="0" dirty="0">
                <a:solidFill>
                  <a:srgbClr val="1B1B1B"/>
                </a:solidFill>
                <a:effectLst/>
                <a:latin typeface="Source Sans Pro Web"/>
              </a:rPr>
              <a:t> </a:t>
            </a:r>
          </a:p>
          <a:p>
            <a:pPr marL="342900" marR="0" lvl="0" indent="-342900">
              <a:lnSpc>
                <a:spcPct val="107000"/>
              </a:lnSpc>
              <a:spcBef>
                <a:spcPts val="0"/>
              </a:spcBef>
              <a:spcAft>
                <a:spcPts val="0"/>
              </a:spcAft>
              <a:buFont typeface="Calibri" panose="020F0502020204030204" pitchFamily="34" charset="0"/>
              <a:buChar char="-"/>
            </a:pPr>
            <a:endParaRPr lang="en-US" sz="2200" dirty="0"/>
          </a:p>
        </p:txBody>
      </p:sp>
      <p:sp>
        <p:nvSpPr>
          <p:cNvPr id="4" name="Slide Number Placeholder 3">
            <a:extLst>
              <a:ext uri="{FF2B5EF4-FFF2-40B4-BE49-F238E27FC236}">
                <a16:creationId xmlns:a16="http://schemas.microsoft.com/office/drawing/2014/main" id="{A16060D5-5F5C-E897-AAA8-9C1062241D5E}"/>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62</a:t>
            </a:fld>
            <a:endParaRPr lang="en-US" dirty="0"/>
          </a:p>
        </p:txBody>
      </p:sp>
    </p:spTree>
    <p:extLst>
      <p:ext uri="{BB962C8B-B14F-4D97-AF65-F5344CB8AC3E}">
        <p14:creationId xmlns:p14="http://schemas.microsoft.com/office/powerpoint/2010/main" val="397408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CC8F-87FD-64F7-8147-DD067C688E32}"/>
              </a:ext>
            </a:extLst>
          </p:cNvPr>
          <p:cNvSpPr>
            <a:spLocks noGrp="1"/>
          </p:cNvSpPr>
          <p:nvPr>
            <p:ph type="title"/>
          </p:nvPr>
        </p:nvSpPr>
        <p:spPr>
          <a:xfrm>
            <a:off x="568960" y="365125"/>
            <a:ext cx="10784840" cy="986155"/>
          </a:xfrm>
        </p:spPr>
        <p:txBody>
          <a:bodyPr>
            <a:noAutofit/>
          </a:bodyPr>
          <a:lstStyle/>
          <a:p>
            <a:r>
              <a:rPr lang="en-US" sz="3800" b="1" dirty="0">
                <a:latin typeface="+mn-lt"/>
              </a:rPr>
              <a:t>Environmental Justice Thriving Communities Grantmaking Program (Continued)</a:t>
            </a:r>
            <a:endParaRPr lang="en-US" sz="3800" dirty="0"/>
          </a:p>
        </p:txBody>
      </p:sp>
      <p:sp>
        <p:nvSpPr>
          <p:cNvPr id="3" name="Content Placeholder 2">
            <a:extLst>
              <a:ext uri="{FF2B5EF4-FFF2-40B4-BE49-F238E27FC236}">
                <a16:creationId xmlns:a16="http://schemas.microsoft.com/office/drawing/2014/main" id="{1CE17390-79B6-C6A2-7430-DABDEF6EABE0}"/>
              </a:ext>
            </a:extLst>
          </p:cNvPr>
          <p:cNvSpPr>
            <a:spLocks noGrp="1"/>
          </p:cNvSpPr>
          <p:nvPr>
            <p:ph idx="1"/>
          </p:nvPr>
        </p:nvSpPr>
        <p:spPr>
          <a:xfrm>
            <a:off x="568960" y="1757680"/>
            <a:ext cx="11349062" cy="4951344"/>
          </a:xfrm>
        </p:spPr>
        <p:txBody>
          <a:bodyPr>
            <a:normAutofit/>
          </a:bodyPr>
          <a:lstStyle/>
          <a:p>
            <a:pPr marL="0" marR="0" indent="0">
              <a:lnSpc>
                <a:spcPct val="107000"/>
              </a:lnSpc>
              <a:spcBef>
                <a:spcPts val="0"/>
              </a:spcBef>
              <a:spcAft>
                <a:spcPts val="0"/>
              </a:spcAft>
              <a:buNone/>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Subawards -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Environmental Justice Thriving Communities Grantmaking Program (TCGM)</a:t>
            </a:r>
            <a:endParaRPr lang="en-US" sz="2400" dirty="0">
              <a:effectLst/>
            </a:endParaRPr>
          </a:p>
          <a:p>
            <a:pPr marL="0" marR="0" indent="0">
              <a:lnSpc>
                <a:spcPct val="107000"/>
              </a:lnSpc>
              <a:spcBef>
                <a:spcPts val="0"/>
              </a:spcBef>
              <a:spcAft>
                <a:spcPts val="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 a new, innovative program to fund Grantmakers, who are to create and use efficient, simplified processes for organizations historically challenged to apply for and receive funding - as subawards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subawards under the Grantmaker program will be available for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three distinct phases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Phase I = Assessment projects for up to $150,000 for a one-year project period </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Phase II = Planning projects for up to $250,000 for a one/two-year project period, and </a:t>
            </a:r>
          </a:p>
          <a:p>
            <a:pPr marL="0" marR="0" indent="4572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Phase III = Project Development projects for up to $350,000 for a two-year project period</a:t>
            </a:r>
            <a:endParaRPr lang="en-US" dirty="0"/>
          </a:p>
        </p:txBody>
      </p:sp>
      <p:sp>
        <p:nvSpPr>
          <p:cNvPr id="4" name="Slide Number Placeholder 3">
            <a:extLst>
              <a:ext uri="{FF2B5EF4-FFF2-40B4-BE49-F238E27FC236}">
                <a16:creationId xmlns:a16="http://schemas.microsoft.com/office/drawing/2014/main" id="{52068F1B-C066-69FD-5CD5-EE8C7883559F}"/>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63</a:t>
            </a:fld>
            <a:endParaRPr lang="en-US" dirty="0"/>
          </a:p>
        </p:txBody>
      </p:sp>
    </p:spTree>
    <p:extLst>
      <p:ext uri="{BB962C8B-B14F-4D97-AF65-F5344CB8AC3E}">
        <p14:creationId xmlns:p14="http://schemas.microsoft.com/office/powerpoint/2010/main" val="2927013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EFF5-8DA5-0008-6C50-B5E905D173AD}"/>
              </a:ext>
            </a:extLst>
          </p:cNvPr>
          <p:cNvSpPr>
            <a:spLocks noGrp="1"/>
          </p:cNvSpPr>
          <p:nvPr>
            <p:ph type="title"/>
          </p:nvPr>
        </p:nvSpPr>
        <p:spPr>
          <a:xfrm>
            <a:off x="400693" y="0"/>
            <a:ext cx="10903963" cy="976045"/>
          </a:xfrm>
        </p:spPr>
        <p:txBody>
          <a:bodyPr>
            <a:norm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Environmental Justice </a:t>
            </a:r>
            <a:r>
              <a:rPr lang="en-US" sz="3800" b="1" dirty="0">
                <a:effectLst/>
                <a:latin typeface="Calibri" panose="020F0502020204030204" pitchFamily="34" charset="0"/>
                <a:ea typeface="Calibri" panose="020F0502020204030204" pitchFamily="34" charset="0"/>
                <a:cs typeface="Times New Roman" panose="02020603050405020304" pitchFamily="18" charset="0"/>
              </a:rPr>
              <a:t>Change</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Cooperative Agreements</a:t>
            </a:r>
            <a:endParaRPr lang="en-US" sz="3600" dirty="0"/>
          </a:p>
        </p:txBody>
      </p:sp>
      <p:sp>
        <p:nvSpPr>
          <p:cNvPr id="3" name="Content Placeholder 2">
            <a:extLst>
              <a:ext uri="{FF2B5EF4-FFF2-40B4-BE49-F238E27FC236}">
                <a16:creationId xmlns:a16="http://schemas.microsoft.com/office/drawing/2014/main" id="{7DA45852-52F5-A2F3-F414-3A78888EC77A}"/>
              </a:ext>
            </a:extLst>
          </p:cNvPr>
          <p:cNvSpPr>
            <a:spLocks noGrp="1"/>
          </p:cNvSpPr>
          <p:nvPr>
            <p:ph idx="1"/>
          </p:nvPr>
        </p:nvSpPr>
        <p:spPr>
          <a:xfrm>
            <a:off x="400693" y="976044"/>
            <a:ext cx="11390614" cy="5668595"/>
          </a:xfrm>
        </p:spPr>
        <p:txBody>
          <a:bodyPr>
            <a:noAutofit/>
          </a:bodyPr>
          <a:lstStyle/>
          <a:p>
            <a:pPr marL="342900" marR="0" lvl="0" indent="-342900">
              <a:lnSpc>
                <a:spcPct val="100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Funding:  Approximately $2 Billion total for the program, with grant award amounts likely to be about $10 to $20 million each </a:t>
            </a:r>
          </a:p>
          <a:p>
            <a:pPr marL="342900" marR="0" lvl="0" indent="-342900">
              <a:lnSpc>
                <a:spcPct val="100000"/>
              </a:lnSpc>
              <a:spcBef>
                <a:spcPts val="0"/>
              </a:spcBef>
              <a:spcAft>
                <a:spcPts val="0"/>
              </a:spcAft>
              <a:buFont typeface="Calibri" panose="020F050202020403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Notice of Funding Opportunity (NOFO)/Request for Applications (RFA) expected to be issued by late-summer 2023 </a:t>
            </a:r>
          </a:p>
          <a:p>
            <a:pPr marL="0" marR="0" lvl="0" indent="0">
              <a:lnSpc>
                <a:spcPct val="100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Eligibility: 1) community-based non-profit organizations (CBOs); 2) federally recognized tribes, local governments, or institutions of higher education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in partnership</a:t>
            </a:r>
            <a:r>
              <a:rPr lang="en-US" sz="2400" dirty="0">
                <a:effectLst/>
                <a:latin typeface="Calibri" panose="020F0502020204030204" pitchFamily="34" charset="0"/>
                <a:ea typeface="Calibri" panose="020F0502020204030204" pitchFamily="34" charset="0"/>
                <a:cs typeface="Times New Roman" panose="02020603050405020304" pitchFamily="18" charset="0"/>
              </a:rPr>
              <a:t> with a CBO; and (3) CBO partnerships. </a:t>
            </a:r>
          </a:p>
          <a:p>
            <a:pPr marL="342900" marR="0" lvl="0" indent="-342900">
              <a:lnSpc>
                <a:spcPct val="100000"/>
              </a:lnSpc>
              <a:spcBef>
                <a:spcPts val="0"/>
              </a:spcBef>
              <a:spcAft>
                <a:spcPts val="0"/>
              </a:spcAft>
              <a:buFont typeface="Calibri" panose="020F050202020403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EPA is considering the input received through a Request for Information, which ended April 10, 2023, and other sources of input, to create the NOFO/RFA. </a:t>
            </a:r>
          </a:p>
          <a:p>
            <a:pPr marL="342900" marR="0" lvl="0" indent="-342900">
              <a:lnSpc>
                <a:spcPct val="100000"/>
              </a:lnSpc>
              <a:spcBef>
                <a:spcPts val="0"/>
              </a:spcBef>
              <a:spcAft>
                <a:spcPts val="0"/>
              </a:spcAft>
              <a:buFont typeface="Calibri" panose="020F050202020403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August 3 – Webinar for input on NOFO from tribes and indigenous peoples</a:t>
            </a:r>
          </a:p>
          <a:p>
            <a:pPr marL="342900" marR="0" lvl="0" indent="-342900">
              <a:lnSpc>
                <a:spcPct val="100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August 9 – Webinar</a:t>
            </a:r>
            <a:r>
              <a:rPr lang="en-US" sz="2400" dirty="0">
                <a:latin typeface="Calibri" panose="020F0502020204030204" pitchFamily="34" charset="0"/>
                <a:ea typeface="Calibri" panose="020F0502020204030204" pitchFamily="34" charset="0"/>
                <a:cs typeface="Times New Roman" panose="02020603050405020304" pitchFamily="18" charset="0"/>
              </a:rPr>
              <a:t> for input from indigenous communities in American Samoa, Guam and NMI.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857D59F-277F-9D94-8235-CBD7FD4552CC}"/>
              </a:ext>
            </a:extLst>
          </p:cNvPr>
          <p:cNvSpPr>
            <a:spLocks noGrp="1"/>
          </p:cNvSpPr>
          <p:nvPr>
            <p:ph type="sldNum" sz="quarter" idx="12"/>
          </p:nvPr>
        </p:nvSpPr>
        <p:spPr>
          <a:xfrm>
            <a:off x="9448800" y="6462077"/>
            <a:ext cx="2743200" cy="365125"/>
          </a:xfrm>
        </p:spPr>
        <p:txBody>
          <a:bodyPr/>
          <a:lstStyle/>
          <a:p>
            <a:fld id="{17B2A299-CDB7-4C98-8FF4-A1E434369A83}" type="slidenum">
              <a:rPr lang="en-US" smtClean="0"/>
              <a:t>64</a:t>
            </a:fld>
            <a:endParaRPr lang="en-US" dirty="0"/>
          </a:p>
        </p:txBody>
      </p:sp>
    </p:spTree>
    <p:extLst>
      <p:ext uri="{BB962C8B-B14F-4D97-AF65-F5344CB8AC3E}">
        <p14:creationId xmlns:p14="http://schemas.microsoft.com/office/powerpoint/2010/main" val="3871151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EC3E-CE44-4E88-8588-FECC4ADCFDDD}"/>
              </a:ext>
            </a:extLst>
          </p:cNvPr>
          <p:cNvSpPr>
            <a:spLocks noGrp="1"/>
          </p:cNvSpPr>
          <p:nvPr>
            <p:ph type="title"/>
          </p:nvPr>
        </p:nvSpPr>
        <p:spPr>
          <a:xfrm>
            <a:off x="838200" y="681037"/>
            <a:ext cx="10515600" cy="1009651"/>
          </a:xfrm>
        </p:spPr>
        <p:txBody>
          <a:bodyPr/>
          <a:lstStyle/>
          <a:p>
            <a:r>
              <a:rPr lang="en-US" b="1" dirty="0"/>
              <a:t>Questions?</a:t>
            </a:r>
          </a:p>
        </p:txBody>
      </p:sp>
      <p:sp>
        <p:nvSpPr>
          <p:cNvPr id="3" name="Content Placeholder 2">
            <a:extLst>
              <a:ext uri="{FF2B5EF4-FFF2-40B4-BE49-F238E27FC236}">
                <a16:creationId xmlns:a16="http://schemas.microsoft.com/office/drawing/2014/main" id="{8AC02309-5910-DCDF-FA29-8D2C3706B34D}"/>
              </a:ext>
            </a:extLst>
          </p:cNvPr>
          <p:cNvSpPr>
            <a:spLocks noGrp="1"/>
          </p:cNvSpPr>
          <p:nvPr>
            <p:ph idx="1"/>
          </p:nvPr>
        </p:nvSpPr>
        <p:spPr>
          <a:xfrm>
            <a:off x="838200" y="2242159"/>
            <a:ext cx="10515600" cy="3934804"/>
          </a:xfrm>
        </p:spPr>
        <p:txBody>
          <a:bodyPr/>
          <a:lstStyle/>
          <a:p>
            <a:pPr marL="0" indent="0">
              <a:buNone/>
            </a:pPr>
            <a:r>
              <a:rPr lang="en-US" sz="4000" dirty="0"/>
              <a:t>Contact Information: </a:t>
            </a:r>
            <a:endParaRPr lang="en-US" dirty="0"/>
          </a:p>
          <a:p>
            <a:pPr marL="0" indent="0">
              <a:buNone/>
            </a:pPr>
            <a:r>
              <a:rPr lang="en-US" dirty="0"/>
              <a:t>Danny Gogal, </a:t>
            </a:r>
            <a:r>
              <a:rPr lang="en-US" dirty="0">
                <a:hlinkClick r:id="rId2"/>
              </a:rPr>
              <a:t>Gogal.danny@epa.gov</a:t>
            </a:r>
            <a:endParaRPr lang="en-US" dirty="0"/>
          </a:p>
          <a:p>
            <a:pPr marL="0" indent="0">
              <a:buNone/>
            </a:pPr>
            <a:r>
              <a:rPr lang="en-US" dirty="0"/>
              <a:t>Acting Division Director, Program Development and Learning Division</a:t>
            </a:r>
          </a:p>
          <a:p>
            <a:pPr marL="0" indent="0">
              <a:buNone/>
            </a:pPr>
            <a:r>
              <a:rPr lang="en-US" dirty="0"/>
              <a:t>- Tribal and Indigenous Peoples Program Manager</a:t>
            </a:r>
          </a:p>
          <a:p>
            <a:pPr marL="0" indent="0">
              <a:buNone/>
            </a:pPr>
            <a:r>
              <a:rPr lang="en-US" dirty="0"/>
              <a:t>Office of Environmental Justice and External Civil Rights, U.S. EPA</a:t>
            </a:r>
          </a:p>
        </p:txBody>
      </p:sp>
      <p:sp>
        <p:nvSpPr>
          <p:cNvPr id="4" name="Slide Number Placeholder 3">
            <a:extLst>
              <a:ext uri="{FF2B5EF4-FFF2-40B4-BE49-F238E27FC236}">
                <a16:creationId xmlns:a16="http://schemas.microsoft.com/office/drawing/2014/main" id="{C18E1AC2-505C-E26A-8252-B25A2FEBED93}"/>
              </a:ext>
            </a:extLst>
          </p:cNvPr>
          <p:cNvSpPr>
            <a:spLocks noGrp="1"/>
          </p:cNvSpPr>
          <p:nvPr>
            <p:ph type="sldNum" sz="quarter" idx="12"/>
          </p:nvPr>
        </p:nvSpPr>
        <p:spPr>
          <a:xfrm>
            <a:off x="9448800" y="6492875"/>
            <a:ext cx="2743200" cy="365125"/>
          </a:xfrm>
        </p:spPr>
        <p:txBody>
          <a:bodyPr/>
          <a:lstStyle/>
          <a:p>
            <a:fld id="{17B2A299-CDB7-4C98-8FF4-A1E434369A83}" type="slidenum">
              <a:rPr lang="en-US" smtClean="0"/>
              <a:t>65</a:t>
            </a:fld>
            <a:endParaRPr lang="en-US" dirty="0"/>
          </a:p>
        </p:txBody>
      </p:sp>
    </p:spTree>
    <p:extLst>
      <p:ext uri="{BB962C8B-B14F-4D97-AF65-F5344CB8AC3E}">
        <p14:creationId xmlns:p14="http://schemas.microsoft.com/office/powerpoint/2010/main" val="2157524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13DF-8600-DA35-59E6-E9F4C9E97B35}"/>
              </a:ext>
            </a:extLst>
          </p:cNvPr>
          <p:cNvSpPr>
            <a:spLocks noGrp="1"/>
          </p:cNvSpPr>
          <p:nvPr>
            <p:ph type="title"/>
          </p:nvPr>
        </p:nvSpPr>
        <p:spPr/>
        <p:txBody>
          <a:bodyPr>
            <a:normAutofit/>
          </a:bodyPr>
          <a:lstStyle/>
          <a:p>
            <a:pPr algn="ctr"/>
            <a:r>
              <a:rPr lang="en-US" sz="4000" b="1" dirty="0">
                <a:solidFill>
                  <a:schemeClr val="tx1"/>
                </a:solidFill>
              </a:rPr>
              <a:t>Pat Childers</a:t>
            </a:r>
            <a:br>
              <a:rPr lang="en-US" dirty="0">
                <a:solidFill>
                  <a:schemeClr val="tx1"/>
                </a:solidFill>
              </a:rPr>
            </a:br>
            <a:r>
              <a:rPr lang="en-US" sz="2000" dirty="0">
                <a:solidFill>
                  <a:schemeClr val="tx1"/>
                </a:solidFill>
              </a:rPr>
              <a:t>Senior Tribal Program Manager</a:t>
            </a:r>
            <a:br>
              <a:rPr lang="en-US" sz="2700" dirty="0">
                <a:solidFill>
                  <a:schemeClr val="tx1"/>
                </a:solidFill>
              </a:rPr>
            </a:br>
            <a:r>
              <a:rPr lang="en-US" sz="2000" dirty="0">
                <a:solidFill>
                  <a:schemeClr val="tx1"/>
                </a:solidFill>
              </a:rPr>
              <a:t>Office of Air and Radiation (OAR)</a:t>
            </a:r>
            <a:br>
              <a:rPr lang="en-US" sz="2000" dirty="0">
                <a:solidFill>
                  <a:schemeClr val="tx1"/>
                </a:solidFill>
              </a:rPr>
            </a:br>
            <a:r>
              <a:rPr lang="en-US" sz="2000" dirty="0">
                <a:solidFill>
                  <a:schemeClr val="tx1"/>
                </a:solidFill>
              </a:rPr>
              <a:t>U.S. Environmental Protection Agency</a:t>
            </a:r>
            <a:endParaRPr lang="en-US" dirty="0">
              <a:solidFill>
                <a:schemeClr val="tx1"/>
              </a:solidFill>
            </a:endParaRPr>
          </a:p>
        </p:txBody>
      </p:sp>
      <p:sp>
        <p:nvSpPr>
          <p:cNvPr id="3" name="Content Placeholder 2">
            <a:extLst>
              <a:ext uri="{FF2B5EF4-FFF2-40B4-BE49-F238E27FC236}">
                <a16:creationId xmlns:a16="http://schemas.microsoft.com/office/drawing/2014/main" id="{64A89888-131A-51E2-248F-703F701D2679}"/>
              </a:ext>
            </a:extLst>
          </p:cNvPr>
          <p:cNvSpPr>
            <a:spLocks noGrp="1"/>
          </p:cNvSpPr>
          <p:nvPr>
            <p:ph idx="1"/>
          </p:nvPr>
        </p:nvSpPr>
        <p:spPr/>
        <p:txBody>
          <a:bodyPr/>
          <a:lstStyle/>
          <a:p>
            <a:pPr marL="295275" indent="-236538">
              <a:buFont typeface="Wingdings" pitchFamily="2" charset="2"/>
              <a:buChar char="§"/>
            </a:pPr>
            <a:r>
              <a:rPr lang="en-US" sz="1800" dirty="0">
                <a:solidFill>
                  <a:schemeClr val="tx1"/>
                </a:solidFill>
              </a:rPr>
              <a:t>40 years working with EPA’s partners in reducing air pollution, including the past 10 years working directly with Tribes.</a:t>
            </a:r>
          </a:p>
          <a:p>
            <a:pPr marL="295275" indent="-236538">
              <a:buFont typeface="Wingdings" pitchFamily="2" charset="2"/>
              <a:buChar char="§"/>
            </a:pPr>
            <a:r>
              <a:rPr lang="en-US" sz="1800" dirty="0">
                <a:solidFill>
                  <a:schemeClr val="tx1"/>
                </a:solidFill>
              </a:rPr>
              <a:t>Designated Federal Official for the Clean Air Act Advisory Committee and the Clean Air Excellence Awards Program for 9 years.  Increasing tribal participation in both programs was a priority. </a:t>
            </a:r>
          </a:p>
          <a:p>
            <a:pPr marL="295275" indent="-236538">
              <a:buFont typeface="Wingdings" pitchFamily="2" charset="2"/>
              <a:buChar char="§"/>
            </a:pPr>
            <a:r>
              <a:rPr lang="en-US" sz="1800" dirty="0">
                <a:solidFill>
                  <a:schemeClr val="tx1"/>
                </a:solidFill>
              </a:rPr>
              <a:t>Previously at EPA, spent twenty years at OAR’s Office of Transportation and Air Quality (OTAQ) as Deputy Chief of staff and numerous other implementation and enforcement functions varying from tribal and state coordination to program enforcement.  A majority of time at OTAQ was coordinating with State, Local and Tribal officials on mobile source regulatory and voluntary measures.   </a:t>
            </a:r>
          </a:p>
          <a:p>
            <a:pPr marL="295275" indent="-236538">
              <a:buFont typeface="Wingdings" pitchFamily="2" charset="2"/>
              <a:buChar char="§"/>
            </a:pPr>
            <a:r>
              <a:rPr lang="en-US" sz="1800" dirty="0">
                <a:solidFill>
                  <a:schemeClr val="tx1"/>
                </a:solidFill>
              </a:rPr>
              <a:t>Looks forward to focusing his remaining years at EPA on Tribal air programs and advancing healthier environments in Indian country. </a:t>
            </a:r>
          </a:p>
          <a:p>
            <a:endParaRPr lang="en-US" dirty="0"/>
          </a:p>
        </p:txBody>
      </p:sp>
      <p:sp>
        <p:nvSpPr>
          <p:cNvPr id="4" name="Slide Number Placeholder 3">
            <a:extLst>
              <a:ext uri="{FF2B5EF4-FFF2-40B4-BE49-F238E27FC236}">
                <a16:creationId xmlns:a16="http://schemas.microsoft.com/office/drawing/2014/main" id="{945341EC-A3E4-D0F1-969F-A6D711377F8A}"/>
              </a:ext>
            </a:extLst>
          </p:cNvPr>
          <p:cNvSpPr>
            <a:spLocks noGrp="1"/>
          </p:cNvSpPr>
          <p:nvPr>
            <p:ph type="sldNum" sz="quarter" idx="12"/>
          </p:nvPr>
        </p:nvSpPr>
        <p:spPr>
          <a:xfrm>
            <a:off x="10879975" y="6492875"/>
            <a:ext cx="1312025" cy="365125"/>
          </a:xfrm>
        </p:spPr>
        <p:txBody>
          <a:bodyPr/>
          <a:lstStyle/>
          <a:p>
            <a:fld id="{6113E31D-E2AB-40D1-8B51-AFA5AFEF393A}" type="slidenum">
              <a:rPr lang="en-US" smtClean="0"/>
              <a:pPr/>
              <a:t>66</a:t>
            </a:fld>
            <a:endParaRPr lang="en-US" dirty="0"/>
          </a:p>
        </p:txBody>
      </p:sp>
    </p:spTree>
    <p:extLst>
      <p:ext uri="{BB962C8B-B14F-4D97-AF65-F5344CB8AC3E}">
        <p14:creationId xmlns:p14="http://schemas.microsoft.com/office/powerpoint/2010/main" val="2495128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9168-8306-2941-BD9B-A9680A4C2420}"/>
              </a:ext>
            </a:extLst>
          </p:cNvPr>
          <p:cNvSpPr>
            <a:spLocks noGrp="1"/>
          </p:cNvSpPr>
          <p:nvPr>
            <p:ph type="title"/>
          </p:nvPr>
        </p:nvSpPr>
        <p:spPr>
          <a:xfrm>
            <a:off x="609599" y="1553898"/>
            <a:ext cx="11343503" cy="2724797"/>
          </a:xfrm>
        </p:spPr>
        <p:txBody>
          <a:bodyPr anchor="ctr">
            <a:normAutofit/>
          </a:bodyPr>
          <a:lstStyle/>
          <a:p>
            <a:r>
              <a:rPr lang="en-US" sz="4400" dirty="0">
                <a:latin typeface="Arial" panose="020B0604020202020204" pitchFamily="34" charset="0"/>
                <a:cs typeface="Calibri" panose="020F0502020204030204" pitchFamily="34" charset="0"/>
              </a:rPr>
              <a:t>OAR update on Inflation Reduction Act Funding – WRP Tribal Engagement Call</a:t>
            </a:r>
            <a:endParaRPr lang="en-US" sz="32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F39B9707-6B8C-425B-828B-A8421F744180}"/>
              </a:ext>
            </a:extLst>
          </p:cNvPr>
          <p:cNvSpPr>
            <a:spLocks noGrp="1"/>
          </p:cNvSpPr>
          <p:nvPr>
            <p:ph type="body" idx="1"/>
          </p:nvPr>
        </p:nvSpPr>
        <p:spPr>
          <a:xfrm>
            <a:off x="609600" y="3733800"/>
            <a:ext cx="10972800" cy="2355851"/>
          </a:xfrm>
        </p:spPr>
        <p:txBody>
          <a:bodyPr>
            <a:normAutofit/>
          </a:bodyPr>
          <a:lstStyle/>
          <a:p>
            <a:r>
              <a:rPr lang="en-US" sz="3200" dirty="0"/>
              <a:t>July 28th, 2023</a:t>
            </a:r>
            <a:endParaRPr lang="en-US" sz="3600" dirty="0"/>
          </a:p>
        </p:txBody>
      </p:sp>
      <p:sp>
        <p:nvSpPr>
          <p:cNvPr id="3" name="Slide Number Placeholder 2">
            <a:extLst>
              <a:ext uri="{FF2B5EF4-FFF2-40B4-BE49-F238E27FC236}">
                <a16:creationId xmlns:a16="http://schemas.microsoft.com/office/drawing/2014/main" id="{D787EADC-52F0-2385-256D-49EAA5B0401E}"/>
              </a:ext>
            </a:extLst>
          </p:cNvPr>
          <p:cNvSpPr>
            <a:spLocks noGrp="1"/>
          </p:cNvSpPr>
          <p:nvPr>
            <p:ph type="sldNum" sz="quarter" idx="4"/>
          </p:nvPr>
        </p:nvSpPr>
        <p:spPr/>
        <p:txBody>
          <a:bodyPr/>
          <a:lstStyle/>
          <a:p>
            <a:fld id="{8D9C3B4F-4B7B-9A4F-9F3C-3A4901A33979}" type="slidenum">
              <a:rPr lang="en-US" smtClean="0"/>
              <a:pPr/>
              <a:t>67</a:t>
            </a:fld>
            <a:endParaRPr lang="en-US"/>
          </a:p>
        </p:txBody>
      </p:sp>
    </p:spTree>
    <p:extLst>
      <p:ext uri="{BB962C8B-B14F-4D97-AF65-F5344CB8AC3E}">
        <p14:creationId xmlns:p14="http://schemas.microsoft.com/office/powerpoint/2010/main" val="30424008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63EB-95A6-5B71-FF39-A64C94979C40}"/>
              </a:ext>
            </a:extLst>
          </p:cNvPr>
          <p:cNvSpPr>
            <a:spLocks noGrp="1"/>
          </p:cNvSpPr>
          <p:nvPr>
            <p:ph type="title"/>
          </p:nvPr>
        </p:nvSpPr>
        <p:spPr/>
        <p:txBody>
          <a:bodyPr/>
          <a:lstStyle/>
          <a:p>
            <a:r>
              <a:rPr lang="en-US" u="sng" dirty="0"/>
              <a:t>Questions to consider asking</a:t>
            </a:r>
          </a:p>
        </p:txBody>
      </p:sp>
      <p:sp>
        <p:nvSpPr>
          <p:cNvPr id="3" name="Content Placeholder 2">
            <a:extLst>
              <a:ext uri="{FF2B5EF4-FFF2-40B4-BE49-F238E27FC236}">
                <a16:creationId xmlns:a16="http://schemas.microsoft.com/office/drawing/2014/main" id="{909505EE-748C-2869-9E6C-33981A4F1552}"/>
              </a:ext>
            </a:extLst>
          </p:cNvPr>
          <p:cNvSpPr>
            <a:spLocks noGrp="1"/>
          </p:cNvSpPr>
          <p:nvPr>
            <p:ph idx="1"/>
          </p:nvPr>
        </p:nvSpPr>
        <p:spPr/>
        <p:txBody>
          <a:bodyPr>
            <a:normAutofit fontScale="85000" lnSpcReduction="20000"/>
          </a:bodyPr>
          <a:lstStyle/>
          <a:p>
            <a:pPr marL="0" indent="0">
              <a:buNone/>
            </a:pPr>
            <a:r>
              <a:rPr lang="en-US" dirty="0"/>
              <a:t>The “W”s – what, when, where, why, who????</a:t>
            </a:r>
          </a:p>
          <a:p>
            <a:pPr marL="0" indent="0">
              <a:buNone/>
            </a:pPr>
            <a:r>
              <a:rPr lang="en-US" dirty="0"/>
              <a:t>	</a:t>
            </a:r>
          </a:p>
          <a:p>
            <a:pPr marL="0" indent="0">
              <a:buNone/>
            </a:pPr>
            <a:r>
              <a:rPr lang="en-US" dirty="0"/>
              <a:t>	What part of IRA is this? </a:t>
            </a:r>
          </a:p>
          <a:p>
            <a:pPr marL="0" indent="0">
              <a:buNone/>
            </a:pPr>
            <a:endParaRPr lang="en-US" dirty="0"/>
          </a:p>
          <a:p>
            <a:pPr marL="0" indent="0">
              <a:buNone/>
            </a:pPr>
            <a:r>
              <a:rPr lang="en-US" dirty="0"/>
              <a:t>	When is the program going to be announced? Applications Due?</a:t>
            </a:r>
          </a:p>
          <a:p>
            <a:pPr marL="0" indent="0">
              <a:buNone/>
            </a:pPr>
            <a:endParaRPr lang="en-US" dirty="0"/>
          </a:p>
          <a:p>
            <a:pPr marL="0" indent="0">
              <a:buNone/>
            </a:pPr>
            <a:r>
              <a:rPr lang="en-US" dirty="0"/>
              <a:t>	Where can I find out more about the program?</a:t>
            </a:r>
          </a:p>
          <a:p>
            <a:pPr marL="0" indent="0">
              <a:buNone/>
            </a:pPr>
            <a:endParaRPr lang="en-US" dirty="0"/>
          </a:p>
          <a:p>
            <a:pPr marL="0" indent="0">
              <a:buNone/>
            </a:pPr>
            <a:r>
              <a:rPr lang="en-US" dirty="0"/>
              <a:t>	Why are these provisions here (congressionally mandated?)</a:t>
            </a:r>
          </a:p>
          <a:p>
            <a:pPr marL="0" indent="0">
              <a:buNone/>
            </a:pPr>
            <a:endParaRPr lang="en-US" dirty="0"/>
          </a:p>
          <a:p>
            <a:pPr marL="0" indent="0">
              <a:buNone/>
            </a:pPr>
            <a:r>
              <a:rPr lang="en-US" dirty="0"/>
              <a:t>	Who is my contact ? In the Region and at OAR?</a:t>
            </a:r>
          </a:p>
        </p:txBody>
      </p:sp>
      <p:sp>
        <p:nvSpPr>
          <p:cNvPr id="4" name="Slide Number Placeholder 3">
            <a:extLst>
              <a:ext uri="{FF2B5EF4-FFF2-40B4-BE49-F238E27FC236}">
                <a16:creationId xmlns:a16="http://schemas.microsoft.com/office/drawing/2014/main" id="{DA9F08CF-0C85-7EC0-A4B7-DD63FE9996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875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4DD-BE80-3B4E-7B2D-89A7F7DF39CC}"/>
              </a:ext>
            </a:extLst>
          </p:cNvPr>
          <p:cNvSpPr>
            <a:spLocks noGrp="1"/>
          </p:cNvSpPr>
          <p:nvPr>
            <p:ph type="title"/>
          </p:nvPr>
        </p:nvSpPr>
        <p:spPr/>
        <p:txBody>
          <a:bodyPr/>
          <a:lstStyle/>
          <a:p>
            <a:r>
              <a:rPr lang="en-US" dirty="0"/>
              <a:t>Resources and Tools - New and Existing</a:t>
            </a:r>
          </a:p>
        </p:txBody>
      </p:sp>
      <p:sp>
        <p:nvSpPr>
          <p:cNvPr id="3" name="Content Placeholder 2">
            <a:extLst>
              <a:ext uri="{FF2B5EF4-FFF2-40B4-BE49-F238E27FC236}">
                <a16:creationId xmlns:a16="http://schemas.microsoft.com/office/drawing/2014/main" id="{EF5E3D5D-A2F9-3FA1-36B5-28074A8B9849}"/>
              </a:ext>
            </a:extLst>
          </p:cNvPr>
          <p:cNvSpPr>
            <a:spLocks noGrp="1"/>
          </p:cNvSpPr>
          <p:nvPr>
            <p:ph idx="1"/>
          </p:nvPr>
        </p:nvSpPr>
        <p:spPr/>
        <p:txBody>
          <a:bodyPr>
            <a:normAutofit fontScale="92500" lnSpcReduction="10000"/>
          </a:bodyPr>
          <a:lstStyle/>
          <a:p>
            <a:r>
              <a:rPr lang="en-US" dirty="0"/>
              <a:t>Existing</a:t>
            </a:r>
          </a:p>
          <a:p>
            <a:pPr lvl="1"/>
            <a:r>
              <a:rPr lang="en-US" dirty="0"/>
              <a:t>Regional and OAR Tribal Air Coordinators</a:t>
            </a:r>
          </a:p>
          <a:p>
            <a:pPr lvl="1"/>
            <a:r>
              <a:rPr lang="en-US" dirty="0"/>
              <a:t>NTAA Regional Representative</a:t>
            </a:r>
          </a:p>
          <a:p>
            <a:pPr lvl="1"/>
            <a:r>
              <a:rPr lang="en-US" dirty="0"/>
              <a:t>ITEP/TAMS</a:t>
            </a:r>
          </a:p>
          <a:p>
            <a:pPr lvl="1"/>
            <a:r>
              <a:rPr lang="en-US" dirty="0"/>
              <a:t>Fellow Tribes</a:t>
            </a:r>
          </a:p>
          <a:p>
            <a:pPr lvl="1"/>
            <a:r>
              <a:rPr lang="en-US" dirty="0"/>
              <a:t>WRP</a:t>
            </a:r>
          </a:p>
          <a:p>
            <a:pPr lvl="1"/>
            <a:r>
              <a:rPr lang="en-US" dirty="0"/>
              <a:t>Me childers.pat@epa.gov</a:t>
            </a:r>
          </a:p>
          <a:p>
            <a:pPr lvl="1"/>
            <a:endParaRPr lang="en-US" dirty="0"/>
          </a:p>
          <a:p>
            <a:r>
              <a:rPr lang="en-US" dirty="0"/>
              <a:t>New</a:t>
            </a:r>
          </a:p>
          <a:p>
            <a:pPr lvl="1"/>
            <a:r>
              <a:rPr lang="en-US" dirty="0"/>
              <a:t>Thriving Communities Technical Assistance Centers (TCTAC)</a:t>
            </a:r>
          </a:p>
          <a:p>
            <a:pPr lvl="1"/>
            <a:r>
              <a:rPr lang="en-US" dirty="0"/>
              <a:t>Environmental Professionals Network (EPN) </a:t>
            </a:r>
          </a:p>
          <a:p>
            <a:pPr lvl="1"/>
            <a:r>
              <a:rPr lang="en-US" dirty="0"/>
              <a:t>Program Specific resources and Tools (CPRG)</a:t>
            </a:r>
          </a:p>
          <a:p>
            <a:pPr lvl="1"/>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F15FAE2C-C4B6-5C9F-2DBB-AECD4F37074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C3B4F-4B7B-9A4F-9F3C-3A4901A33979}"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38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CA1265-6596-4732-8C2A-A9C6C527391C}"/>
              </a:ext>
            </a:extLst>
          </p:cNvPr>
          <p:cNvSpPr>
            <a:spLocks noGrp="1"/>
          </p:cNvSpPr>
          <p:nvPr>
            <p:ph type="title"/>
          </p:nvPr>
        </p:nvSpPr>
        <p:spPr>
          <a:xfrm>
            <a:off x="219367" y="775153"/>
            <a:ext cx="12083044" cy="914479"/>
          </a:xfrm>
        </p:spPr>
        <p:txBody>
          <a:bodyPr/>
          <a:lstStyle/>
          <a:p>
            <a:r>
              <a:rPr lang="en-US" dirty="0">
                <a:solidFill>
                  <a:schemeClr val="tx1"/>
                </a:solidFill>
                <a:latin typeface="Segoe UI" panose="020B0502040204020203" pitchFamily="34" charset="0"/>
                <a:cs typeface="Segoe UI" panose="020B0502040204020203" pitchFamily="34" charset="0"/>
              </a:rPr>
              <a:t>Native American Affairs </a:t>
            </a:r>
            <a:br>
              <a:rPr lang="en-US" dirty="0">
                <a:solidFill>
                  <a:schemeClr val="tx1"/>
                </a:solidFill>
                <a:latin typeface="Segoe UI" panose="020B0502040204020203" pitchFamily="34" charset="0"/>
                <a:cs typeface="Segoe UI" panose="020B0502040204020203" pitchFamily="34" charset="0"/>
              </a:rPr>
            </a:br>
            <a:r>
              <a:rPr lang="en-US" dirty="0">
                <a:solidFill>
                  <a:schemeClr val="tx1"/>
                </a:solidFill>
                <a:latin typeface="Segoe UI" panose="020B0502040204020203" pitchFamily="34" charset="0"/>
                <a:cs typeface="Segoe UI" panose="020B0502040204020203" pitchFamily="34" charset="0"/>
              </a:rPr>
              <a:t>Technical Assistance Program </a:t>
            </a:r>
            <a:br>
              <a:rPr lang="en-US" sz="4000" dirty="0">
                <a:solidFill>
                  <a:schemeClr val="tx1"/>
                </a:solidFill>
                <a:latin typeface="Segoe UI" panose="020B0502040204020203" pitchFamily="34" charset="0"/>
                <a:cs typeface="Segoe UI" panose="020B0502040204020203" pitchFamily="34" charset="0"/>
              </a:rPr>
            </a:br>
            <a:endParaRPr lang="en-US" sz="4000" dirty="0">
              <a:solidFill>
                <a:schemeClr val="tx1"/>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BF3AA9C7-4890-4B30-A81C-A842CEE1F459}"/>
              </a:ext>
            </a:extLst>
          </p:cNvPr>
          <p:cNvPicPr>
            <a:picLocks noChangeAspect="1"/>
          </p:cNvPicPr>
          <p:nvPr/>
        </p:nvPicPr>
        <p:blipFill>
          <a:blip r:embed="rId3"/>
          <a:stretch>
            <a:fillRect/>
          </a:stretch>
        </p:blipFill>
        <p:spPr>
          <a:xfrm>
            <a:off x="11359210" y="5845309"/>
            <a:ext cx="780356" cy="914479"/>
          </a:xfrm>
          <a:prstGeom prst="rect">
            <a:avLst/>
          </a:prstGeom>
        </p:spPr>
      </p:pic>
      <p:sp>
        <p:nvSpPr>
          <p:cNvPr id="10" name="object 3">
            <a:extLst>
              <a:ext uri="{FF2B5EF4-FFF2-40B4-BE49-F238E27FC236}">
                <a16:creationId xmlns:a16="http://schemas.microsoft.com/office/drawing/2014/main" id="{E7CE0A24-30E0-40E9-9D19-BD2A67692279}"/>
              </a:ext>
            </a:extLst>
          </p:cNvPr>
          <p:cNvSpPr txBox="1"/>
          <p:nvPr/>
        </p:nvSpPr>
        <p:spPr>
          <a:xfrm>
            <a:off x="260036" y="2069635"/>
            <a:ext cx="10486821" cy="1826141"/>
          </a:xfrm>
          <a:prstGeom prst="rect">
            <a:avLst/>
          </a:prstGeom>
        </p:spPr>
        <p:txBody>
          <a:bodyPr vert="horz" wrap="square" lIns="0" tIns="12700" rIns="0" bIns="0" rtlCol="0">
            <a:spAutoFit/>
          </a:bodyPr>
          <a:lstStyle/>
          <a:p>
            <a:pPr marL="184785" marR="699135" lvl="0" indent="-172085" algn="l" defTabSz="457200" rtl="0" eaLnBrk="1" fontAlgn="auto" latinLnBrk="0" hangingPunct="1">
              <a:lnSpc>
                <a:spcPct val="100000"/>
              </a:lnSpc>
              <a:spcBef>
                <a:spcPts val="100"/>
              </a:spcBef>
              <a:spcAft>
                <a:spcPts val="0"/>
              </a:spcAft>
              <a:buClrTx/>
              <a:buSzTx/>
              <a:buFont typeface="Arial"/>
              <a:buChar char="•"/>
              <a:tabLst>
                <a:tab pos="185420" algn="l"/>
              </a:tabLst>
              <a:defRPr/>
            </a:pPr>
            <a:r>
              <a:rPr kumimoji="0"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Provide technical </a:t>
            </a:r>
            <a:r>
              <a:rPr kumimoji="0" sz="2000" b="0" i="0" u="none" strike="noStrike" kern="1200" cap="none" spc="-5"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assistance </a:t>
            </a:r>
            <a:r>
              <a:rPr kumimoji="0"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a:t>
            </a:r>
            <a:r>
              <a:rPr kumimoji="0" sz="2000" b="0" i="0" u="none" strike="noStrike" kern="1200" cap="none" spc="-5"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assist Indian </a:t>
            </a:r>
            <a:r>
              <a:rPr kumimoji="0" sz="2000" b="0" i="0" u="none" strike="noStrike" kern="1200" cap="none" spc="-4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Tribes </a:t>
            </a:r>
            <a:r>
              <a:rPr kumimoji="0" lang="en-US"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a:t>
            </a:r>
            <a:r>
              <a:rPr kumimoji="0"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develop</a:t>
            </a:r>
            <a:r>
              <a:rPr kumimoji="0" lang="en-US"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ing</a:t>
            </a:r>
            <a:r>
              <a:rPr kumimoji="0"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sz="2000" b="0" i="0" u="none" strike="noStrike" kern="1200" cap="none" spc="-5"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manag</a:t>
            </a:r>
            <a:r>
              <a:rPr kumimoji="0" lang="en-US" sz="2000" b="0" i="0" u="none" strike="noStrike" kern="1200" cap="none" spc="-5"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ing</a:t>
            </a:r>
            <a:r>
              <a:rPr kumimoji="0" sz="2000" b="0" i="0" u="none" strike="noStrike" kern="1200" cap="none" spc="-5"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and </a:t>
            </a:r>
            <a:r>
              <a:rPr kumimoji="0"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protect</a:t>
            </a:r>
            <a:r>
              <a:rPr kumimoji="0" lang="en-US"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ing</a:t>
            </a:r>
            <a:r>
              <a:rPr kumimoji="0"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sz="2000" b="0" i="0" u="none" strike="noStrike" kern="1200" cap="none" spc="-5"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their </a:t>
            </a:r>
            <a:r>
              <a:rPr kumimoji="0"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water </a:t>
            </a:r>
            <a:r>
              <a:rPr kumimoji="0" sz="2000" b="0" i="0" u="none" strike="noStrike" kern="1200" cap="none" spc="-5"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and </a:t>
            </a:r>
            <a:r>
              <a:rPr kumimoji="0" sz="2000" b="0" i="0" u="none" strike="noStrike" kern="1200" cap="none" spc="-15"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related </a:t>
            </a:r>
            <a:r>
              <a:rPr kumimoji="0"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resources</a:t>
            </a:r>
            <a:r>
              <a:rPr kumimoji="0" lang="en-US" sz="2000" b="0" i="0" u="none" strike="noStrike" kern="1200" cap="none" spc="-1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hlinkClick r:id="rId4"/>
              </a:rPr>
              <a:t>https://www.usbr.gov/native/programs/TAPprogram.html</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b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184785" marR="699135" lvl="0" indent="-172085" algn="l" defTabSz="457200" rtl="0" eaLnBrk="1" fontAlgn="auto" latinLnBrk="0" hangingPunct="1">
              <a:lnSpc>
                <a:spcPct val="100000"/>
              </a:lnSpc>
              <a:spcBef>
                <a:spcPts val="100"/>
              </a:spcBef>
              <a:spcAft>
                <a:spcPts val="0"/>
              </a:spcAft>
              <a:buClrTx/>
              <a:buSzTx/>
              <a:buFont typeface="Arial"/>
              <a:buChar char="•"/>
              <a:tabLst>
                <a:tab pos="185420" algn="l"/>
              </a:tabLst>
              <a:defRPr/>
            </a:pPr>
            <a:endParaRPr kumimoji="0"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184785" marR="263525" lvl="0" indent="-172085" algn="l" defTabSz="457200" rtl="0" eaLnBrk="1" fontAlgn="auto" latinLnBrk="0" hangingPunct="1">
              <a:lnSpc>
                <a:spcPct val="100000"/>
              </a:lnSpc>
              <a:spcBef>
                <a:spcPts val="600"/>
              </a:spcBef>
              <a:spcAft>
                <a:spcPts val="0"/>
              </a:spcAft>
              <a:buClrTx/>
              <a:buSzTx/>
              <a:buFont typeface="Arial"/>
              <a:buChar char="•"/>
              <a:tabLst>
                <a:tab pos="185420" algn="l"/>
              </a:tabLst>
              <a:defRPr/>
            </a:pPr>
            <a:endParaRPr kumimoji="0" lang="en-US" sz="1200" b="1" i="0" u="none" strike="noStrike" kern="1200" cap="none" spc="-20" normalizeH="0" baseline="0" noProof="0" dirty="0">
              <a:ln>
                <a:noFill/>
              </a:ln>
              <a:solidFill>
                <a:srgbClr val="000000"/>
              </a:solidFill>
              <a:effectLst/>
              <a:uLnTx/>
              <a:uFillTx/>
              <a:latin typeface="Segoe UI Semibold"/>
              <a:ea typeface="+mn-ea"/>
              <a:cs typeface="Segoe UI Semibold"/>
            </a:endParaRPr>
          </a:p>
        </p:txBody>
      </p:sp>
      <p:pic>
        <p:nvPicPr>
          <p:cNvPr id="11" name="Picture 10" descr="A picture containing grass, outdoor, building, dirt&#10;&#10;Description automatically generated">
            <a:extLst>
              <a:ext uri="{FF2B5EF4-FFF2-40B4-BE49-F238E27FC236}">
                <a16:creationId xmlns:a16="http://schemas.microsoft.com/office/drawing/2014/main" id="{1FCBD0B8-3B45-4E17-8FE9-405D2845F0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0992" y="3744120"/>
            <a:ext cx="5714376" cy="3000559"/>
          </a:xfrm>
          <a:prstGeom prst="rect">
            <a:avLst/>
          </a:prstGeom>
        </p:spPr>
      </p:pic>
      <p:sp>
        <p:nvSpPr>
          <p:cNvPr id="2" name="Slide Number Placeholder 1">
            <a:extLst>
              <a:ext uri="{FF2B5EF4-FFF2-40B4-BE49-F238E27FC236}">
                <a16:creationId xmlns:a16="http://schemas.microsoft.com/office/drawing/2014/main" id="{50D7B7B9-F9C5-115E-E9EA-B947BE62DC79}"/>
              </a:ext>
            </a:extLst>
          </p:cNvPr>
          <p:cNvSpPr txBox="1">
            <a:spLocks/>
          </p:cNvSpPr>
          <p:nvPr/>
        </p:nvSpPr>
        <p:spPr>
          <a:xfrm>
            <a:off x="57849" y="6461090"/>
            <a:ext cx="404375" cy="324030"/>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7</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793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5EAD6A4-5814-4861-B166-873AF52A7D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15EAD6A4-5814-4861-B166-873AF52A7D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72546201-FF44-4566-AD90-675776B15862}"/>
              </a:ext>
            </a:extLst>
          </p:cNvPr>
          <p:cNvSpPr>
            <a:spLocks noGrp="1"/>
          </p:cNvSpPr>
          <p:nvPr>
            <p:ph type="title"/>
          </p:nvPr>
        </p:nvSpPr>
        <p:spPr/>
        <p:txBody>
          <a:bodyPr vert="horz">
            <a:normAutofit/>
          </a:bodyPr>
          <a:lstStyle/>
          <a:p>
            <a:r>
              <a:rPr lang="en-US" sz="3600" dirty="0">
                <a:ea typeface="Times New Roman" panose="02020603050405020304" pitchFamily="18" charset="0"/>
                <a:cs typeface="Calibri"/>
              </a:rPr>
              <a:t>Inflation Reduction Act R</a:t>
            </a:r>
            <a:r>
              <a:rPr lang="en-US" sz="3600" dirty="0"/>
              <a:t>esources on Federal Funding </a:t>
            </a:r>
          </a:p>
        </p:txBody>
      </p:sp>
      <p:sp>
        <p:nvSpPr>
          <p:cNvPr id="5" name="Content Placeholder 4">
            <a:extLst>
              <a:ext uri="{FF2B5EF4-FFF2-40B4-BE49-F238E27FC236}">
                <a16:creationId xmlns:a16="http://schemas.microsoft.com/office/drawing/2014/main" id="{050B6D07-B36C-67A8-1579-CC85E62CE5B3}"/>
              </a:ext>
            </a:extLst>
          </p:cNvPr>
          <p:cNvSpPr>
            <a:spLocks noGrp="1"/>
          </p:cNvSpPr>
          <p:nvPr>
            <p:ph idx="1"/>
          </p:nvPr>
        </p:nvSpPr>
        <p:spPr/>
        <p:txBody>
          <a:bodyPr>
            <a:normAutofit fontScale="92500" lnSpcReduction="10000"/>
          </a:bodyPr>
          <a:lstStyle/>
          <a:p>
            <a:pPr lvl="1">
              <a:spcAft>
                <a:spcPts val="800"/>
              </a:spcAft>
              <a:buSzPct val="75000"/>
              <a:buFont typeface="Wingdings" panose="05000000000000000000" pitchFamily="2" charset="2"/>
              <a:buChar char="§"/>
            </a:pPr>
            <a:r>
              <a:rPr lang="en-US" sz="2600" b="1" i="1" dirty="0">
                <a:effectLst/>
                <a:latin typeface="Calibri"/>
                <a:ea typeface="Times New Roman" panose="02020603050405020304" pitchFamily="18" charset="0"/>
                <a:cs typeface="Calibri"/>
              </a:rPr>
              <a:t>White House Open Funding Opportunities- Inflation Reduction Act</a:t>
            </a:r>
          </a:p>
          <a:p>
            <a:pPr lvl="2">
              <a:spcAft>
                <a:spcPts val="800"/>
              </a:spcAft>
              <a:buSzPct val="75000"/>
              <a:buFont typeface="Wingdings" panose="05000000000000000000" pitchFamily="2" charset="2"/>
              <a:buChar char="§"/>
            </a:pPr>
            <a:r>
              <a:rPr lang="en-US" sz="2000" dirty="0">
                <a:hlinkClick r:id="rId6"/>
              </a:rPr>
              <a:t>Open Funding Opportunities | Clean Energy | The White House</a:t>
            </a:r>
            <a:endParaRPr lang="en-US" sz="2000" dirty="0"/>
          </a:p>
          <a:p>
            <a:pPr lvl="1">
              <a:spcAft>
                <a:spcPts val="800"/>
              </a:spcAft>
              <a:buSzPct val="75000"/>
              <a:buFont typeface="Wingdings" panose="05000000000000000000" pitchFamily="2" charset="2"/>
              <a:buChar char="§"/>
            </a:pPr>
            <a:r>
              <a:rPr lang="en-US" sz="2600" b="1" i="1" dirty="0">
                <a:effectLst/>
                <a:latin typeface="Calibri"/>
                <a:ea typeface="Times New Roman" panose="02020603050405020304" pitchFamily="18" charset="0"/>
                <a:cs typeface="Calibri"/>
              </a:rPr>
              <a:t>White House Inflation Reduction Act Guidebook in Indian Country</a:t>
            </a:r>
          </a:p>
          <a:p>
            <a:pPr lvl="2">
              <a:spcAft>
                <a:spcPts val="800"/>
              </a:spcAft>
              <a:buSzPct val="75000"/>
              <a:buFont typeface="Wingdings" panose="05000000000000000000" pitchFamily="2" charset="2"/>
              <a:buChar char="§"/>
            </a:pPr>
            <a:r>
              <a:rPr lang="en-US" sz="2200" dirty="0">
                <a:ea typeface="Times New Roman" panose="02020603050405020304" pitchFamily="18" charset="0"/>
                <a:cs typeface="Calibri"/>
                <a:hlinkClick r:id="rId7"/>
              </a:rPr>
              <a:t>https://www.whitehouse.gov/wp-content/uploads/2023/04/Inflation-Reduction-Act-Tribal-Guidebook.pdf</a:t>
            </a:r>
            <a:endParaRPr lang="en-US" sz="2200" b="1" i="1" dirty="0">
              <a:effectLst/>
              <a:latin typeface="Calibri"/>
              <a:ea typeface="Times New Roman" panose="02020603050405020304" pitchFamily="18" charset="0"/>
              <a:cs typeface="Calibri"/>
            </a:endParaRPr>
          </a:p>
          <a:p>
            <a:pPr lvl="1">
              <a:spcAft>
                <a:spcPts val="800"/>
              </a:spcAft>
              <a:buSzPct val="75000"/>
              <a:buFont typeface="Wingdings" panose="05000000000000000000" pitchFamily="2" charset="2"/>
              <a:buChar char="§"/>
            </a:pPr>
            <a:r>
              <a:rPr lang="en-US" sz="2600" b="1" i="1" dirty="0">
                <a:latin typeface="Calibri"/>
                <a:ea typeface="Times New Roman" panose="02020603050405020304" pitchFamily="18" charset="0"/>
                <a:cs typeface="Calibri"/>
              </a:rPr>
              <a:t>EPA IRA and BIL </a:t>
            </a:r>
          </a:p>
          <a:p>
            <a:pPr lvl="2">
              <a:spcAft>
                <a:spcPts val="800"/>
              </a:spcAft>
              <a:buSzPct val="75000"/>
              <a:buFont typeface="Wingdings" panose="05000000000000000000" pitchFamily="2" charset="2"/>
              <a:buChar char="§"/>
            </a:pPr>
            <a:r>
              <a:rPr lang="en-US" sz="2200" b="1" i="1" dirty="0">
                <a:latin typeface="Calibri"/>
                <a:ea typeface="Times New Roman" panose="02020603050405020304" pitchFamily="18" charset="0"/>
                <a:cs typeface="Calibri"/>
                <a:hlinkClick r:id="rId8"/>
              </a:rPr>
              <a:t>https://www.epa.gov/inflation-reduction-act/epa-funding-announcements-bipartisan-infrastructure-law-and-inflation</a:t>
            </a:r>
            <a:endParaRPr lang="en-US" sz="2200" b="1" i="1" dirty="0">
              <a:effectLst/>
              <a:latin typeface="Calibri"/>
              <a:ea typeface="Times New Roman" panose="02020603050405020304" pitchFamily="18" charset="0"/>
              <a:cs typeface="Calibri"/>
            </a:endParaRPr>
          </a:p>
          <a:p>
            <a:pPr lvl="1">
              <a:spcAft>
                <a:spcPts val="800"/>
              </a:spcAft>
              <a:buSzPct val="75000"/>
              <a:buFont typeface="Wingdings" panose="05000000000000000000" pitchFamily="2" charset="2"/>
              <a:buChar char="§"/>
            </a:pPr>
            <a:r>
              <a:rPr lang="en-US" b="1" dirty="0">
                <a:ea typeface="Times New Roman" panose="02020603050405020304" pitchFamily="18" charset="0"/>
                <a:cs typeface="Calibri"/>
              </a:rPr>
              <a:t>Identifying and Applying for Grants</a:t>
            </a:r>
            <a:endParaRPr lang="en-US" b="1" dirty="0">
              <a:latin typeface="Calibri"/>
              <a:ea typeface="Times New Roman" panose="02020603050405020304" pitchFamily="18" charset="0"/>
              <a:cs typeface="Calibri"/>
            </a:endParaRPr>
          </a:p>
          <a:p>
            <a:pPr marL="1257300" lvl="2" indent="-342900">
              <a:spcAft>
                <a:spcPts val="800"/>
              </a:spcAft>
              <a:buSzPct val="75000"/>
              <a:buFont typeface="Symbol" panose="05050102010706020507" pitchFamily="18" charset="2"/>
              <a:buChar char=""/>
            </a:pPr>
            <a:r>
              <a:rPr lang="en-US" b="1" dirty="0">
                <a:latin typeface="Calibri"/>
                <a:ea typeface="Times New Roman" panose="02020603050405020304" pitchFamily="18" charset="0"/>
                <a:cs typeface="Calibri"/>
              </a:rPr>
              <a:t>Grants.gov: </a:t>
            </a:r>
            <a:r>
              <a:rPr lang="en-US" dirty="0">
                <a:latin typeface="Calibri"/>
                <a:ea typeface="Times New Roman" panose="02020603050405020304" pitchFamily="18" charset="0"/>
                <a:cs typeface="Calibri"/>
              </a:rPr>
              <a:t>clearinghouse for all federal grant opportunities, includes training and resources</a:t>
            </a:r>
          </a:p>
          <a:p>
            <a:pPr marL="1257300" lvl="2" indent="-342900">
              <a:spcAft>
                <a:spcPts val="800"/>
              </a:spcAft>
              <a:buSzPct val="75000"/>
              <a:buFont typeface="Symbol" panose="05050102010706020507" pitchFamily="18" charset="2"/>
              <a:buChar char=""/>
            </a:pPr>
            <a:r>
              <a:rPr lang="en-US" b="1" dirty="0">
                <a:effectLst/>
                <a:latin typeface="Calibri"/>
                <a:ea typeface="Times New Roman" panose="02020603050405020304" pitchFamily="18" charset="0"/>
                <a:cs typeface="Calibri"/>
              </a:rPr>
              <a:t>EPA Grants Office: </a:t>
            </a:r>
            <a:r>
              <a:rPr lang="en-US" dirty="0">
                <a:effectLst/>
                <a:latin typeface="Calibri"/>
                <a:ea typeface="Times New Roman" panose="02020603050405020304" pitchFamily="18" charset="0"/>
                <a:cs typeface="Calibri"/>
              </a:rPr>
              <a:t>training and resources on applying for grants: </a:t>
            </a:r>
            <a:r>
              <a:rPr lang="en-US" dirty="0">
                <a:effectLst/>
                <a:latin typeface="Calibri"/>
                <a:ea typeface="Times New Roman" panose="02020603050405020304" pitchFamily="18" charset="0"/>
                <a:cs typeface="Calibri"/>
                <a:hlinkClick r:id="rId9"/>
              </a:rPr>
              <a:t>www.epa.gov/grants</a:t>
            </a:r>
            <a:r>
              <a:rPr lang="en-US" dirty="0">
                <a:effectLst/>
                <a:latin typeface="Calibri"/>
                <a:ea typeface="Times New Roman" panose="02020603050405020304" pitchFamily="18" charset="0"/>
                <a:cs typeface="Calibri"/>
              </a:rPr>
              <a:t> </a:t>
            </a:r>
          </a:p>
          <a:p>
            <a:endParaRPr lang="en-US" dirty="0"/>
          </a:p>
        </p:txBody>
      </p:sp>
      <p:sp>
        <p:nvSpPr>
          <p:cNvPr id="3" name="Slide Number Placeholder 2">
            <a:extLst>
              <a:ext uri="{FF2B5EF4-FFF2-40B4-BE49-F238E27FC236}">
                <a16:creationId xmlns:a16="http://schemas.microsoft.com/office/drawing/2014/main" id="{7A0235B7-A295-44E7-88B9-824D8904A9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4112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2BB97E-4F6D-7798-9C0C-2846CC3AEA64}"/>
              </a:ext>
            </a:extLst>
          </p:cNvPr>
          <p:cNvSpPr>
            <a:spLocks noGrp="1"/>
          </p:cNvSpPr>
          <p:nvPr>
            <p:ph type="title"/>
          </p:nvPr>
        </p:nvSpPr>
        <p:spPr/>
        <p:txBody>
          <a:bodyPr>
            <a:normAutofit fontScale="90000"/>
          </a:bodyPr>
          <a:lstStyle/>
          <a:p>
            <a:br>
              <a:rPr kumimoji="0" lang="en-US" sz="4000" b="0" i="0" u="none" strike="noStrike" kern="1200" cap="all" spc="0" normalizeH="0" baseline="0" noProof="0">
                <a:ln>
                  <a:noFill/>
                </a:ln>
                <a:solidFill>
                  <a:srgbClr val="045FC4">
                    <a:lumMod val="75000"/>
                  </a:srgbClr>
                </a:solidFill>
                <a:effectLst/>
                <a:uLnTx/>
                <a:uFillTx/>
                <a:latin typeface="Sagona ExtraLight" panose="02020303050505020204" pitchFamily="18" charset="0"/>
                <a:ea typeface="+mj-ea"/>
                <a:cs typeface="+mj-cs"/>
              </a:rPr>
            </a:br>
            <a:br>
              <a:rPr kumimoji="0" lang="en-US" sz="4000" b="0" i="0" u="none" strike="noStrike" kern="1200" cap="all" spc="0" normalizeH="0" baseline="0" noProof="0">
                <a:ln>
                  <a:noFill/>
                </a:ln>
                <a:solidFill>
                  <a:srgbClr val="045FC4">
                    <a:lumMod val="75000"/>
                  </a:srgbClr>
                </a:solidFill>
                <a:effectLst/>
                <a:uLnTx/>
                <a:uFillTx/>
                <a:latin typeface="Sagona ExtraLight" panose="02020303050505020204" pitchFamily="18" charset="0"/>
                <a:ea typeface="+mj-ea"/>
                <a:cs typeface="+mj-cs"/>
              </a:rPr>
            </a:br>
            <a:r>
              <a:rPr kumimoji="0" lang="en-US" sz="4000" b="0" i="0" u="none" strike="noStrike" kern="1200" cap="all" spc="0" normalizeH="0" baseline="0" noProof="0">
                <a:ln>
                  <a:noFill/>
                </a:ln>
                <a:solidFill>
                  <a:srgbClr val="045FC4">
                    <a:lumMod val="75000"/>
                  </a:srgbClr>
                </a:solidFill>
                <a:effectLst/>
                <a:uLnTx/>
                <a:uFillTx/>
                <a:latin typeface="Sagona ExtraLight" panose="02020303050505020204" pitchFamily="18" charset="0"/>
                <a:ea typeface="+mj-ea"/>
                <a:cs typeface="+mj-cs"/>
              </a:rPr>
              <a:t>Office of air Inflation </a:t>
            </a:r>
            <a:br>
              <a:rPr kumimoji="0" lang="en-US" sz="4000" b="0" i="0" u="none" strike="noStrike" kern="1200" cap="all" spc="0" normalizeH="0" baseline="0" noProof="0">
                <a:ln>
                  <a:noFill/>
                </a:ln>
                <a:solidFill>
                  <a:srgbClr val="045FC4">
                    <a:lumMod val="75000"/>
                  </a:srgbClr>
                </a:solidFill>
                <a:effectLst/>
                <a:uLnTx/>
                <a:uFillTx/>
                <a:latin typeface="Sagona ExtraLight" panose="02020303050505020204" pitchFamily="18" charset="0"/>
                <a:ea typeface="+mj-ea"/>
                <a:cs typeface="+mj-cs"/>
              </a:rPr>
            </a:br>
            <a:r>
              <a:rPr kumimoji="0" lang="en-US" sz="4000" b="0" i="0" u="none" strike="noStrike" kern="1200" cap="all" spc="0" normalizeH="0" baseline="0" noProof="0">
                <a:ln>
                  <a:noFill/>
                </a:ln>
                <a:solidFill>
                  <a:srgbClr val="045FC4">
                    <a:lumMod val="75000"/>
                  </a:srgbClr>
                </a:solidFill>
                <a:effectLst/>
                <a:uLnTx/>
                <a:uFillTx/>
                <a:latin typeface="Sagona ExtraLight" panose="02020303050505020204" pitchFamily="18" charset="0"/>
                <a:ea typeface="+mj-ea"/>
                <a:cs typeface="+mj-cs"/>
              </a:rPr>
              <a:t>reduction act Programs (1/2)</a:t>
            </a:r>
            <a:endParaRPr lang="en-US"/>
          </a:p>
        </p:txBody>
      </p:sp>
      <p:sp>
        <p:nvSpPr>
          <p:cNvPr id="2" name="Content Placeholder 1">
            <a:extLst>
              <a:ext uri="{FF2B5EF4-FFF2-40B4-BE49-F238E27FC236}">
                <a16:creationId xmlns:a16="http://schemas.microsoft.com/office/drawing/2014/main" id="{95C3F404-4040-8709-AAF6-4122FD2488B8}"/>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567E35A1-CF2F-C49B-2B5E-2C358CCB1C7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EB65E2C6-BDBE-2681-C0FB-3711A1396802}"/>
              </a:ext>
            </a:extLst>
          </p:cNvPr>
          <p:cNvGraphicFramePr>
            <a:graphicFrameLocks noGrp="1"/>
          </p:cNvGraphicFramePr>
          <p:nvPr/>
        </p:nvGraphicFramePr>
        <p:xfrm>
          <a:off x="392623" y="1590772"/>
          <a:ext cx="11369068" cy="4823770"/>
        </p:xfrm>
        <a:graphic>
          <a:graphicData uri="http://schemas.openxmlformats.org/drawingml/2006/table">
            <a:tbl>
              <a:tblPr firstRow="1" bandRow="1">
                <a:tableStyleId>{00A15C55-8517-42AA-B614-E9B94910E393}</a:tableStyleId>
              </a:tblPr>
              <a:tblGrid>
                <a:gridCol w="2476083">
                  <a:extLst>
                    <a:ext uri="{9D8B030D-6E8A-4147-A177-3AD203B41FA5}">
                      <a16:colId xmlns:a16="http://schemas.microsoft.com/office/drawing/2014/main" val="2343506082"/>
                    </a:ext>
                  </a:extLst>
                </a:gridCol>
                <a:gridCol w="2124635">
                  <a:extLst>
                    <a:ext uri="{9D8B030D-6E8A-4147-A177-3AD203B41FA5}">
                      <a16:colId xmlns:a16="http://schemas.microsoft.com/office/drawing/2014/main" val="3101373747"/>
                    </a:ext>
                  </a:extLst>
                </a:gridCol>
                <a:gridCol w="1905595">
                  <a:extLst>
                    <a:ext uri="{9D8B030D-6E8A-4147-A177-3AD203B41FA5}">
                      <a16:colId xmlns:a16="http://schemas.microsoft.com/office/drawing/2014/main" val="477126657"/>
                    </a:ext>
                  </a:extLst>
                </a:gridCol>
                <a:gridCol w="4862755">
                  <a:extLst>
                    <a:ext uri="{9D8B030D-6E8A-4147-A177-3AD203B41FA5}">
                      <a16:colId xmlns:a16="http://schemas.microsoft.com/office/drawing/2014/main" val="2716074539"/>
                    </a:ext>
                  </a:extLst>
                </a:gridCol>
              </a:tblGrid>
              <a:tr h="283743">
                <a:tc>
                  <a:txBody>
                    <a:bodyPr/>
                    <a:lstStyle/>
                    <a:p>
                      <a:r>
                        <a:rPr lang="en-US" sz="2000"/>
                        <a:t>Program</a:t>
                      </a:r>
                    </a:p>
                  </a:txBody>
                  <a:tcPr/>
                </a:tc>
                <a:tc>
                  <a:txBody>
                    <a:bodyPr/>
                    <a:lstStyle/>
                    <a:p>
                      <a:r>
                        <a:rPr lang="en-US" sz="2000"/>
                        <a:t>Funding ($)</a:t>
                      </a:r>
                    </a:p>
                  </a:txBody>
                  <a:tcPr/>
                </a:tc>
                <a:tc>
                  <a:txBody>
                    <a:bodyPr/>
                    <a:lstStyle/>
                    <a:p>
                      <a:r>
                        <a:rPr lang="en-US" sz="2000"/>
                        <a:t>Opening Date</a:t>
                      </a:r>
                    </a:p>
                  </a:txBody>
                  <a:tcPr/>
                </a:tc>
                <a:tc>
                  <a:txBody>
                    <a:bodyPr/>
                    <a:lstStyle/>
                    <a:p>
                      <a:r>
                        <a:rPr lang="en-US" sz="2000"/>
                        <a:t>Closing Date</a:t>
                      </a:r>
                    </a:p>
                  </a:txBody>
                  <a:tcPr/>
                </a:tc>
                <a:extLst>
                  <a:ext uri="{0D108BD9-81ED-4DB2-BD59-A6C34878D82A}">
                    <a16:rowId xmlns:a16="http://schemas.microsoft.com/office/drawing/2014/main" val="1069185499"/>
                  </a:ext>
                </a:extLst>
              </a:tr>
              <a:tr h="724210">
                <a:tc>
                  <a:txBody>
                    <a:bodyPr/>
                    <a:lstStyle/>
                    <a:p>
                      <a:r>
                        <a:rPr lang="en-US" sz="2000" b="1"/>
                        <a:t>Clean Air Act Grants (Sec. 60105(f))</a:t>
                      </a:r>
                    </a:p>
                  </a:txBody>
                  <a:tcPr/>
                </a:tc>
                <a:tc>
                  <a:txBody>
                    <a:bodyPr/>
                    <a:lstStyle/>
                    <a:p>
                      <a:r>
                        <a:rPr lang="en-US" sz="2000"/>
                        <a:t>$25 M non-competitive grants</a:t>
                      </a:r>
                    </a:p>
                  </a:txBody>
                  <a:tcPr/>
                </a:tc>
                <a:tc>
                  <a:txBody>
                    <a:bodyPr/>
                    <a:lstStyle/>
                    <a:p>
                      <a:r>
                        <a:rPr lang="en-US" sz="2000"/>
                        <a:t>February 15, 2023</a:t>
                      </a:r>
                    </a:p>
                  </a:txBody>
                  <a:tcPr/>
                </a:tc>
                <a:tc>
                  <a:txBody>
                    <a:bodyPr/>
                    <a:lstStyle/>
                    <a:p>
                      <a:r>
                        <a:rPr lang="en-US" sz="2000"/>
                        <a:t>Competition closed April 17; applications are currently under review.</a:t>
                      </a:r>
                    </a:p>
                  </a:txBody>
                  <a:tcPr/>
                </a:tc>
                <a:extLst>
                  <a:ext uri="{0D108BD9-81ED-4DB2-BD59-A6C34878D82A}">
                    <a16:rowId xmlns:a16="http://schemas.microsoft.com/office/drawing/2014/main" val="119546393"/>
                  </a:ext>
                </a:extLst>
              </a:tr>
              <a:tr h="1114819">
                <a:tc>
                  <a:txBody>
                    <a:bodyPr/>
                    <a:lstStyle/>
                    <a:p>
                      <a:r>
                        <a:rPr lang="en-US" sz="2000" b="1"/>
                        <a:t>CPRG Planning Grants</a:t>
                      </a:r>
                    </a:p>
                  </a:txBody>
                  <a:tcPr/>
                </a:tc>
                <a:tc>
                  <a:txBody>
                    <a:bodyPr/>
                    <a:lstStyle/>
                    <a:p>
                      <a:r>
                        <a:rPr lang="en-US" sz="2000"/>
                        <a:t>$250 M non-competitive grants</a:t>
                      </a:r>
                    </a:p>
                  </a:txBody>
                  <a:tcPr/>
                </a:tc>
                <a:tc>
                  <a:txBody>
                    <a:bodyPr/>
                    <a:lstStyle/>
                    <a:p>
                      <a:r>
                        <a:rPr lang="en-US" sz="2000"/>
                        <a:t>March 1, 2023</a:t>
                      </a:r>
                    </a:p>
                  </a:txBody>
                  <a:tcPr/>
                </a:tc>
                <a:tc>
                  <a:txBody>
                    <a:bodyPr/>
                    <a:lstStyle/>
                    <a:p>
                      <a:r>
                        <a:rPr lang="en-US" sz="2000" b="0" kern="1200">
                          <a:solidFill>
                            <a:schemeClr val="dk1"/>
                          </a:solidFill>
                          <a:effectLst/>
                        </a:rPr>
                        <a:t>Opt-in period closed 3/31 for states, 4/28 for MSAs; tribe / territory workplans due 6/15. </a:t>
                      </a:r>
                    </a:p>
                    <a:p>
                      <a:endParaRPr lang="en-US" sz="500" b="0" kern="1200">
                        <a:solidFill>
                          <a:schemeClr val="dk1"/>
                        </a:solidFill>
                        <a:effectLst/>
                      </a:endParaRPr>
                    </a:p>
                    <a:p>
                      <a:r>
                        <a:rPr lang="en-US" sz="2000" b="0" kern="1200">
                          <a:solidFill>
                            <a:schemeClr val="dk1"/>
                          </a:solidFill>
                          <a:effectLst/>
                        </a:rPr>
                        <a:t>Funds to be awarded June-August 2023 for states/metro areas, likely August-September 2023 for Tribes/Territories.</a:t>
                      </a:r>
                      <a:endParaRPr lang="en-US" sz="2000" b="0" i="0" kern="1200">
                        <a:solidFill>
                          <a:schemeClr val="dk1"/>
                        </a:solidFill>
                        <a:effectLst/>
                        <a:latin typeface="+mn-lt"/>
                        <a:ea typeface="+mn-ea"/>
                        <a:cs typeface="+mn-cs"/>
                      </a:endParaRPr>
                    </a:p>
                  </a:txBody>
                  <a:tcPr/>
                </a:tc>
                <a:extLst>
                  <a:ext uri="{0D108BD9-81ED-4DB2-BD59-A6C34878D82A}">
                    <a16:rowId xmlns:a16="http://schemas.microsoft.com/office/drawing/2014/main" val="3512502192"/>
                  </a:ext>
                </a:extLst>
              </a:tr>
              <a:tr h="724210">
                <a:tc>
                  <a:txBody>
                    <a:bodyPr/>
                    <a:lstStyle/>
                    <a:p>
                      <a:r>
                        <a:rPr lang="en-US" sz="2000" b="1"/>
                        <a:t>CPRG Implementation Grants</a:t>
                      </a:r>
                    </a:p>
                  </a:txBody>
                  <a:tcPr/>
                </a:tc>
                <a:tc>
                  <a:txBody>
                    <a:bodyPr/>
                    <a:lstStyle/>
                    <a:p>
                      <a:r>
                        <a:rPr lang="en-US" sz="2000"/>
                        <a:t>$4.6 B competitive grants</a:t>
                      </a:r>
                    </a:p>
                  </a:txBody>
                  <a:tcPr/>
                </a:tc>
                <a:tc>
                  <a:txBody>
                    <a:bodyPr/>
                    <a:lstStyle/>
                    <a:p>
                      <a:r>
                        <a:rPr lang="en-US" sz="2000"/>
                        <a:t>Later in 2023</a:t>
                      </a:r>
                    </a:p>
                  </a:txBody>
                  <a:tcPr/>
                </a:tc>
                <a:tc>
                  <a:txBody>
                    <a:bodyPr/>
                    <a:lstStyle/>
                    <a:p>
                      <a:pPr marL="0" algn="l" defTabSz="914400" rtl="0" eaLnBrk="1" latinLnBrk="0" hangingPunct="1"/>
                      <a:r>
                        <a:rPr lang="en-US" sz="2000" kern="1200">
                          <a:solidFill>
                            <a:schemeClr val="dk1"/>
                          </a:solidFill>
                          <a:latin typeface="+mn-lt"/>
                          <a:ea typeface="+mn-ea"/>
                          <a:cs typeface="+mn-cs"/>
                        </a:rPr>
                        <a:t>Applications likely due in the first quarter of calendar year 2024.</a:t>
                      </a:r>
                    </a:p>
                  </a:txBody>
                  <a:tcPr marL="63500" marR="63500" marT="50800" marB="50800"/>
                </a:tc>
                <a:extLst>
                  <a:ext uri="{0D108BD9-81ED-4DB2-BD59-A6C34878D82A}">
                    <a16:rowId xmlns:a16="http://schemas.microsoft.com/office/drawing/2014/main" val="3858377180"/>
                  </a:ext>
                </a:extLst>
              </a:tr>
              <a:tr h="724210">
                <a:tc>
                  <a:txBody>
                    <a:bodyPr/>
                    <a:lstStyle/>
                    <a:p>
                      <a:r>
                        <a:rPr lang="en-US" sz="2000" b="1"/>
                        <a:t>Funding to Address Air Pollution at Schools	</a:t>
                      </a:r>
                    </a:p>
                  </a:txBody>
                  <a:tcPr/>
                </a:tc>
                <a:tc>
                  <a:txBody>
                    <a:bodyPr/>
                    <a:lstStyle/>
                    <a:p>
                      <a:r>
                        <a:rPr lang="en-US" sz="2000"/>
                        <a:t>$37.5 M competitive grants</a:t>
                      </a:r>
                    </a:p>
                  </a:txBody>
                  <a:tcPr/>
                </a:tc>
                <a:tc>
                  <a:txBody>
                    <a:bodyPr/>
                    <a:lstStyle/>
                    <a:p>
                      <a:r>
                        <a:rPr lang="en-US" sz="2000"/>
                        <a:t>Fall 2023</a:t>
                      </a:r>
                    </a:p>
                  </a:txBody>
                  <a:tcPr/>
                </a:tc>
                <a:tc>
                  <a:txBody>
                    <a:bodyPr/>
                    <a:lstStyle/>
                    <a:p>
                      <a:r>
                        <a:rPr lang="en-US" sz="2000"/>
                        <a:t>TBD</a:t>
                      </a:r>
                    </a:p>
                  </a:txBody>
                  <a:tcPr/>
                </a:tc>
                <a:extLst>
                  <a:ext uri="{0D108BD9-81ED-4DB2-BD59-A6C34878D82A}">
                    <a16:rowId xmlns:a16="http://schemas.microsoft.com/office/drawing/2014/main" val="2254054795"/>
                  </a:ext>
                </a:extLst>
              </a:tr>
            </a:tbl>
          </a:graphicData>
        </a:graphic>
      </p:graphicFrame>
      <p:sp>
        <p:nvSpPr>
          <p:cNvPr id="5" name="TextBox 4">
            <a:extLst>
              <a:ext uri="{FF2B5EF4-FFF2-40B4-BE49-F238E27FC236}">
                <a16:creationId xmlns:a16="http://schemas.microsoft.com/office/drawing/2014/main" id="{7544A61E-62AC-C153-0FFF-5D3B7E235FA8}"/>
              </a:ext>
            </a:extLst>
          </p:cNvPr>
          <p:cNvSpPr txBox="1"/>
          <p:nvPr/>
        </p:nvSpPr>
        <p:spPr>
          <a:xfrm>
            <a:off x="392623" y="6447881"/>
            <a:ext cx="114849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hlinkClick r:id="rId2"/>
              </a:rPr>
              <a:t>https://www.epa.gov/invest/epa-funding-announcements-bipartisan-infrastructure-law-and-inflation-reduction-act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55285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1825A6E-EEEC-4CF1-A7D1-5C682175199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51825A6E-EEEC-4CF1-A7D1-5C682175199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C262621-B6F7-4BA6-BD99-CB5749A12F2D}"/>
              </a:ext>
            </a:extLst>
          </p:cNvPr>
          <p:cNvSpPr>
            <a:spLocks noGrp="1"/>
          </p:cNvSpPr>
          <p:nvPr>
            <p:ph type="title"/>
          </p:nvPr>
        </p:nvSpPr>
        <p:spPr/>
        <p:txBody>
          <a:bodyPr vert="horz">
            <a:normAutofit fontScale="90000"/>
          </a:bodyPr>
          <a:lstStyle/>
          <a:p>
            <a:r>
              <a:rPr lang="en-US" sz="4000"/>
              <a:t>Office of air Inflation </a:t>
            </a:r>
            <a:br>
              <a:rPr lang="en-US" sz="4000"/>
            </a:br>
            <a:r>
              <a:rPr lang="en-US" sz="4000"/>
              <a:t>reduction act programs (2/2) </a:t>
            </a:r>
          </a:p>
        </p:txBody>
      </p:sp>
      <p:sp>
        <p:nvSpPr>
          <p:cNvPr id="2" name="Content Placeholder 1">
            <a:extLst>
              <a:ext uri="{FF2B5EF4-FFF2-40B4-BE49-F238E27FC236}">
                <a16:creationId xmlns:a16="http://schemas.microsoft.com/office/drawing/2014/main" id="{AE2AF239-D7B9-9DE2-1FEB-18AEF0AE68A3}"/>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771F57D5-336C-40ED-B216-26F223E7034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351EA042-4F6B-4474-8164-BD81BEA59EC4}"/>
              </a:ext>
            </a:extLst>
          </p:cNvPr>
          <p:cNvGraphicFramePr>
            <a:graphicFrameLocks noGrp="1"/>
          </p:cNvGraphicFramePr>
          <p:nvPr/>
        </p:nvGraphicFramePr>
        <p:xfrm>
          <a:off x="392622" y="1503692"/>
          <a:ext cx="11369068" cy="4779334"/>
        </p:xfrm>
        <a:graphic>
          <a:graphicData uri="http://schemas.openxmlformats.org/drawingml/2006/table">
            <a:tbl>
              <a:tblPr firstRow="1" bandRow="1">
                <a:tableStyleId>{00A15C55-8517-42AA-B614-E9B94910E393}</a:tableStyleId>
              </a:tblPr>
              <a:tblGrid>
                <a:gridCol w="2650205">
                  <a:extLst>
                    <a:ext uri="{9D8B030D-6E8A-4147-A177-3AD203B41FA5}">
                      <a16:colId xmlns:a16="http://schemas.microsoft.com/office/drawing/2014/main" val="1950982131"/>
                    </a:ext>
                  </a:extLst>
                </a:gridCol>
                <a:gridCol w="7721575">
                  <a:extLst>
                    <a:ext uri="{9D8B030D-6E8A-4147-A177-3AD203B41FA5}">
                      <a16:colId xmlns:a16="http://schemas.microsoft.com/office/drawing/2014/main" val="3727088821"/>
                    </a:ext>
                  </a:extLst>
                </a:gridCol>
                <a:gridCol w="997288">
                  <a:extLst>
                    <a:ext uri="{9D8B030D-6E8A-4147-A177-3AD203B41FA5}">
                      <a16:colId xmlns:a16="http://schemas.microsoft.com/office/drawing/2014/main" val="2075125898"/>
                    </a:ext>
                  </a:extLst>
                </a:gridCol>
              </a:tblGrid>
              <a:tr h="361641">
                <a:tc>
                  <a:txBody>
                    <a:bodyPr/>
                    <a:lstStyle/>
                    <a:p>
                      <a:pPr algn="l" fontAlgn="b"/>
                      <a:r>
                        <a:rPr lang="en-US" sz="1600" b="1" u="none" strike="noStrike">
                          <a:solidFill>
                            <a:schemeClr val="bg1"/>
                          </a:solidFill>
                          <a:effectLst/>
                          <a:latin typeface="+mn-lt"/>
                        </a:rPr>
                        <a:t>IRA Provisions</a:t>
                      </a:r>
                      <a:endParaRPr lang="en-US" sz="1600" b="0" i="1" u="none" strike="noStrike">
                        <a:solidFill>
                          <a:schemeClr val="bg1"/>
                        </a:solidFill>
                        <a:effectLst/>
                        <a:latin typeface="+mn-lt"/>
                      </a:endParaRPr>
                    </a:p>
                  </a:txBody>
                  <a:tcPr anchor="ctr"/>
                </a:tc>
                <a:tc>
                  <a:txBody>
                    <a:bodyPr/>
                    <a:lstStyle/>
                    <a:p>
                      <a:pPr algn="l" fontAlgn="b"/>
                      <a:r>
                        <a:rPr lang="en-US" sz="1600" b="1" u="none" strike="noStrike">
                          <a:solidFill>
                            <a:schemeClr val="bg1"/>
                          </a:solidFill>
                          <a:effectLst/>
                          <a:latin typeface="+mn-lt"/>
                        </a:rPr>
                        <a:t>Use of Funds</a:t>
                      </a:r>
                      <a:endParaRPr lang="en-US" sz="1600" b="1" i="0" u="none" strike="noStrike">
                        <a:solidFill>
                          <a:schemeClr val="bg1"/>
                        </a:solidFill>
                        <a:effectLst/>
                        <a:latin typeface="+mn-lt"/>
                      </a:endParaRPr>
                    </a:p>
                  </a:txBody>
                  <a:tcPr anchor="ctr"/>
                </a:tc>
                <a:tc>
                  <a:txBody>
                    <a:bodyPr/>
                    <a:lstStyle/>
                    <a:p>
                      <a:pPr algn="l" fontAlgn="b"/>
                      <a:r>
                        <a:rPr lang="en-US" sz="1600" b="1" u="none" strike="noStrike">
                          <a:solidFill>
                            <a:schemeClr val="bg1"/>
                          </a:solidFill>
                          <a:effectLst/>
                          <a:latin typeface="+mn-lt"/>
                        </a:rPr>
                        <a:t>Funding</a:t>
                      </a:r>
                      <a:endParaRPr lang="en-US" sz="1600" b="1" i="0" u="none" strike="noStrike">
                        <a:solidFill>
                          <a:schemeClr val="bg1"/>
                        </a:solidFill>
                        <a:effectLst/>
                        <a:latin typeface="+mn-lt"/>
                      </a:endParaRPr>
                    </a:p>
                  </a:txBody>
                  <a:tcPr anchor="ctr"/>
                </a:tc>
                <a:extLst>
                  <a:ext uri="{0D108BD9-81ED-4DB2-BD59-A6C34878D82A}">
                    <a16:rowId xmlns:a16="http://schemas.microsoft.com/office/drawing/2014/main" val="3474254408"/>
                  </a:ext>
                </a:extLst>
              </a:tr>
              <a:tr h="631099">
                <a:tc>
                  <a:txBody>
                    <a:bodyPr/>
                    <a:lstStyle/>
                    <a:p>
                      <a:pPr algn="l" fontAlgn="b">
                        <a:spcBef>
                          <a:spcPts val="0"/>
                        </a:spcBef>
                        <a:spcAft>
                          <a:spcPts val="0"/>
                        </a:spcAft>
                      </a:pPr>
                      <a:r>
                        <a:rPr lang="en-US" sz="1600" b="1" u="none" strike="noStrike">
                          <a:solidFill>
                            <a:srgbClr val="000000"/>
                          </a:solidFill>
                          <a:effectLst/>
                          <a:latin typeface="+mn-lt"/>
                        </a:rPr>
                        <a:t>Grants to Reduce Air Pollution at Ports </a:t>
                      </a:r>
                      <a:endParaRPr lang="en-US" sz="1600" b="1" i="0" u="none" strike="noStrike">
                        <a:solidFill>
                          <a:srgbClr val="000000"/>
                        </a:solidFill>
                        <a:effectLst/>
                        <a:latin typeface="+mn-lt"/>
                      </a:endParaRPr>
                    </a:p>
                  </a:txBody>
                  <a:tcPr/>
                </a:tc>
                <a:tc>
                  <a:txBody>
                    <a:bodyPr/>
                    <a:lstStyle/>
                    <a:p>
                      <a:pPr algn="l" fontAlgn="b">
                        <a:spcBef>
                          <a:spcPts val="0"/>
                        </a:spcBef>
                        <a:spcAft>
                          <a:spcPts val="0"/>
                        </a:spcAft>
                      </a:pPr>
                      <a:r>
                        <a:rPr lang="en-US" sz="1600" b="0" u="none" strike="noStrike">
                          <a:solidFill>
                            <a:srgbClr val="000000"/>
                          </a:solidFill>
                          <a:effectLst/>
                          <a:latin typeface="+mn-lt"/>
                        </a:rPr>
                        <a:t>Competitive grants and rebates to reduce air pollution at ports. </a:t>
                      </a:r>
                      <a:endParaRPr lang="en-US" sz="1600" b="0" i="0" u="none" strike="noStrike">
                        <a:solidFill>
                          <a:srgbClr val="000000"/>
                        </a:solidFill>
                        <a:effectLst/>
                        <a:latin typeface="+mn-lt"/>
                      </a:endParaRPr>
                    </a:p>
                  </a:txBody>
                  <a:tcPr/>
                </a:tc>
                <a:tc>
                  <a:txBody>
                    <a:bodyPr/>
                    <a:lstStyle/>
                    <a:p>
                      <a:pPr algn="l" fontAlgn="b">
                        <a:spcBef>
                          <a:spcPts val="0"/>
                        </a:spcBef>
                        <a:spcAft>
                          <a:spcPts val="0"/>
                        </a:spcAft>
                      </a:pPr>
                      <a:r>
                        <a:rPr lang="en-US" sz="1600" b="0" u="none" strike="noStrike">
                          <a:solidFill>
                            <a:srgbClr val="000000"/>
                          </a:solidFill>
                          <a:effectLst/>
                          <a:latin typeface="+mn-lt"/>
                        </a:rPr>
                        <a:t>$3B</a:t>
                      </a:r>
                      <a:endParaRPr lang="en-US" sz="1600" b="0" i="0" u="none" strike="noStrike">
                        <a:solidFill>
                          <a:srgbClr val="000000"/>
                        </a:solidFill>
                        <a:effectLst/>
                        <a:latin typeface="+mn-lt"/>
                      </a:endParaRPr>
                    </a:p>
                  </a:txBody>
                  <a:tcPr/>
                </a:tc>
                <a:extLst>
                  <a:ext uri="{0D108BD9-81ED-4DB2-BD59-A6C34878D82A}">
                    <a16:rowId xmlns:a16="http://schemas.microsoft.com/office/drawing/2014/main" val="270169503"/>
                  </a:ext>
                </a:extLst>
              </a:tr>
              <a:tr h="631099">
                <a:tc>
                  <a:txBody>
                    <a:bodyPr/>
                    <a:lstStyle/>
                    <a:p>
                      <a:pPr algn="l" fontAlgn="b">
                        <a:spcBef>
                          <a:spcPts val="0"/>
                        </a:spcBef>
                        <a:spcAft>
                          <a:spcPts val="0"/>
                        </a:spcAft>
                      </a:pPr>
                      <a:r>
                        <a:rPr lang="en-US" sz="1600" b="1" u="none" strike="noStrike">
                          <a:solidFill>
                            <a:schemeClr val="tx1"/>
                          </a:solidFill>
                          <a:effectLst/>
                          <a:latin typeface="+mn-lt"/>
                        </a:rPr>
                        <a:t>Clean Heavy-Duty Vehicles </a:t>
                      </a:r>
                      <a:endParaRPr lang="en-US" sz="1600" b="1" i="0" u="none" strike="noStrike">
                        <a:solidFill>
                          <a:schemeClr val="tx1"/>
                        </a:solidFill>
                        <a:effectLst/>
                        <a:latin typeface="+mn-lt"/>
                      </a:endParaRPr>
                    </a:p>
                  </a:txBody>
                  <a:tcPr/>
                </a:tc>
                <a:tc>
                  <a:txBody>
                    <a:bodyPr/>
                    <a:lstStyle/>
                    <a:p>
                      <a:pPr algn="l" fontAlgn="b">
                        <a:lnSpc>
                          <a:spcPct val="100000"/>
                        </a:lnSpc>
                        <a:spcBef>
                          <a:spcPts val="0"/>
                        </a:spcBef>
                        <a:spcAft>
                          <a:spcPts val="0"/>
                        </a:spcAft>
                      </a:pPr>
                      <a:r>
                        <a:rPr lang="en-US" sz="1600" b="0" u="none" strike="noStrike">
                          <a:solidFill>
                            <a:schemeClr val="tx1"/>
                          </a:solidFill>
                          <a:effectLst/>
                          <a:latin typeface="+mn-lt"/>
                        </a:rPr>
                        <a:t>Grants, rebates, and contract support to help cover costs of replacing dirty heavy-duty vehicles with clean zero emission vehicles.</a:t>
                      </a:r>
                      <a:endParaRPr lang="en-US" sz="1600" b="0" i="0" u="none" strike="noStrike">
                        <a:solidFill>
                          <a:schemeClr val="tx1"/>
                        </a:solidFill>
                        <a:effectLst/>
                        <a:latin typeface="+mn-lt"/>
                      </a:endParaRPr>
                    </a:p>
                  </a:txBody>
                  <a:tcPr/>
                </a:tc>
                <a:tc>
                  <a:txBody>
                    <a:bodyPr/>
                    <a:lstStyle/>
                    <a:p>
                      <a:pPr algn="l" fontAlgn="b">
                        <a:spcBef>
                          <a:spcPts val="0"/>
                        </a:spcBef>
                        <a:spcAft>
                          <a:spcPts val="0"/>
                        </a:spcAft>
                      </a:pPr>
                      <a:r>
                        <a:rPr lang="en-US" sz="1600" b="0" u="none" strike="noStrike">
                          <a:solidFill>
                            <a:schemeClr val="tx1"/>
                          </a:solidFill>
                          <a:effectLst/>
                          <a:latin typeface="+mn-lt"/>
                        </a:rPr>
                        <a:t>$1B</a:t>
                      </a:r>
                      <a:endParaRPr lang="en-US" sz="1600" b="0" i="0" u="none" strike="noStrike">
                        <a:solidFill>
                          <a:schemeClr val="tx1"/>
                        </a:solidFill>
                        <a:effectLst/>
                        <a:latin typeface="+mn-lt"/>
                      </a:endParaRPr>
                    </a:p>
                  </a:txBody>
                  <a:tcPr/>
                </a:tc>
                <a:extLst>
                  <a:ext uri="{0D108BD9-81ED-4DB2-BD59-A6C34878D82A}">
                    <a16:rowId xmlns:a16="http://schemas.microsoft.com/office/drawing/2014/main" val="1396077405"/>
                  </a:ext>
                </a:extLst>
              </a:tr>
              <a:tr h="631099">
                <a:tc>
                  <a:txBody>
                    <a:bodyPr/>
                    <a:lstStyle/>
                    <a:p>
                      <a:pPr algn="l" fontAlgn="b"/>
                      <a:r>
                        <a:rPr lang="en-US" sz="1600" b="1" u="none" strike="noStrike">
                          <a:solidFill>
                            <a:schemeClr val="tx1"/>
                          </a:solidFill>
                          <a:effectLst/>
                          <a:latin typeface="+mn-lt"/>
                        </a:rPr>
                        <a:t>Funding to Address Air Pollution  </a:t>
                      </a:r>
                    </a:p>
                  </a:txBody>
                  <a:tcPr/>
                </a:tc>
                <a:tc>
                  <a:txBody>
                    <a:bodyPr/>
                    <a:lstStyle/>
                    <a:p>
                      <a:pPr algn="l" fontAlgn="b"/>
                      <a:r>
                        <a:rPr lang="en-US" sz="1600" b="0" u="none" strike="noStrike">
                          <a:solidFill>
                            <a:schemeClr val="tx1"/>
                          </a:solidFill>
                          <a:effectLst/>
                          <a:latin typeface="+mn-lt"/>
                        </a:rPr>
                        <a:t>Grants and other activities to support air monitoring and screening. </a:t>
                      </a:r>
                      <a:endParaRPr lang="en-US" sz="1600" b="0" i="0" u="none" strike="noStrike">
                        <a:solidFill>
                          <a:schemeClr val="tx1"/>
                        </a:solidFill>
                        <a:effectLst/>
                        <a:latin typeface="+mn-lt"/>
                      </a:endParaRPr>
                    </a:p>
                  </a:txBody>
                  <a:tcPr/>
                </a:tc>
                <a:tc>
                  <a:txBody>
                    <a:bodyPr/>
                    <a:lstStyle/>
                    <a:p>
                      <a:pPr algn="l" fontAlgn="b"/>
                      <a:r>
                        <a:rPr lang="en-US" sz="1600" u="none" strike="noStrike">
                          <a:solidFill>
                            <a:schemeClr val="tx1"/>
                          </a:solidFill>
                          <a:effectLst/>
                          <a:latin typeface="+mn-lt"/>
                        </a:rPr>
                        <a:t>$205.5M</a:t>
                      </a:r>
                      <a:endParaRPr lang="en-US" sz="1600" b="0" i="0" u="none" strike="noStrike">
                        <a:solidFill>
                          <a:schemeClr val="tx1"/>
                        </a:solidFill>
                        <a:effectLst/>
                        <a:latin typeface="+mn-lt"/>
                      </a:endParaRPr>
                    </a:p>
                  </a:txBody>
                  <a:tcPr/>
                </a:tc>
                <a:extLst>
                  <a:ext uri="{0D108BD9-81ED-4DB2-BD59-A6C34878D82A}">
                    <a16:rowId xmlns:a16="http://schemas.microsoft.com/office/drawing/2014/main" val="4202301588"/>
                  </a:ext>
                </a:extLst>
              </a:tr>
              <a:tr h="631099">
                <a:tc>
                  <a:txBody>
                    <a:bodyPr/>
                    <a:lstStyle/>
                    <a:p>
                      <a:pPr algn="l" fontAlgn="b">
                        <a:spcBef>
                          <a:spcPts val="0"/>
                        </a:spcBef>
                        <a:spcAft>
                          <a:spcPts val="0"/>
                        </a:spcAft>
                      </a:pPr>
                      <a:r>
                        <a:rPr lang="en-US" sz="1600" b="1" u="none" strike="noStrike">
                          <a:solidFill>
                            <a:schemeClr val="tx1"/>
                          </a:solidFill>
                          <a:effectLst/>
                          <a:latin typeface="+mn-lt"/>
                        </a:rPr>
                        <a:t>Diesel Emissions Reductions</a:t>
                      </a:r>
                      <a:endParaRPr lang="en-US" sz="1600" b="1" i="0" u="none" strike="noStrike">
                        <a:solidFill>
                          <a:schemeClr val="tx1"/>
                        </a:solidFill>
                        <a:effectLst/>
                        <a:latin typeface="+mn-lt"/>
                      </a:endParaRPr>
                    </a:p>
                  </a:txBody>
                  <a:tcPr/>
                </a:tc>
                <a:tc>
                  <a:txBody>
                    <a:bodyPr/>
                    <a:lstStyle/>
                    <a:p>
                      <a:pPr algn="l" fontAlgn="b">
                        <a:lnSpc>
                          <a:spcPct val="100000"/>
                        </a:lnSpc>
                        <a:spcBef>
                          <a:spcPts val="0"/>
                        </a:spcBef>
                        <a:spcAft>
                          <a:spcPts val="0"/>
                        </a:spcAft>
                      </a:pPr>
                      <a:r>
                        <a:rPr lang="en-US" sz="1600" b="0" u="none" strike="noStrike">
                          <a:solidFill>
                            <a:schemeClr val="tx1"/>
                          </a:solidFill>
                          <a:effectLst/>
                          <a:latin typeface="+mn-lt"/>
                        </a:rPr>
                        <a:t>Funding for Diesel Emissions Reduction Act program. </a:t>
                      </a:r>
                      <a:endParaRPr lang="en-US" sz="1600" b="0" i="0" u="none" strike="noStrike">
                        <a:solidFill>
                          <a:schemeClr val="tx1"/>
                        </a:solidFill>
                        <a:effectLst/>
                        <a:latin typeface="+mn-lt"/>
                      </a:endParaRPr>
                    </a:p>
                  </a:txBody>
                  <a:tcPr/>
                </a:tc>
                <a:tc>
                  <a:txBody>
                    <a:bodyPr/>
                    <a:lstStyle/>
                    <a:p>
                      <a:pPr algn="l" fontAlgn="b">
                        <a:spcBef>
                          <a:spcPts val="0"/>
                        </a:spcBef>
                        <a:spcAft>
                          <a:spcPts val="0"/>
                        </a:spcAft>
                      </a:pPr>
                      <a:r>
                        <a:rPr lang="en-US" sz="1600" u="none" strike="noStrike">
                          <a:solidFill>
                            <a:schemeClr val="tx1"/>
                          </a:solidFill>
                          <a:effectLst/>
                          <a:latin typeface="+mn-lt"/>
                        </a:rPr>
                        <a:t>$60M</a:t>
                      </a:r>
                      <a:endParaRPr lang="en-US" sz="1600" b="0" i="0" u="none" strike="noStrike">
                        <a:solidFill>
                          <a:schemeClr val="tx1"/>
                        </a:solidFill>
                        <a:effectLst/>
                        <a:latin typeface="+mn-lt"/>
                      </a:endParaRPr>
                    </a:p>
                  </a:txBody>
                  <a:tcPr/>
                </a:tc>
                <a:extLst>
                  <a:ext uri="{0D108BD9-81ED-4DB2-BD59-A6C34878D82A}">
                    <a16:rowId xmlns:a16="http://schemas.microsoft.com/office/drawing/2014/main" val="24242917"/>
                  </a:ext>
                </a:extLst>
              </a:tr>
              <a:tr h="631099">
                <a:tc>
                  <a:txBody>
                    <a:bodyPr/>
                    <a:lstStyle/>
                    <a:p>
                      <a:pPr marL="0" marR="0" lvl="0" indent="0" algn="l" rtl="0" eaLnBrk="1" fontAlgn="b" latinLnBrk="0" hangingPunct="1">
                        <a:lnSpc>
                          <a:spcPct val="100000"/>
                        </a:lnSpc>
                        <a:spcBef>
                          <a:spcPts val="0"/>
                        </a:spcBef>
                        <a:spcAft>
                          <a:spcPts val="0"/>
                        </a:spcAft>
                        <a:buClrTx/>
                        <a:buSzTx/>
                        <a:buFontTx/>
                        <a:buNone/>
                      </a:pPr>
                      <a:r>
                        <a:rPr lang="en-US" sz="1600" b="1" i="0" u="none" strike="noStrike">
                          <a:solidFill>
                            <a:schemeClr val="tx1"/>
                          </a:solidFill>
                          <a:effectLst/>
                          <a:latin typeface="+mn-lt"/>
                        </a:rPr>
                        <a:t>Funding for Section 211(o)</a:t>
                      </a:r>
                    </a:p>
                  </a:txBody>
                  <a:tcPr/>
                </a:tc>
                <a:tc>
                  <a:txBody>
                    <a:bodyPr/>
                    <a:lstStyle/>
                    <a:p>
                      <a:pPr algn="l" fontAlgn="b">
                        <a:lnSpc>
                          <a:spcPct val="100000"/>
                        </a:lnSpc>
                        <a:spcBef>
                          <a:spcPts val="0"/>
                        </a:spcBef>
                        <a:spcAft>
                          <a:spcPts val="0"/>
                        </a:spcAft>
                      </a:pPr>
                      <a:r>
                        <a:rPr lang="en-US" sz="1600">
                          <a:latin typeface="+mn-lt"/>
                        </a:rPr>
                        <a:t>Funding to support investments in advanced biofuels and to implement the Renewable Fuel Standard. </a:t>
                      </a:r>
                      <a:endParaRPr lang="en-US" sz="1600" b="0" i="0" u="none" strike="noStrike">
                        <a:solidFill>
                          <a:schemeClr val="tx1"/>
                        </a:solidFill>
                        <a:effectLst/>
                        <a:latin typeface="+mn-lt"/>
                      </a:endParaRPr>
                    </a:p>
                  </a:txBody>
                  <a:tcPr/>
                </a:tc>
                <a:tc>
                  <a:txBody>
                    <a:bodyPr/>
                    <a:lstStyle/>
                    <a:p>
                      <a:pPr algn="l" fontAlgn="b">
                        <a:spcBef>
                          <a:spcPts val="0"/>
                        </a:spcBef>
                        <a:spcAft>
                          <a:spcPts val="0"/>
                        </a:spcAft>
                      </a:pPr>
                      <a:r>
                        <a:rPr lang="en-US" sz="1600" b="0" i="0" u="none" strike="noStrike">
                          <a:solidFill>
                            <a:schemeClr val="tx1"/>
                          </a:solidFill>
                          <a:effectLst/>
                          <a:latin typeface="+mn-lt"/>
                        </a:rPr>
                        <a:t>$15M</a:t>
                      </a:r>
                    </a:p>
                  </a:txBody>
                  <a:tcPr/>
                </a:tc>
                <a:extLst>
                  <a:ext uri="{0D108BD9-81ED-4DB2-BD59-A6C34878D82A}">
                    <a16:rowId xmlns:a16="http://schemas.microsoft.com/office/drawing/2014/main" val="4238221686"/>
                  </a:ext>
                </a:extLst>
              </a:tr>
              <a:tr h="631099">
                <a:tc>
                  <a:txBody>
                    <a:bodyPr/>
                    <a:lstStyle/>
                    <a:p>
                      <a:pPr marL="0" marR="0" lvl="0" indent="0" algn="l" rtl="0" eaLnBrk="1" fontAlgn="b" latinLnBrk="0" hangingPunct="1">
                        <a:lnSpc>
                          <a:spcPct val="100000"/>
                        </a:lnSpc>
                        <a:spcBef>
                          <a:spcPts val="0"/>
                        </a:spcBef>
                        <a:spcAft>
                          <a:spcPts val="0"/>
                        </a:spcAft>
                        <a:buClrTx/>
                        <a:buSzTx/>
                        <a:buFontTx/>
                        <a:buNone/>
                      </a:pPr>
                      <a:r>
                        <a:rPr lang="en-US" sz="1600" b="1" u="none" strike="noStrike">
                          <a:solidFill>
                            <a:schemeClr val="tx1"/>
                          </a:solidFill>
                          <a:effectLst/>
                          <a:latin typeface="+mn-lt"/>
                        </a:rPr>
                        <a:t>Mobile Source Grants </a:t>
                      </a:r>
                      <a:endParaRPr lang="en-US" sz="1600" b="1" i="0" u="none" strike="noStrike">
                        <a:solidFill>
                          <a:schemeClr val="tx1"/>
                        </a:solidFill>
                        <a:effectLst/>
                        <a:latin typeface="+mn-lt"/>
                      </a:endParaRPr>
                    </a:p>
                  </a:txBody>
                  <a:tcPr/>
                </a:tc>
                <a:tc>
                  <a:txBody>
                    <a:bodyPr/>
                    <a:lstStyle/>
                    <a:p>
                      <a:pPr algn="l" fontAlgn="b">
                        <a:lnSpc>
                          <a:spcPct val="100000"/>
                        </a:lnSpc>
                        <a:spcBef>
                          <a:spcPts val="0"/>
                        </a:spcBef>
                        <a:spcAft>
                          <a:spcPts val="0"/>
                        </a:spcAft>
                      </a:pPr>
                      <a:r>
                        <a:rPr lang="en-US" sz="1600" b="0" u="none" strike="noStrike">
                          <a:solidFill>
                            <a:schemeClr val="tx1"/>
                          </a:solidFill>
                          <a:effectLst/>
                          <a:latin typeface="+mn-lt"/>
                        </a:rPr>
                        <a:t>Grants for States to adopt and implement zero-emission standards.</a:t>
                      </a:r>
                      <a:endParaRPr lang="en-US" sz="1600" b="0" i="0" u="none" strike="noStrike">
                        <a:solidFill>
                          <a:schemeClr val="tx1"/>
                        </a:solidFill>
                        <a:effectLst/>
                        <a:latin typeface="+mn-lt"/>
                      </a:endParaRPr>
                    </a:p>
                  </a:txBody>
                  <a:tcPr/>
                </a:tc>
                <a:tc>
                  <a:txBody>
                    <a:bodyPr/>
                    <a:lstStyle/>
                    <a:p>
                      <a:pPr algn="l" fontAlgn="b">
                        <a:spcBef>
                          <a:spcPts val="0"/>
                        </a:spcBef>
                        <a:spcAft>
                          <a:spcPts val="0"/>
                        </a:spcAft>
                      </a:pPr>
                      <a:r>
                        <a:rPr lang="en-US" sz="1600" b="0" u="none" strike="noStrike">
                          <a:solidFill>
                            <a:schemeClr val="tx1"/>
                          </a:solidFill>
                          <a:effectLst/>
                          <a:latin typeface="+mn-lt"/>
                        </a:rPr>
                        <a:t>$5M</a:t>
                      </a:r>
                      <a:endParaRPr lang="en-US" sz="1600" b="0" i="0" u="none" strike="noStrike">
                        <a:solidFill>
                          <a:schemeClr val="tx1"/>
                        </a:solidFill>
                        <a:effectLst/>
                        <a:latin typeface="+mn-lt"/>
                      </a:endParaRPr>
                    </a:p>
                  </a:txBody>
                  <a:tcPr/>
                </a:tc>
                <a:extLst>
                  <a:ext uri="{0D108BD9-81ED-4DB2-BD59-A6C34878D82A}">
                    <a16:rowId xmlns:a16="http://schemas.microsoft.com/office/drawing/2014/main" val="592813802"/>
                  </a:ext>
                </a:extLst>
              </a:tr>
              <a:tr h="631099">
                <a:tc>
                  <a:txBody>
                    <a:bodyPr/>
                    <a:lstStyle/>
                    <a:p>
                      <a:pPr algn="l" fontAlgn="b">
                        <a:spcBef>
                          <a:spcPts val="0"/>
                        </a:spcBef>
                        <a:spcAft>
                          <a:spcPts val="0"/>
                        </a:spcAft>
                      </a:pPr>
                      <a:r>
                        <a:rPr lang="en-US" sz="1600" b="1" u="none" strike="noStrike">
                          <a:solidFill>
                            <a:srgbClr val="000000"/>
                          </a:solidFill>
                          <a:effectLst/>
                          <a:latin typeface="+mn-lt"/>
                        </a:rPr>
                        <a:t>Implementation of the AIM</a:t>
                      </a:r>
                      <a:r>
                        <a:rPr lang="en-US" sz="1600" b="1" u="none" strike="noStrike" baseline="30000">
                          <a:solidFill>
                            <a:srgbClr val="000000"/>
                          </a:solidFill>
                          <a:effectLst/>
                          <a:latin typeface="+mn-lt"/>
                        </a:rPr>
                        <a:t>1</a:t>
                      </a:r>
                      <a:r>
                        <a:rPr lang="en-US" sz="1600" b="1" u="none" strike="noStrike">
                          <a:solidFill>
                            <a:srgbClr val="000000"/>
                          </a:solidFill>
                          <a:effectLst/>
                          <a:latin typeface="+mn-lt"/>
                        </a:rPr>
                        <a:t> Act</a:t>
                      </a:r>
                    </a:p>
                  </a:txBody>
                  <a:tcPr/>
                </a:tc>
                <a:tc>
                  <a:txBody>
                    <a:bodyPr/>
                    <a:lstStyle/>
                    <a:p>
                      <a:pPr algn="l" fontAlgn="b">
                        <a:lnSpc>
                          <a:spcPct val="100000"/>
                        </a:lnSpc>
                        <a:spcBef>
                          <a:spcPts val="0"/>
                        </a:spcBef>
                        <a:spcAft>
                          <a:spcPts val="0"/>
                        </a:spcAft>
                      </a:pPr>
                      <a:r>
                        <a:rPr lang="en-US" sz="1600" b="0" u="none" strike="noStrike">
                          <a:solidFill>
                            <a:srgbClr val="000000"/>
                          </a:solidFill>
                          <a:effectLst/>
                          <a:latin typeface="+mn-lt"/>
                        </a:rPr>
                        <a:t>Grants to assist with meeting hydrofluorocarbon reduction commitments.</a:t>
                      </a:r>
                      <a:endParaRPr lang="en-US" sz="1600" b="0" i="0" u="none" strike="noStrike">
                        <a:solidFill>
                          <a:srgbClr val="000000"/>
                        </a:solidFill>
                        <a:effectLst/>
                        <a:latin typeface="+mn-lt"/>
                      </a:endParaRPr>
                    </a:p>
                  </a:txBody>
                  <a:tcPr/>
                </a:tc>
                <a:tc>
                  <a:txBody>
                    <a:bodyPr/>
                    <a:lstStyle/>
                    <a:p>
                      <a:pPr algn="l" fontAlgn="b">
                        <a:spcBef>
                          <a:spcPts val="0"/>
                        </a:spcBef>
                        <a:spcAft>
                          <a:spcPts val="0"/>
                        </a:spcAft>
                      </a:pPr>
                      <a:r>
                        <a:rPr lang="en-US" sz="1600" b="0" u="none" strike="noStrike">
                          <a:solidFill>
                            <a:srgbClr val="000000"/>
                          </a:solidFill>
                          <a:effectLst/>
                          <a:latin typeface="+mn-lt"/>
                        </a:rPr>
                        <a:t>$38.5M</a:t>
                      </a:r>
                    </a:p>
                  </a:txBody>
                  <a:tcPr/>
                </a:tc>
                <a:extLst>
                  <a:ext uri="{0D108BD9-81ED-4DB2-BD59-A6C34878D82A}">
                    <a16:rowId xmlns:a16="http://schemas.microsoft.com/office/drawing/2014/main" val="2006795617"/>
                  </a:ext>
                </a:extLst>
              </a:tr>
            </a:tbl>
          </a:graphicData>
        </a:graphic>
      </p:graphicFrame>
      <p:sp>
        <p:nvSpPr>
          <p:cNvPr id="8" name="TextBox 7">
            <a:extLst>
              <a:ext uri="{FF2B5EF4-FFF2-40B4-BE49-F238E27FC236}">
                <a16:creationId xmlns:a16="http://schemas.microsoft.com/office/drawing/2014/main" id="{EDE446D9-629A-44E1-9C88-38E145D91FA5}"/>
              </a:ext>
            </a:extLst>
          </p:cNvPr>
          <p:cNvSpPr txBox="1"/>
          <p:nvPr/>
        </p:nvSpPr>
        <p:spPr>
          <a:xfrm>
            <a:off x="392623" y="6425465"/>
            <a:ext cx="11369068" cy="369332"/>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1. American Innovation and Manufacturing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Note: Table does not include Low Emissions Electricity Program, GHG Corporate Reporting</a:t>
            </a: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057535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F9B3C-2658-7F79-D9FD-2F69584922AB}"/>
              </a:ext>
            </a:extLst>
          </p:cNvPr>
          <p:cNvSpPr>
            <a:spLocks noGrp="1"/>
          </p:cNvSpPr>
          <p:nvPr>
            <p:ph type="title"/>
          </p:nvPr>
        </p:nvSpPr>
        <p:spPr>
          <a:xfrm>
            <a:off x="533400" y="881226"/>
            <a:ext cx="10972800" cy="767821"/>
          </a:xfrm>
        </p:spPr>
        <p:txBody>
          <a:bodyPr/>
          <a:lstStyle/>
          <a:p>
            <a:r>
              <a:rPr lang="en-US" dirty="0"/>
              <a:t>Funding fair</a:t>
            </a:r>
          </a:p>
        </p:txBody>
      </p:sp>
      <p:sp>
        <p:nvSpPr>
          <p:cNvPr id="5" name="Text Placeholder 4">
            <a:extLst>
              <a:ext uri="{FF2B5EF4-FFF2-40B4-BE49-F238E27FC236}">
                <a16:creationId xmlns:a16="http://schemas.microsoft.com/office/drawing/2014/main" id="{6D1D94F8-25F6-1A85-4868-829668BDD715}"/>
              </a:ext>
            </a:extLst>
          </p:cNvPr>
          <p:cNvSpPr>
            <a:spLocks noGrp="1"/>
          </p:cNvSpPr>
          <p:nvPr>
            <p:ph idx="1"/>
          </p:nvPr>
        </p:nvSpPr>
        <p:spPr/>
        <p:txBody>
          <a:bodyPr>
            <a:noAutofit/>
          </a:bodyPr>
          <a:lstStyle/>
          <a:p>
            <a:r>
              <a:rPr lang="en-US" sz="2600" b="1" dirty="0">
                <a:latin typeface="+mn-lt"/>
              </a:rPr>
              <a:t>Objectives</a:t>
            </a:r>
          </a:p>
          <a:p>
            <a:pPr marL="457200" indent="-457200">
              <a:buFont typeface="Arial" panose="020B0604020202020204" pitchFamily="34" charset="0"/>
              <a:buChar char="•"/>
            </a:pPr>
            <a:r>
              <a:rPr lang="en-US" sz="2600" dirty="0">
                <a:latin typeface="+mn-lt"/>
              </a:rPr>
              <a:t>Demystify the federal funding landscape for CPRG stakeholders</a:t>
            </a:r>
          </a:p>
          <a:p>
            <a:pPr marL="457200" indent="-457200">
              <a:buFont typeface="Arial" panose="020B0604020202020204" pitchFamily="34" charset="0"/>
              <a:buChar char="•"/>
            </a:pPr>
            <a:r>
              <a:rPr lang="en-US" sz="2600" dirty="0">
                <a:latin typeface="+mn-lt"/>
              </a:rPr>
              <a:t>Continued general interagency collaboration long-term</a:t>
            </a:r>
          </a:p>
          <a:p>
            <a:pPr marL="457200" indent="-457200">
              <a:buFont typeface="Arial" panose="020B0604020202020204" pitchFamily="34" charset="0"/>
              <a:buChar char="•"/>
            </a:pPr>
            <a:r>
              <a:rPr lang="en-US" sz="2600" dirty="0">
                <a:latin typeface="+mn-lt"/>
              </a:rPr>
              <a:t>Provide guidance on opportunities for leveraging complementary incentives</a:t>
            </a:r>
          </a:p>
          <a:p>
            <a:r>
              <a:rPr lang="en-US" sz="2600" b="1" dirty="0">
                <a:latin typeface="+mn-lt"/>
              </a:rPr>
              <a:t>Structure</a:t>
            </a:r>
          </a:p>
          <a:p>
            <a:pPr marL="457200" indent="-457200">
              <a:buFont typeface="Arial" panose="020B0604020202020204" pitchFamily="34" charset="0"/>
              <a:buChar char="•"/>
            </a:pPr>
            <a:r>
              <a:rPr lang="en-US" sz="2600" dirty="0">
                <a:latin typeface="+mn-lt"/>
              </a:rPr>
              <a:t>Sector-based sessions: Transportation, Power, Buildings, Industrial, and Agriculture</a:t>
            </a:r>
          </a:p>
          <a:p>
            <a:pPr marL="457200" indent="-457200">
              <a:buFont typeface="Arial" panose="020B0604020202020204" pitchFamily="34" charset="0"/>
              <a:buChar char="•"/>
            </a:pPr>
            <a:endParaRPr lang="en-US" sz="2600" dirty="0">
              <a:latin typeface="+mn-lt"/>
            </a:endParaRPr>
          </a:p>
          <a:p>
            <a:r>
              <a:rPr lang="en-US" sz="2600" i="1" dirty="0">
                <a:latin typeface="+mn-lt"/>
              </a:rPr>
              <a:t>What information is most helpful to states, local, and tribal governments?</a:t>
            </a:r>
          </a:p>
          <a:p>
            <a:pPr marL="285750" indent="-285750">
              <a:buFont typeface="Arial" panose="020B0604020202020204" pitchFamily="34" charset="0"/>
              <a:buChar char="•"/>
            </a:pPr>
            <a:endParaRPr lang="en-US" sz="2600" dirty="0">
              <a:latin typeface="+mn-lt"/>
            </a:endParaRPr>
          </a:p>
        </p:txBody>
      </p:sp>
      <p:sp>
        <p:nvSpPr>
          <p:cNvPr id="3" name="Slide Number Placeholder 2">
            <a:extLst>
              <a:ext uri="{FF2B5EF4-FFF2-40B4-BE49-F238E27FC236}">
                <a16:creationId xmlns:a16="http://schemas.microsoft.com/office/drawing/2014/main" id="{502D1B81-F4A5-0764-1B98-32ACD116D7B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598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0FE003-F1C7-CCFA-30B6-27DBB8CB1FCA}"/>
              </a:ext>
            </a:extLst>
          </p:cNvPr>
          <p:cNvSpPr/>
          <p:nvPr/>
        </p:nvSpPr>
        <p:spPr>
          <a:xfrm>
            <a:off x="0" y="0"/>
            <a:ext cx="12192000" cy="41843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0860184-8F9D-C26D-6392-8815290E5BBD}"/>
              </a:ext>
            </a:extLst>
          </p:cNvPr>
          <p:cNvSpPr>
            <a:spLocks noGrp="1"/>
          </p:cNvSpPr>
          <p:nvPr>
            <p:ph type="sldNum" sz="quarter" idx="12"/>
          </p:nvPr>
        </p:nvSpPr>
        <p:spPr>
          <a:xfrm>
            <a:off x="10879975" y="6492875"/>
            <a:ext cx="1312025" cy="365125"/>
          </a:xfrm>
        </p:spPr>
        <p:txBody>
          <a:bodyPr vert="horz" lIns="91440" tIns="45720" rIns="91440" bIns="45720" rtlCol="0" anchor="ctr">
            <a:normAutofit/>
          </a:bodyPr>
          <a:lstStyle/>
          <a:p>
            <a:pPr>
              <a:spcAft>
                <a:spcPts val="450"/>
              </a:spcAft>
            </a:pPr>
            <a:fld id="{A13EA8CD-B13E-B04D-95F7-06F6E9E60E57}" type="slidenum">
              <a:rPr lang="en-US"/>
              <a:pPr>
                <a:spcAft>
                  <a:spcPts val="450"/>
                </a:spcAft>
              </a:pPr>
              <a:t>74</a:t>
            </a:fld>
            <a:endParaRPr lang="en-US"/>
          </a:p>
        </p:txBody>
      </p:sp>
      <p:sp>
        <p:nvSpPr>
          <p:cNvPr id="2" name="Title 1">
            <a:extLst>
              <a:ext uri="{FF2B5EF4-FFF2-40B4-BE49-F238E27FC236}">
                <a16:creationId xmlns:a16="http://schemas.microsoft.com/office/drawing/2014/main" id="{37109611-3859-CFFB-DE65-CBF496CDFD10}"/>
              </a:ext>
            </a:extLst>
          </p:cNvPr>
          <p:cNvSpPr>
            <a:spLocks noGrp="1"/>
          </p:cNvSpPr>
          <p:nvPr>
            <p:ph type="title" idx="4294967295"/>
          </p:nvPr>
        </p:nvSpPr>
        <p:spPr>
          <a:xfrm>
            <a:off x="600635" y="564776"/>
            <a:ext cx="10954871" cy="4482353"/>
          </a:xfrm>
          <a:solidFill>
            <a:schemeClr val="bg1"/>
          </a:solidFill>
          <a:effectLst>
            <a:outerShdw blurRad="50800" dist="38100" dir="5400000" algn="t" rotWithShape="0">
              <a:prstClr val="black">
                <a:alpha val="40000"/>
              </a:prstClr>
            </a:outerShdw>
          </a:effectLst>
        </p:spPr>
        <p:txBody>
          <a:bodyPr vert="horz" lIns="91440" tIns="45720" rIns="91440" bIns="45720" rtlCol="0" anchor="ctr">
            <a:normAutofit/>
          </a:bodyPr>
          <a:lstStyle/>
          <a:p>
            <a:pPr algn="ctr"/>
            <a:r>
              <a:rPr lang="en-US" sz="6300" b="1" dirty="0">
                <a:solidFill>
                  <a:schemeClr val="tx1"/>
                </a:solidFill>
                <a:latin typeface="Arial" panose="020B0604020202020204" pitchFamily="34" charset="0"/>
                <a:cs typeface="Arial" panose="020B0604020202020204" pitchFamily="34" charset="0"/>
              </a:rPr>
              <a:t>Action Items/</a:t>
            </a:r>
            <a:br>
              <a:rPr lang="en-US" sz="6300" b="1" dirty="0">
                <a:solidFill>
                  <a:schemeClr val="tx1"/>
                </a:solidFill>
                <a:latin typeface="Arial" panose="020B0604020202020204" pitchFamily="34" charset="0"/>
                <a:cs typeface="Arial" panose="020B0604020202020204" pitchFamily="34" charset="0"/>
              </a:rPr>
            </a:br>
            <a:r>
              <a:rPr lang="en-US" sz="6300" b="1" dirty="0">
                <a:solidFill>
                  <a:schemeClr val="tx1"/>
                </a:solidFill>
                <a:latin typeface="Arial" panose="020B0604020202020204" pitchFamily="34" charset="0"/>
                <a:cs typeface="Arial" panose="020B0604020202020204" pitchFamily="34" charset="0"/>
              </a:rPr>
              <a:t>Next Steps</a:t>
            </a:r>
          </a:p>
        </p:txBody>
      </p:sp>
    </p:spTree>
    <p:extLst>
      <p:ext uri="{BB962C8B-B14F-4D97-AF65-F5344CB8AC3E}">
        <p14:creationId xmlns:p14="http://schemas.microsoft.com/office/powerpoint/2010/main" val="1303281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861468-36B2-B947-91BA-5BBFF21145BA}"/>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Arial" panose="020B0604020202020204" pitchFamily="34" charset="0"/>
                <a:cs typeface="Arial" panose="020B0604020202020204" pitchFamily="34" charset="0"/>
              </a:rPr>
              <a:t>Action Items</a:t>
            </a: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349DC84B-A129-9E46-860F-B18AF59B1562}"/>
              </a:ext>
            </a:extLst>
          </p:cNvPr>
          <p:cNvSpPr>
            <a:spLocks noGrp="1"/>
          </p:cNvSpPr>
          <p:nvPr>
            <p:ph idx="1"/>
          </p:nvPr>
        </p:nvSpPr>
        <p:spPr>
          <a:xfrm>
            <a:off x="4447308" y="319088"/>
            <a:ext cx="6906491" cy="6449219"/>
          </a:xfrm>
        </p:spPr>
        <p:txBody>
          <a:bodyPr anchor="ctr">
            <a:normAutofit/>
          </a:bodyPr>
          <a:lstStyle/>
          <a:p>
            <a:pPr marL="0" indent="0">
              <a:buNone/>
            </a:pPr>
            <a:r>
              <a:rPr lang="en-US" b="1" dirty="0">
                <a:latin typeface="Arial" panose="020B0604020202020204" pitchFamily="34" charset="0"/>
                <a:cs typeface="Arial" panose="020B0604020202020204" pitchFamily="34" charset="0"/>
              </a:rPr>
              <a:t>Seeking your input please:</a:t>
            </a:r>
          </a:p>
          <a:p>
            <a:pPr>
              <a:buClr>
                <a:schemeClr val="accent2"/>
              </a:buClr>
              <a:buFont typeface="Wingdings" pitchFamily="2" charset="2"/>
              <a:buChar char="§"/>
            </a:pPr>
            <a:r>
              <a:rPr lang="en-US" sz="1800" b="1" dirty="0">
                <a:highlight>
                  <a:srgbClr val="FFFF00"/>
                </a:highlight>
                <a:latin typeface="Arial" panose="020B0604020202020204" pitchFamily="34" charset="0"/>
                <a:cs typeface="Arial" panose="020B0604020202020204" pitchFamily="34" charset="0"/>
              </a:rPr>
              <a:t>Recommendations for Tribal leader(s) to co-chair the WRP Natural Resources Committee </a:t>
            </a:r>
          </a:p>
          <a:p>
            <a:pPr>
              <a:buClr>
                <a:schemeClr val="accent2"/>
              </a:buClr>
              <a:buFont typeface="Wingdings" pitchFamily="2" charset="2"/>
              <a:buChar char="§"/>
            </a:pPr>
            <a:r>
              <a:rPr lang="en-US" sz="1800" b="1" dirty="0">
                <a:highlight>
                  <a:srgbClr val="FFFF00"/>
                </a:highlight>
                <a:latin typeface="Arial" panose="020B0604020202020204" pitchFamily="34" charset="0"/>
                <a:cs typeface="Arial" panose="020B0604020202020204" pitchFamily="34" charset="0"/>
              </a:rPr>
              <a:t>Please sign up for a WRP account – wrpinfo.org</a:t>
            </a:r>
          </a:p>
          <a:p>
            <a:pPr lvl="1">
              <a:buClr>
                <a:schemeClr val="accent2"/>
              </a:buClr>
              <a:buFont typeface="Wingdings" pitchFamily="2" charset="2"/>
              <a:buChar char="§"/>
            </a:pPr>
            <a:r>
              <a:rPr lang="en-US" sz="1800" dirty="0">
                <a:highlight>
                  <a:srgbClr val="FFFF00"/>
                </a:highlight>
                <a:latin typeface="Arial" panose="020B0604020202020204" pitchFamily="34" charset="0"/>
                <a:cs typeface="Arial" panose="020B0604020202020204" pitchFamily="34" charset="0"/>
              </a:rPr>
              <a:t>Invite/Encourage other Tribal members/liaisons to be part of TETWG</a:t>
            </a:r>
            <a:endParaRPr lang="en-US" sz="1800" b="1" dirty="0">
              <a:highlight>
                <a:srgbClr val="FFFF00"/>
              </a:highlight>
              <a:latin typeface="Arial" panose="020B0604020202020204" pitchFamily="34" charset="0"/>
              <a:cs typeface="Arial" panose="020B0604020202020204" pitchFamily="34" charset="0"/>
            </a:endParaRPr>
          </a:p>
          <a:p>
            <a:pPr>
              <a:buClr>
                <a:schemeClr val="accent2"/>
              </a:buClr>
              <a:buFont typeface="Wingdings" pitchFamily="2" charset="2"/>
              <a:buChar char="§"/>
            </a:pPr>
            <a:r>
              <a:rPr lang="en-US" sz="1800" b="1" dirty="0">
                <a:latin typeface="Arial" panose="020B0604020202020204" pitchFamily="34" charset="0"/>
                <a:cs typeface="Arial" panose="020B0604020202020204" pitchFamily="34" charset="0"/>
              </a:rPr>
              <a:t>Please provide input on </a:t>
            </a:r>
            <a:r>
              <a:rPr lang="en-US" sz="1800" dirty="0">
                <a:latin typeface="Arial" panose="020B0604020202020204" pitchFamily="34" charset="0"/>
                <a:cs typeface="Arial" panose="020B0604020202020204" pitchFamily="34" charset="0"/>
              </a:rPr>
              <a:t>Tribal Leadership excel document </a:t>
            </a:r>
          </a:p>
          <a:p>
            <a:pPr>
              <a:buClr>
                <a:schemeClr val="accent2"/>
              </a:buClr>
              <a:buFont typeface="Wingdings" pitchFamily="2" charset="2"/>
              <a:buChar char="§"/>
            </a:pPr>
            <a:r>
              <a:rPr lang="en-US" sz="1800" b="1" dirty="0">
                <a:latin typeface="Arial" panose="020B0604020202020204" pitchFamily="34" charset="0"/>
                <a:cs typeface="Arial" panose="020B0604020202020204" pitchFamily="34" charset="0"/>
              </a:rPr>
              <a:t>Please indicate if you: </a:t>
            </a:r>
          </a:p>
          <a:p>
            <a:pPr lvl="1">
              <a:buClr>
                <a:schemeClr val="accent2"/>
              </a:buClr>
              <a:buFont typeface="Wingdings" pitchFamily="2" charset="2"/>
              <a:buChar char="§"/>
            </a:pPr>
            <a:r>
              <a:rPr lang="en-US" sz="1800" dirty="0">
                <a:latin typeface="Arial" panose="020B0604020202020204" pitchFamily="34" charset="0"/>
                <a:cs typeface="Arial" panose="020B0604020202020204" pitchFamily="34" charset="0"/>
              </a:rPr>
              <a:t>Interested in being part of the TEC Outreach Subcommittee</a:t>
            </a:r>
          </a:p>
          <a:p>
            <a:pPr lvl="1">
              <a:buClr>
                <a:schemeClr val="accent2"/>
              </a:buClr>
              <a:buFont typeface="Wingdings" pitchFamily="2" charset="2"/>
              <a:buChar char="§"/>
            </a:pPr>
            <a:r>
              <a:rPr lang="en-US" sz="1800" dirty="0">
                <a:latin typeface="Arial" panose="020B0604020202020204" pitchFamily="34" charset="0"/>
                <a:cs typeface="Arial" panose="020B0604020202020204" pitchFamily="34" charset="0"/>
              </a:rPr>
              <a:t>Have recommendations on future agenda topics</a:t>
            </a:r>
          </a:p>
          <a:p>
            <a:pPr lvl="1">
              <a:buClr>
                <a:schemeClr val="accent2"/>
              </a:buClr>
              <a:buFont typeface="Wingdings" pitchFamily="2" charset="2"/>
              <a:buChar char="§"/>
            </a:pPr>
            <a:r>
              <a:rPr lang="en-US" sz="1800" dirty="0">
                <a:latin typeface="Arial" panose="020B0604020202020204" pitchFamily="34" charset="0"/>
                <a:cs typeface="Arial" panose="020B0604020202020204" pitchFamily="34" charset="0"/>
              </a:rPr>
              <a:t>Additional resources like a study/funding for the good of the team</a:t>
            </a:r>
          </a:p>
          <a:p>
            <a:pPr lvl="1">
              <a:buClr>
                <a:schemeClr val="accent2"/>
              </a:buClr>
              <a:buFont typeface="Wingdings" pitchFamily="2" charset="2"/>
              <a:buChar char="§"/>
            </a:pPr>
            <a:r>
              <a:rPr lang="en-US" sz="1800" dirty="0">
                <a:latin typeface="Arial" panose="020B0604020202020204" pitchFamily="34" charset="0"/>
                <a:cs typeface="Arial" panose="020B0604020202020204" pitchFamily="34" charset="0"/>
              </a:rPr>
              <a:t>Interested in being part of a WRP Deep-Dive (2023/2024 Deep-Dives in support of WRP Priority</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Enhancing Resilience to Avoid Cascading Disaster:</a:t>
            </a:r>
          </a:p>
          <a:p>
            <a:pPr lvl="2">
              <a:buClr>
                <a:schemeClr val="accent2"/>
              </a:buClr>
              <a:buFont typeface="Wingdings" pitchFamily="2" charset="2"/>
              <a:buChar char="§"/>
            </a:pPr>
            <a:r>
              <a:rPr lang="en-US" sz="1400" dirty="0">
                <a:latin typeface="Arial" panose="020B0604020202020204" pitchFamily="34" charset="0"/>
                <a:cs typeface="Arial" panose="020B0604020202020204" pitchFamily="34" charset="0"/>
              </a:rPr>
              <a:t>Water Security/resilience</a:t>
            </a:r>
          </a:p>
          <a:p>
            <a:pPr lvl="2">
              <a:buClr>
                <a:schemeClr val="accent2"/>
              </a:buClr>
              <a:buFont typeface="Wingdings" pitchFamily="2" charset="2"/>
              <a:buChar char="§"/>
            </a:pPr>
            <a:r>
              <a:rPr lang="en-US" sz="1400" dirty="0">
                <a:latin typeface="Arial" panose="020B0604020202020204" pitchFamily="34" charset="0"/>
                <a:cs typeface="Arial" panose="020B0604020202020204" pitchFamily="34" charset="0"/>
              </a:rPr>
              <a:t>Wildland Fire (response/ prevention)</a:t>
            </a:r>
            <a:endParaRPr lang="en-US" sz="1400" dirty="0">
              <a:latin typeface="Arial" panose="020B0604020202020204" pitchFamily="34" charset="0"/>
            </a:endParaRPr>
          </a:p>
          <a:p>
            <a:pPr lvl="2">
              <a:buClr>
                <a:schemeClr val="accent2"/>
              </a:buClr>
              <a:buFont typeface="Wingdings" pitchFamily="2" charset="2"/>
              <a:buChar char="§"/>
            </a:pPr>
            <a:r>
              <a:rPr lang="en-US" sz="1400" dirty="0">
                <a:latin typeface="Arial" panose="020B0604020202020204" pitchFamily="34" charset="0"/>
                <a:cs typeface="Arial" panose="020B0604020202020204" pitchFamily="34" charset="0"/>
              </a:rPr>
              <a:t>Aviation/ Airspace Needs</a:t>
            </a:r>
          </a:p>
          <a:p>
            <a:pPr lvl="1">
              <a:buClr>
                <a:schemeClr val="accent2"/>
              </a:buClr>
              <a:buFont typeface="Wingdings" pitchFamily="2" charset="2"/>
              <a:buChar char="§"/>
            </a:pPr>
            <a:endParaRPr lang="en-US"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3C3C663-10E0-544D-9B48-5244A7806DEF}"/>
              </a:ext>
            </a:extLst>
          </p:cNvPr>
          <p:cNvSpPr>
            <a:spLocks noGrp="1"/>
          </p:cNvSpPr>
          <p:nvPr>
            <p:ph type="sldNum" sz="quarter" idx="12"/>
          </p:nvPr>
        </p:nvSpPr>
        <p:spPr>
          <a:xfrm>
            <a:off x="10376717" y="6403182"/>
            <a:ext cx="1812235" cy="365125"/>
          </a:xfrm>
        </p:spPr>
        <p:txBody>
          <a:bodyPr>
            <a:normAutofit/>
          </a:bodyPr>
          <a:lstStyle/>
          <a:p>
            <a:pPr defTabSz="514350" fontAlgn="base">
              <a:spcBef>
                <a:spcPct val="0"/>
              </a:spcBef>
              <a:spcAft>
                <a:spcPts val="450"/>
              </a:spcAft>
            </a:pPr>
            <a:fld id="{A13EA8CD-B13E-B04D-95F7-06F6E9E60E57}" type="slidenum">
              <a:rPr lang="en-US">
                <a:latin typeface="Arial" charset="0"/>
              </a:rPr>
              <a:pPr defTabSz="514350" fontAlgn="base">
                <a:spcBef>
                  <a:spcPct val="0"/>
                </a:spcBef>
                <a:spcAft>
                  <a:spcPts val="450"/>
                </a:spcAft>
              </a:pPr>
              <a:t>75</a:t>
            </a:fld>
            <a:endParaRPr lang="en-US" dirty="0">
              <a:latin typeface="Arial" charset="0"/>
            </a:endParaRPr>
          </a:p>
        </p:txBody>
      </p:sp>
    </p:spTree>
    <p:extLst>
      <p:ext uri="{BB962C8B-B14F-4D97-AF65-F5344CB8AC3E}">
        <p14:creationId xmlns:p14="http://schemas.microsoft.com/office/powerpoint/2010/main" val="6923367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DBDCD-D322-DD40-91EC-3D56844C5B26}"/>
              </a:ext>
            </a:extLst>
          </p:cNvPr>
          <p:cNvSpPr>
            <a:spLocks noGrp="1"/>
          </p:cNvSpPr>
          <p:nvPr>
            <p:ph type="title"/>
          </p:nvPr>
        </p:nvSpPr>
        <p:spPr>
          <a:xfrm>
            <a:off x="941640" y="1873313"/>
            <a:ext cx="2057400" cy="2057400"/>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defTabSz="685800"/>
            <a:r>
              <a:rPr lang="en-US" sz="1950" b="1" dirty="0">
                <a:solidFill>
                  <a:srgbClr val="FFFFFF"/>
                </a:solidFill>
                <a:latin typeface="Arial" panose="020B0604020202020204" pitchFamily="34" charset="0"/>
                <a:cs typeface="Arial" panose="020B0604020202020204" pitchFamily="34" charset="0"/>
              </a:rPr>
              <a:t>Confirm Next call and Action Items</a:t>
            </a:r>
            <a:endParaRPr lang="en-US" sz="1950" dirty="0">
              <a:solidFill>
                <a:srgbClr val="FFFFFF"/>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514408-D993-B748-9928-302AA11AB72C}"/>
              </a:ext>
            </a:extLst>
          </p:cNvPr>
          <p:cNvSpPr>
            <a:spLocks noGrp="1"/>
          </p:cNvSpPr>
          <p:nvPr>
            <p:ph type="sldNum" sz="quarter" idx="12"/>
          </p:nvPr>
        </p:nvSpPr>
        <p:spPr>
          <a:xfrm>
            <a:off x="11090384" y="6584156"/>
            <a:ext cx="1101616" cy="273844"/>
          </a:xfrm>
        </p:spPr>
        <p:txBody>
          <a:bodyPr vert="horz" lIns="68580" tIns="34290" rIns="68580" bIns="34290" rtlCol="0" anchor="ctr">
            <a:normAutofit/>
          </a:bodyPr>
          <a:lstStyle/>
          <a:p>
            <a:pPr>
              <a:spcAft>
                <a:spcPts val="338"/>
              </a:spcAft>
            </a:pPr>
            <a:fld id="{A13EA8CD-B13E-B04D-95F7-06F6E9E60E57}" type="slidenum">
              <a:rPr lang="en-US" sz="900">
                <a:solidFill>
                  <a:prstClr val="black">
                    <a:tint val="75000"/>
                  </a:prstClr>
                </a:solidFill>
              </a:rPr>
              <a:pPr>
                <a:spcAft>
                  <a:spcPts val="338"/>
                </a:spcAft>
              </a:pPr>
              <a:t>76</a:t>
            </a:fld>
            <a:endParaRPr lang="en-US" sz="900" dirty="0">
              <a:solidFill>
                <a:prstClr val="black">
                  <a:tint val="75000"/>
                </a:prstClr>
              </a:solidFill>
            </a:endParaRPr>
          </a:p>
        </p:txBody>
      </p:sp>
      <p:sp>
        <p:nvSpPr>
          <p:cNvPr id="9" name="Rectangle 8">
            <a:extLst>
              <a:ext uri="{FF2B5EF4-FFF2-40B4-BE49-F238E27FC236}">
                <a16:creationId xmlns:a16="http://schemas.microsoft.com/office/drawing/2014/main" id="{B8E48FED-9D09-0146-BB85-EABABB648489}"/>
              </a:ext>
            </a:extLst>
          </p:cNvPr>
          <p:cNvSpPr/>
          <p:nvPr/>
        </p:nvSpPr>
        <p:spPr>
          <a:xfrm>
            <a:off x="2075800" y="6036760"/>
            <a:ext cx="6621930" cy="547396"/>
          </a:xfrm>
          <a:prstGeom prst="rect">
            <a:avLst/>
          </a:prstGeom>
        </p:spPr>
        <p:txBody>
          <a:bodyPr vert="horz" lIns="68580" tIns="34290" rIns="68580" bIns="34290" rtlCol="0">
            <a:normAutofit/>
          </a:bodyPr>
          <a:lstStyle/>
          <a:p>
            <a:pPr>
              <a:lnSpc>
                <a:spcPct val="90000"/>
              </a:lnSpc>
              <a:spcAft>
                <a:spcPts val="254"/>
              </a:spcAft>
              <a:defRPr/>
            </a:pPr>
            <a:endParaRPr lang="en-US" sz="1200" i="1" dirty="0">
              <a:latin typeface="Arial" panose="020B0604020202020204" pitchFamily="34" charset="0"/>
              <a:cs typeface="Arial" panose="020B0604020202020204" pitchFamily="34" charset="0"/>
            </a:endParaRPr>
          </a:p>
          <a:p>
            <a:pPr>
              <a:lnSpc>
                <a:spcPct val="90000"/>
              </a:lnSpc>
              <a:spcAft>
                <a:spcPts val="254"/>
              </a:spcAft>
              <a:defRPr/>
            </a:pPr>
            <a:r>
              <a:rPr lang="en-US" sz="1600" i="1" dirty="0">
                <a:latin typeface="Arial" panose="020B0604020202020204" pitchFamily="34" charset="0"/>
                <a:cs typeface="Arial" panose="020B0604020202020204" pitchFamily="34" charset="0"/>
              </a:rPr>
              <a:t>Note: Calls are held from 10 am to 11:30 am Pacific</a:t>
            </a:r>
          </a:p>
        </p:txBody>
      </p:sp>
      <p:graphicFrame>
        <p:nvGraphicFramePr>
          <p:cNvPr id="5" name="Table 4">
            <a:extLst>
              <a:ext uri="{FF2B5EF4-FFF2-40B4-BE49-F238E27FC236}">
                <a16:creationId xmlns:a16="http://schemas.microsoft.com/office/drawing/2014/main" id="{23EA1070-0E05-6545-871D-7F5FFAF60FFE}"/>
              </a:ext>
            </a:extLst>
          </p:cNvPr>
          <p:cNvGraphicFramePr>
            <a:graphicFrameLocks noGrp="1"/>
          </p:cNvGraphicFramePr>
          <p:nvPr>
            <p:extLst>
              <p:ext uri="{D42A27DB-BD31-4B8C-83A1-F6EECF244321}">
                <p14:modId xmlns:p14="http://schemas.microsoft.com/office/powerpoint/2010/main" val="74628707"/>
              </p:ext>
            </p:extLst>
          </p:nvPr>
        </p:nvGraphicFramePr>
        <p:xfrm>
          <a:off x="3349964" y="1196215"/>
          <a:ext cx="8162482" cy="4735227"/>
        </p:xfrm>
        <a:graphic>
          <a:graphicData uri="http://schemas.openxmlformats.org/drawingml/2006/table">
            <a:tbl>
              <a:tblPr firstRow="1" firstCol="1" bandRow="1">
                <a:tableStyleId>{5940675A-B579-460E-94D1-54222C63F5DA}</a:tableStyleId>
              </a:tblPr>
              <a:tblGrid>
                <a:gridCol w="2605827">
                  <a:extLst>
                    <a:ext uri="{9D8B030D-6E8A-4147-A177-3AD203B41FA5}">
                      <a16:colId xmlns:a16="http://schemas.microsoft.com/office/drawing/2014/main" val="2351443002"/>
                    </a:ext>
                  </a:extLst>
                </a:gridCol>
                <a:gridCol w="5556655">
                  <a:extLst>
                    <a:ext uri="{9D8B030D-6E8A-4147-A177-3AD203B41FA5}">
                      <a16:colId xmlns:a16="http://schemas.microsoft.com/office/drawing/2014/main" val="2541542761"/>
                    </a:ext>
                  </a:extLst>
                </a:gridCol>
              </a:tblGrid>
              <a:tr h="430441">
                <a:tc>
                  <a:txBody>
                    <a:bodyPr/>
                    <a:lstStyle/>
                    <a:p>
                      <a:pPr marL="0" marR="0" algn="ctr">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August 25</a:t>
                      </a:r>
                    </a:p>
                  </a:txBody>
                  <a:tcPr marL="53109" marR="53109" marT="0" marB="0"/>
                </a:tc>
                <a:tc>
                  <a:txBody>
                    <a:bodyPr/>
                    <a:lstStyle/>
                    <a:p>
                      <a:pPr marL="285750" marR="0" indent="-285750" algn="l">
                        <a:spcBef>
                          <a:spcPts val="0"/>
                        </a:spcBef>
                        <a:spcAft>
                          <a:spcPts val="0"/>
                        </a:spcAft>
                        <a:buFont typeface="Wingdings" pitchFamily="2" charset="2"/>
                        <a:buChar char="§"/>
                      </a:pPr>
                      <a:r>
                        <a:rPr lang="en-US" sz="1800" b="1" kern="1200" dirty="0">
                          <a:solidFill>
                            <a:schemeClr val="tx1"/>
                          </a:solidFill>
                          <a:effectLst/>
                          <a:latin typeface="Arial" panose="020B0604020202020204" pitchFamily="34" charset="0"/>
                          <a:ea typeface="+mn-ea"/>
                          <a:cs typeface="Arial" panose="020B0604020202020204" pitchFamily="34" charset="0"/>
                        </a:rPr>
                        <a:t>Overview of DHS Tribal Homeland Security Advisory Council (THSAC)</a:t>
                      </a:r>
                      <a:r>
                        <a:rPr lang="en-US" sz="1800" kern="1200" dirty="0">
                          <a:solidFill>
                            <a:schemeClr val="tx1"/>
                          </a:solidFill>
                          <a:effectLst/>
                          <a:latin typeface="Arial" panose="020B0604020202020204" pitchFamily="34" charset="0"/>
                          <a:ea typeface="+mn-ea"/>
                          <a:cs typeface="Arial" panose="020B0604020202020204" pitchFamily="34" charset="0"/>
                        </a:rPr>
                        <a:t> by Floyd W Velasquez Sr., Emergency Services Administrator, Morongo Band of Mission Indians – and THSAC member</a:t>
                      </a:r>
                      <a:r>
                        <a:rPr lang="en-US" dirty="0">
                          <a:effectLst/>
                          <a:latin typeface="Arial" panose="020B0604020202020204" pitchFamily="34" charset="0"/>
                          <a:cs typeface="Arial" panose="020B0604020202020204" pitchFamily="34" charset="0"/>
                        </a:rPr>
                        <a:t> </a:t>
                      </a:r>
                      <a:endParaRPr lang="en-US" sz="1800" b="0" i="1" dirty="0">
                        <a:effectLst/>
                        <a:latin typeface="Arial" panose="020B0604020202020204" pitchFamily="34" charset="0"/>
                        <a:ea typeface="Calibri" panose="020F0502020204030204" pitchFamily="34" charset="0"/>
                        <a:cs typeface="Arial" panose="020B0604020202020204" pitchFamily="34" charset="0"/>
                      </a:endParaRPr>
                    </a:p>
                  </a:txBody>
                  <a:tcPr marL="53109" marR="53109" marT="0" marB="0"/>
                </a:tc>
                <a:extLst>
                  <a:ext uri="{0D108BD9-81ED-4DB2-BD59-A6C34878D82A}">
                    <a16:rowId xmlns:a16="http://schemas.microsoft.com/office/drawing/2014/main" val="3123602247"/>
                  </a:ext>
                </a:extLst>
              </a:tr>
              <a:tr h="340795">
                <a:tc>
                  <a:txBody>
                    <a:bodyPr/>
                    <a:lstStyle/>
                    <a:p>
                      <a:pPr marL="0" marR="0" algn="ctr">
                        <a:spcBef>
                          <a:spcPts val="0"/>
                        </a:spcBef>
                        <a:spcAft>
                          <a:spcPts val="0"/>
                        </a:spcAft>
                      </a:pPr>
                      <a:r>
                        <a:rPr lang="en-US" sz="18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September 29</a:t>
                      </a:r>
                    </a:p>
                  </a:txBody>
                  <a:tcPr marL="53109" marR="53109" marT="0" marB="0"/>
                </a:tc>
                <a:tc>
                  <a:txBody>
                    <a:bodyPr/>
                    <a:lstStyle/>
                    <a:p>
                      <a:pPr marL="0" marR="0" indent="0" algn="l">
                        <a:spcBef>
                          <a:spcPts val="0"/>
                        </a:spcBef>
                        <a:spcAft>
                          <a:spcPts val="0"/>
                        </a:spcAft>
                        <a:buFont typeface="Arial" panose="020B0604020202020204" pitchFamily="34" charset="0"/>
                        <a:buNone/>
                      </a:pPr>
                      <a:endParaRPr lang="en-US" sz="1800" b="0" i="1" dirty="0">
                        <a:effectLst/>
                        <a:latin typeface="Arial" panose="020B0604020202020204" pitchFamily="34" charset="0"/>
                        <a:ea typeface="Calibri" panose="020F0502020204030204" pitchFamily="34" charset="0"/>
                        <a:cs typeface="Arial" panose="020B0604020202020204" pitchFamily="34" charset="0"/>
                      </a:endParaRPr>
                    </a:p>
                  </a:txBody>
                  <a:tcPr marL="53109" marR="53109" marT="0" marB="0"/>
                </a:tc>
                <a:extLst>
                  <a:ext uri="{0D108BD9-81ED-4DB2-BD59-A6C34878D82A}">
                    <a16:rowId xmlns:a16="http://schemas.microsoft.com/office/drawing/2014/main" val="2579047567"/>
                  </a:ext>
                </a:extLst>
              </a:tr>
              <a:tr h="326036">
                <a:tc>
                  <a:txBody>
                    <a:bodyPr/>
                    <a:lstStyle/>
                    <a:p>
                      <a:pPr marL="0" marR="0" algn="ctr">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October 27</a:t>
                      </a:r>
                    </a:p>
                  </a:txBody>
                  <a:tcPr marL="53109" marR="53109" marT="0" marB="0"/>
                </a:tc>
                <a:tc>
                  <a:txBody>
                    <a:bodyPr/>
                    <a:lstStyle/>
                    <a:p>
                      <a:pPr marL="285750" marR="0" indent="-285750" algn="l">
                        <a:spcBef>
                          <a:spcPts val="0"/>
                        </a:spcBef>
                        <a:spcAft>
                          <a:spcPts val="0"/>
                        </a:spcAft>
                        <a:buFont typeface="Wingdings" pitchFamily="2" charset="2"/>
                        <a:buChar char="§"/>
                      </a:pPr>
                      <a:r>
                        <a:rPr lang="en-US" sz="1800" b="1" kern="1200" dirty="0">
                          <a:solidFill>
                            <a:schemeClr val="tx1"/>
                          </a:solidFill>
                          <a:effectLst/>
                          <a:latin typeface="Arial" panose="020B0604020202020204" pitchFamily="34" charset="0"/>
                          <a:ea typeface="+mn-ea"/>
                          <a:cs typeface="Arial" panose="020B0604020202020204" pitchFamily="34" charset="0"/>
                        </a:rPr>
                        <a:t>USGS Tribal engagement on drought in the Colorado River Basin: Recent and ongoing activities of the ASIST </a:t>
                      </a:r>
                      <a:r>
                        <a:rPr lang="en-US" sz="1800" kern="1200" dirty="0">
                          <a:solidFill>
                            <a:schemeClr val="tx1"/>
                          </a:solidFill>
                          <a:effectLst/>
                          <a:latin typeface="Arial" panose="020B0604020202020204" pitchFamily="34" charset="0"/>
                          <a:ea typeface="+mn-ea"/>
                          <a:cs typeface="Arial" panose="020B0604020202020204" pitchFamily="34" charset="0"/>
                        </a:rPr>
                        <a:t>(Actionable and Strategic Integrated Science and Technology) </a:t>
                      </a:r>
                      <a:r>
                        <a:rPr lang="en-US" sz="1800" b="1" kern="1200" dirty="0">
                          <a:solidFill>
                            <a:schemeClr val="tx1"/>
                          </a:solidFill>
                          <a:effectLst/>
                          <a:latin typeface="Arial" panose="020B0604020202020204" pitchFamily="34" charset="0"/>
                          <a:ea typeface="+mn-ea"/>
                          <a:cs typeface="Arial" panose="020B0604020202020204" pitchFamily="34" charset="0"/>
                        </a:rPr>
                        <a:t>Initiative </a:t>
                      </a:r>
                      <a:r>
                        <a:rPr lang="en-US" sz="1800" kern="1200" dirty="0">
                          <a:solidFill>
                            <a:schemeClr val="tx1"/>
                          </a:solidFill>
                          <a:effectLst/>
                          <a:latin typeface="Arial" panose="020B0604020202020204" pitchFamily="34" charset="0"/>
                          <a:ea typeface="+mn-ea"/>
                          <a:cs typeface="Arial" panose="020B0604020202020204" pitchFamily="34" charset="0"/>
                        </a:rPr>
                        <a:t>by Jeanne </a:t>
                      </a:r>
                      <a:r>
                        <a:rPr lang="en-US" sz="1800" kern="1200" dirty="0" err="1">
                          <a:solidFill>
                            <a:schemeClr val="tx1"/>
                          </a:solidFill>
                          <a:effectLst/>
                          <a:latin typeface="Arial" panose="020B0604020202020204" pitchFamily="34" charset="0"/>
                          <a:ea typeface="+mn-ea"/>
                          <a:cs typeface="Arial" panose="020B0604020202020204" pitchFamily="34" charset="0"/>
                        </a:rPr>
                        <a:t>Godaire</a:t>
                      </a:r>
                      <a:r>
                        <a:rPr lang="en-US" sz="1800" kern="1200" dirty="0">
                          <a:solidFill>
                            <a:schemeClr val="tx1"/>
                          </a:solidFill>
                          <a:effectLst/>
                          <a:latin typeface="Arial" panose="020B0604020202020204" pitchFamily="34" charset="0"/>
                          <a:ea typeface="+mn-ea"/>
                          <a:cs typeface="Arial" panose="020B0604020202020204" pitchFamily="34" charset="0"/>
                        </a:rPr>
                        <a:t>,</a:t>
                      </a:r>
                      <a:r>
                        <a:rPr lang="en-US" sz="1800" b="1" kern="1200" dirty="0">
                          <a:solidFill>
                            <a:schemeClr val="tx1"/>
                          </a:solidFill>
                          <a:effectLst/>
                          <a:latin typeface="Arial" panose="020B0604020202020204" pitchFamily="34" charset="0"/>
                          <a:ea typeface="+mn-ea"/>
                          <a:cs typeface="Arial" panose="020B0604020202020204" pitchFamily="34" charset="0"/>
                        </a:rPr>
                        <a:t> </a:t>
                      </a:r>
                      <a:r>
                        <a:rPr lang="en-US" sz="1800" kern="1200" dirty="0">
                          <a:solidFill>
                            <a:schemeClr val="tx1"/>
                          </a:solidFill>
                          <a:effectLst/>
                          <a:latin typeface="Arial" panose="020B0604020202020204" pitchFamily="34" charset="0"/>
                          <a:ea typeface="+mn-ea"/>
                          <a:cs typeface="Arial" panose="020B0604020202020204" pitchFamily="34" charset="0"/>
                        </a:rPr>
                        <a:t>Regional Senior Scientist and Jessica Driscoll, Ph.D. Science Program Officer – both with the U.S. Geological Survey,</a:t>
                      </a:r>
                      <a:r>
                        <a:rPr lang="en-US" sz="1800" i="1" kern="1200" dirty="0">
                          <a:solidFill>
                            <a:schemeClr val="tx1"/>
                          </a:solidFill>
                          <a:effectLst/>
                          <a:latin typeface="Arial" panose="020B0604020202020204" pitchFamily="34" charset="0"/>
                          <a:ea typeface="+mn-ea"/>
                          <a:cs typeface="Arial" panose="020B0604020202020204" pitchFamily="34" charset="0"/>
                        </a:rPr>
                        <a:t> </a:t>
                      </a:r>
                      <a:r>
                        <a:rPr lang="en-US" sz="1800" kern="1200" dirty="0">
                          <a:solidFill>
                            <a:schemeClr val="tx1"/>
                          </a:solidFill>
                          <a:effectLst/>
                          <a:latin typeface="Arial" panose="020B0604020202020204" pitchFamily="34" charset="0"/>
                          <a:ea typeface="+mn-ea"/>
                          <a:cs typeface="Arial" panose="020B0604020202020204" pitchFamily="34" charset="0"/>
                        </a:rPr>
                        <a:t>Rocky Mountain Region, Interior Region 7: Upper Colorado Basin</a:t>
                      </a:r>
                      <a:r>
                        <a:rPr lang="en-US" dirty="0">
                          <a:effectLst/>
                          <a:latin typeface="Arial" panose="020B0604020202020204" pitchFamily="34" charset="0"/>
                          <a:cs typeface="Arial" panose="020B0604020202020204" pitchFamily="34" charset="0"/>
                        </a:rPr>
                        <a:t> </a:t>
                      </a:r>
                      <a:endParaRPr lang="en-US" sz="1800" b="0" i="1" dirty="0">
                        <a:effectLst/>
                        <a:latin typeface="Arial" panose="020B0604020202020204" pitchFamily="34" charset="0"/>
                        <a:ea typeface="Calibri" panose="020F0502020204030204" pitchFamily="34" charset="0"/>
                        <a:cs typeface="Arial" panose="020B0604020202020204" pitchFamily="34" charset="0"/>
                      </a:endParaRPr>
                    </a:p>
                  </a:txBody>
                  <a:tcPr marL="53109" marR="53109" marT="0" marB="0"/>
                </a:tc>
                <a:extLst>
                  <a:ext uri="{0D108BD9-81ED-4DB2-BD59-A6C34878D82A}">
                    <a16:rowId xmlns:a16="http://schemas.microsoft.com/office/drawing/2014/main" val="1674497301"/>
                  </a:ext>
                </a:extLst>
              </a:tr>
              <a:tr h="553952">
                <a:tc>
                  <a:txBody>
                    <a:bodyPr/>
                    <a:lstStyle/>
                    <a:p>
                      <a:pPr marL="0" marR="0" algn="ctr">
                        <a:spcBef>
                          <a:spcPts val="0"/>
                        </a:spcBef>
                        <a:spcAft>
                          <a:spcPts val="0"/>
                        </a:spcAft>
                      </a:pPr>
                      <a:r>
                        <a:rPr lang="en-US" sz="18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December 1</a:t>
                      </a:r>
                    </a:p>
                  </a:txBody>
                  <a:tcPr marL="53109" marR="53109" marT="0" marB="0"/>
                </a:tc>
                <a:tc>
                  <a:txBody>
                    <a:bodyPr/>
                    <a:lstStyle/>
                    <a:p>
                      <a:pPr marL="0" marR="0" indent="0" algn="l">
                        <a:spcBef>
                          <a:spcPts val="0"/>
                        </a:spcBef>
                        <a:spcAft>
                          <a:spcPts val="0"/>
                        </a:spcAft>
                        <a:buFont typeface="Arial" panose="020B0604020202020204" pitchFamily="34" charset="0"/>
                        <a:buNone/>
                      </a:pPr>
                      <a:endParaRPr lang="en-US" sz="1800" b="0" i="1" dirty="0">
                        <a:effectLst/>
                        <a:latin typeface="Arial" panose="020B0604020202020204" pitchFamily="34" charset="0"/>
                        <a:ea typeface="Calibri" panose="020F0502020204030204" pitchFamily="34" charset="0"/>
                        <a:cs typeface="Arial" panose="020B0604020202020204" pitchFamily="34" charset="0"/>
                      </a:endParaRPr>
                    </a:p>
                  </a:txBody>
                  <a:tcPr marL="53109" marR="53109" marT="0" marB="0"/>
                </a:tc>
                <a:extLst>
                  <a:ext uri="{0D108BD9-81ED-4DB2-BD59-A6C34878D82A}">
                    <a16:rowId xmlns:a16="http://schemas.microsoft.com/office/drawing/2014/main" val="3819564471"/>
                  </a:ext>
                </a:extLst>
              </a:tr>
            </a:tbl>
          </a:graphicData>
        </a:graphic>
      </p:graphicFrame>
    </p:spTree>
    <p:extLst>
      <p:ext uri="{BB962C8B-B14F-4D97-AF65-F5344CB8AC3E}">
        <p14:creationId xmlns:p14="http://schemas.microsoft.com/office/powerpoint/2010/main" val="13967906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CDA326-AC7F-F84C-85C1-9A88732A8B2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kern="1200" dirty="0">
                <a:solidFill>
                  <a:schemeClr val="tx1"/>
                </a:solidFill>
                <a:latin typeface="Arial" panose="020B0604020202020204" pitchFamily="34" charset="0"/>
                <a:cs typeface="Arial" panose="020B0604020202020204" pitchFamily="34" charset="0"/>
              </a:rPr>
              <a:t>Around the Phone Updates</a:t>
            </a:r>
          </a:p>
        </p:txBody>
      </p:sp>
      <p:sp>
        <p:nvSpPr>
          <p:cNvPr id="8"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9">
            <a:extLst>
              <a:ext uri="{FF2B5EF4-FFF2-40B4-BE49-F238E27FC236}">
                <a16:creationId xmlns:a16="http://schemas.microsoft.com/office/drawing/2014/main" id="{2467B292-0A49-4C01-CE11-79108401595D}"/>
              </a:ext>
            </a:extLst>
          </p:cNvPr>
          <p:cNvSpPr>
            <a:spLocks noGrp="1"/>
          </p:cNvSpPr>
          <p:nvPr>
            <p:ph type="sldNum" sz="quarter" idx="12"/>
          </p:nvPr>
        </p:nvSpPr>
        <p:spPr/>
        <p:txBody>
          <a:bodyPr/>
          <a:lstStyle/>
          <a:p>
            <a:fld id="{A13EA8CD-B13E-B04D-95F7-06F6E9E60E57}" type="slidenum">
              <a:rPr lang="en-US" smtClean="0"/>
              <a:t>77</a:t>
            </a:fld>
            <a:endParaRPr lang="en-US"/>
          </a:p>
        </p:txBody>
      </p:sp>
    </p:spTree>
    <p:extLst>
      <p:ext uri="{BB962C8B-B14F-4D97-AF65-F5344CB8AC3E}">
        <p14:creationId xmlns:p14="http://schemas.microsoft.com/office/powerpoint/2010/main" val="397236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1E3A-BCE6-EB3A-BB2F-3D8F682318F6}"/>
              </a:ext>
            </a:extLst>
          </p:cNvPr>
          <p:cNvSpPr>
            <a:spLocks noGrp="1"/>
          </p:cNvSpPr>
          <p:nvPr>
            <p:ph type="title"/>
          </p:nvPr>
        </p:nvSpPr>
        <p:spPr>
          <a:xfrm>
            <a:off x="838200" y="136525"/>
            <a:ext cx="10515600" cy="1325563"/>
          </a:xfrm>
        </p:spPr>
        <p:txBody>
          <a:bodyPr>
            <a:normAutofit/>
          </a:bodyPr>
          <a:lstStyle/>
          <a:p>
            <a:pPr algn="ctr"/>
            <a:r>
              <a:rPr lang="en-US" sz="2800" b="1" i="0" u="none" strike="noStrike" dirty="0">
                <a:solidFill>
                  <a:srgbClr val="000000"/>
                </a:solidFill>
                <a:effectLst/>
                <a:latin typeface="Arial" panose="020B0604020202020204" pitchFamily="34" charset="0"/>
              </a:rPr>
              <a:t>Biden-Harris Administration Announces Nearly $1 Billion in New Internet for All Funding Available to Tribal Lands</a:t>
            </a:r>
            <a:br>
              <a:rPr lang="en-US" sz="2800" b="1" i="0" u="none" strike="noStrike" dirty="0">
                <a:solidFill>
                  <a:srgbClr val="000000"/>
                </a:solidFill>
                <a:effectLst/>
                <a:latin typeface="Arial" panose="020B0604020202020204" pitchFamily="34" charset="0"/>
              </a:rPr>
            </a:br>
            <a:r>
              <a:rPr lang="en-US" sz="2800" i="0" u="none" strike="noStrike" dirty="0">
                <a:solidFill>
                  <a:srgbClr val="000000"/>
                </a:solidFill>
                <a:effectLst/>
                <a:latin typeface="Arial" panose="020B0604020202020204" pitchFamily="34" charset="0"/>
              </a:rPr>
              <a:t>Info provided by Robert </a:t>
            </a:r>
            <a:r>
              <a:rPr lang="en-US" sz="2800" i="0" u="none" strike="noStrike" dirty="0" err="1">
                <a:solidFill>
                  <a:srgbClr val="000000"/>
                </a:solidFill>
                <a:effectLst/>
                <a:latin typeface="Arial" panose="020B0604020202020204" pitchFamily="34" charset="0"/>
              </a:rPr>
              <a:t>Tse</a:t>
            </a:r>
            <a:endParaRPr lang="en-US" sz="6000" dirty="0"/>
          </a:p>
        </p:txBody>
      </p:sp>
      <p:sp>
        <p:nvSpPr>
          <p:cNvPr id="3" name="Content Placeholder 2">
            <a:extLst>
              <a:ext uri="{FF2B5EF4-FFF2-40B4-BE49-F238E27FC236}">
                <a16:creationId xmlns:a16="http://schemas.microsoft.com/office/drawing/2014/main" id="{2D1957E7-048B-E3CF-A87E-0699FDC0390B}"/>
              </a:ext>
            </a:extLst>
          </p:cNvPr>
          <p:cNvSpPr>
            <a:spLocks noGrp="1"/>
          </p:cNvSpPr>
          <p:nvPr>
            <p:ph idx="1"/>
          </p:nvPr>
        </p:nvSpPr>
        <p:spPr>
          <a:xfrm>
            <a:off x="838200" y="1825625"/>
            <a:ext cx="10515600" cy="4667250"/>
          </a:xfrm>
        </p:spPr>
        <p:txBody>
          <a:bodyPr>
            <a:normAutofit/>
          </a:bodyPr>
          <a:lstStyle/>
          <a:p>
            <a:pPr marL="0" marR="0" indent="0" algn="l">
              <a:spcBef>
                <a:spcPts val="0"/>
              </a:spcBef>
              <a:spcAft>
                <a:spcPts val="0"/>
              </a:spcAft>
              <a:buNone/>
            </a:pPr>
            <a:r>
              <a:rPr lang="en-US" sz="2400" b="0" i="0" u="none" strike="noStrike" dirty="0">
                <a:effectLst/>
                <a:latin typeface="Arial" panose="020B0604020202020204" pitchFamily="34" charset="0"/>
                <a:cs typeface="Arial" panose="020B0604020202020204" pitchFamily="34" charset="0"/>
              </a:rPr>
              <a:t>This is the announcement of Round Two of the Tribal Broadband Connectivity Program. </a:t>
            </a:r>
            <a:r>
              <a:rPr lang="en-US" sz="2400" b="1" i="0" u="none" strike="noStrike" dirty="0">
                <a:effectLst/>
                <a:latin typeface="Arial" panose="020B0604020202020204" pitchFamily="34" charset="0"/>
                <a:cs typeface="Arial" panose="020B0604020202020204" pitchFamily="34" charset="0"/>
              </a:rPr>
              <a:t>$980 Million is available</a:t>
            </a:r>
            <a:r>
              <a:rPr lang="en-US" sz="2400" b="0" i="0" u="none" strike="noStrike" dirty="0">
                <a:effectLst/>
                <a:latin typeface="Arial" panose="020B0604020202020204" pitchFamily="34" charset="0"/>
                <a:cs typeface="Arial" panose="020B0604020202020204" pitchFamily="34" charset="0"/>
              </a:rPr>
              <a:t>.</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NTIA expects to make awards in this round of funding within the following ranges:</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Broadband Internet infrastructure deployment projects proposed by a single applicant: $1 million to $50 million </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Broadband Internet adoption and use projects: $100,000 to $2.5 million</a:t>
            </a:r>
          </a:p>
          <a:p>
            <a:pPr marL="0" marR="0" indent="0" algn="l">
              <a:spcBef>
                <a:spcPts val="0"/>
              </a:spcBef>
              <a:spcAft>
                <a:spcPts val="0"/>
              </a:spcAft>
              <a:buNone/>
            </a:pPr>
            <a:r>
              <a:rPr lang="en-US" sz="2400" b="0" i="0" u="none" strike="noStrike" dirty="0">
                <a:effectLst/>
                <a:latin typeface="Arial" panose="020B0604020202020204" pitchFamily="34" charset="0"/>
                <a:cs typeface="Arial" panose="020B0604020202020204" pitchFamily="34" charset="0"/>
              </a:rPr>
              <a:t>An Eligible Entity may use grant funds made available under the TBCP for:</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broadband infrastructure deployment, including support for the establishment of carrier-neutral submarine cable landing stations;</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affordable broadband programs, including— (</a:t>
            </a:r>
            <a:r>
              <a:rPr lang="en-US" sz="1800" b="0" i="0" u="none" strike="noStrike" dirty="0" err="1">
                <a:effectLst/>
                <a:latin typeface="Arial" panose="020B0604020202020204" pitchFamily="34" charset="0"/>
                <a:cs typeface="Arial" panose="020B0604020202020204" pitchFamily="34" charset="0"/>
              </a:rPr>
              <a:t>i</a:t>
            </a:r>
            <a:r>
              <a:rPr lang="en-US" sz="1800" b="0" i="0" u="none" strike="noStrike" dirty="0">
                <a:effectLst/>
                <a:latin typeface="Arial" panose="020B0604020202020204" pitchFamily="34" charset="0"/>
                <a:cs typeface="Arial" panose="020B0604020202020204" pitchFamily="34" charset="0"/>
              </a:rPr>
              <a:t>) providing free or reduced-cost broadband service; and (ii) preventing disconnection of existing broadband service;</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distance learning;</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telehealth;</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digital inclusion efforts (which may include digital equity planning and workforce development activities); and</a:t>
            </a:r>
          </a:p>
          <a:p>
            <a:pPr marL="514350" lvl="1" indent="-285750">
              <a:spcBef>
                <a:spcPts val="0"/>
              </a:spcBef>
              <a:buFont typeface="Wingdings" pitchFamily="2" charset="2"/>
              <a:buChar char="§"/>
            </a:pPr>
            <a:r>
              <a:rPr lang="en-US" sz="1800" b="0" i="0" u="none" strike="noStrike" dirty="0">
                <a:effectLst/>
                <a:latin typeface="Arial" panose="020B0604020202020204" pitchFamily="34" charset="0"/>
                <a:cs typeface="Arial" panose="020B0604020202020204" pitchFamily="34" charset="0"/>
              </a:rPr>
              <a:t>broadband adoption activities. </a:t>
            </a:r>
          </a:p>
          <a:p>
            <a:pPr marL="514350" lvl="1" indent="-285750">
              <a:spcBef>
                <a:spcPts val="0"/>
              </a:spcBef>
              <a:buFont typeface="Wingdings" pitchFamily="2" charset="2"/>
              <a:buChar char="§"/>
            </a:pPr>
            <a:r>
              <a:rPr lang="en-US" sz="1800" b="0" i="0" u="none" strike="noStrike" dirty="0">
                <a:effectLst/>
                <a:highlight>
                  <a:srgbClr val="FFFF00"/>
                </a:highlight>
                <a:latin typeface="Arial" panose="020B0604020202020204" pitchFamily="34" charset="0"/>
                <a:cs typeface="Arial" panose="020B0604020202020204" pitchFamily="34" charset="0"/>
              </a:rPr>
              <a:t>Applications are due at 11:59 p.m. Eastern Time (ET) on January 23, 2024.</a:t>
            </a:r>
          </a:p>
          <a:p>
            <a:pPr marL="0" indent="0">
              <a:buNone/>
            </a:pPr>
            <a:endParaRPr lang="en-US" dirty="0"/>
          </a:p>
        </p:txBody>
      </p:sp>
      <p:sp>
        <p:nvSpPr>
          <p:cNvPr id="4" name="Slide Number Placeholder 3">
            <a:extLst>
              <a:ext uri="{FF2B5EF4-FFF2-40B4-BE49-F238E27FC236}">
                <a16:creationId xmlns:a16="http://schemas.microsoft.com/office/drawing/2014/main" id="{8852608E-928C-6D0E-83CA-08B2F02851F3}"/>
              </a:ext>
            </a:extLst>
          </p:cNvPr>
          <p:cNvSpPr>
            <a:spLocks noGrp="1"/>
          </p:cNvSpPr>
          <p:nvPr>
            <p:ph type="sldNum" sz="quarter" idx="12"/>
          </p:nvPr>
        </p:nvSpPr>
        <p:spPr/>
        <p:txBody>
          <a:bodyPr/>
          <a:lstStyle/>
          <a:p>
            <a:fld id="{A13EA8CD-B13E-B04D-95F7-06F6E9E60E57}" type="slidenum">
              <a:rPr lang="en-US" smtClean="0"/>
              <a:t>78</a:t>
            </a:fld>
            <a:endParaRPr lang="en-US"/>
          </a:p>
        </p:txBody>
      </p:sp>
    </p:spTree>
    <p:extLst>
      <p:ext uri="{BB962C8B-B14F-4D97-AF65-F5344CB8AC3E}">
        <p14:creationId xmlns:p14="http://schemas.microsoft.com/office/powerpoint/2010/main" val="41946629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93904B8-1642-5E62-5461-846D748B08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32"/>
            <a:ext cx="12192000" cy="6858000"/>
          </a:xfrm>
          <a:prstGeom prst="rect">
            <a:avLst/>
          </a:prstGeom>
        </p:spPr>
      </p:pic>
      <p:sp>
        <p:nvSpPr>
          <p:cNvPr id="3" name="Slide Number Placeholder 2">
            <a:extLst>
              <a:ext uri="{FF2B5EF4-FFF2-40B4-BE49-F238E27FC236}">
                <a16:creationId xmlns:a16="http://schemas.microsoft.com/office/drawing/2014/main" id="{31CD4C06-9AB6-37C9-A338-FA862A8328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1020-C785-0A4B-99D6-E80BD29020BD}" type="slidenum">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itle 6">
            <a:extLst>
              <a:ext uri="{FF2B5EF4-FFF2-40B4-BE49-F238E27FC236}">
                <a16:creationId xmlns:a16="http://schemas.microsoft.com/office/drawing/2014/main" id="{EA796E81-3B43-479F-B6DB-E0FE7291BAE6}"/>
              </a:ext>
            </a:extLst>
          </p:cNvPr>
          <p:cNvSpPr txBox="1">
            <a:spLocks/>
          </p:cNvSpPr>
          <p:nvPr/>
        </p:nvSpPr>
        <p:spPr>
          <a:xfrm>
            <a:off x="0" y="0"/>
            <a:ext cx="6857999" cy="2360008"/>
          </a:xfrm>
          <a:prstGeom prst="rect">
            <a:avLst/>
          </a:prstGeom>
          <a:noFill/>
        </p:spPr>
        <p:txBody>
          <a:bodyPr lIns="640080" tIns="274320" rIns="640080" bIns="274320" anchor="b" anchorCtr="0"/>
          <a:lstStyle>
            <a:lvl1pPr algn="l" rtl="0" eaLnBrk="1" fontAlgn="base" hangingPunct="1">
              <a:spcBef>
                <a:spcPct val="0"/>
              </a:spcBef>
              <a:spcAft>
                <a:spcPct val="0"/>
              </a:spcAft>
              <a:defRPr sz="4800" b="1">
                <a:solidFill>
                  <a:srgbClr val="002D60"/>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002D60"/>
                </a:solidFill>
                <a:effectLst/>
                <a:uLnTx/>
                <a:uFillTx/>
                <a:latin typeface="Arial" panose="020B0604020202020204" pitchFamily="34" charset="0"/>
                <a:ea typeface="+mj-ea"/>
                <a:cs typeface="Arial" panose="020B0604020202020204" pitchFamily="34" charset="0"/>
              </a:rPr>
              <a:t>The SNS is OPEN!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0" cap="none" spc="0" normalizeH="0" baseline="0" noProof="0" dirty="0">
              <a:ln>
                <a:noFill/>
              </a:ln>
              <a:solidFill>
                <a:srgbClr val="002D60"/>
              </a:solidFill>
              <a:effectLst/>
              <a:uLnTx/>
              <a:uFillTx/>
              <a:latin typeface="Arial" panose="020B0604020202020204" pitchFamily="34" charset="0"/>
              <a:ea typeface="+mj-ea"/>
              <a:cs typeface="Arial" panose="020B0604020202020204" pitchFamily="34" charset="0"/>
            </a:endParaRPr>
          </a:p>
        </p:txBody>
      </p:sp>
      <p:sp>
        <p:nvSpPr>
          <p:cNvPr id="14" name="Text Placeholder 13">
            <a:extLst>
              <a:ext uri="{FF2B5EF4-FFF2-40B4-BE49-F238E27FC236}">
                <a16:creationId xmlns:a16="http://schemas.microsoft.com/office/drawing/2014/main" id="{EE4EDB45-90F9-C7DB-84CF-801AEED1559A}"/>
              </a:ext>
            </a:extLst>
          </p:cNvPr>
          <p:cNvSpPr txBox="1">
            <a:spLocks/>
          </p:cNvSpPr>
          <p:nvPr/>
        </p:nvSpPr>
        <p:spPr>
          <a:xfrm>
            <a:off x="0" y="1752600"/>
            <a:ext cx="6324600" cy="3825875"/>
          </a:xfrm>
          <a:prstGeom prst="rect">
            <a:avLst/>
          </a:prstGeom>
        </p:spPr>
        <p:txBody>
          <a:bodyPr lIns="640080" tIns="274320" rIns="640080" bIns="45720" anchor="t"/>
          <a:lstStyle>
            <a:lvl1pPr marL="233363" indent="-233363" algn="l" rtl="0" eaLnBrk="1" fontAlgn="base" hangingPunct="1">
              <a:spcBef>
                <a:spcPct val="60000"/>
              </a:spcBef>
              <a:spcAft>
                <a:spcPct val="0"/>
              </a:spcAft>
              <a:buClr>
                <a:srgbClr val="B0B1B3"/>
              </a:buClr>
              <a:buFont typeface="Wingdings" pitchFamily="2" charset="2"/>
              <a:buChar char="§"/>
              <a:defRPr sz="28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8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8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ct val="60000"/>
              </a:spcBef>
              <a:spcAft>
                <a:spcPct val="0"/>
              </a:spcAft>
              <a:buClr>
                <a:srgbClr val="B0B1B3"/>
              </a:buClr>
              <a:buSzTx/>
              <a:buFont typeface="Wingdings" pitchFamily="2" charset="2"/>
              <a:buNone/>
              <a:tabLst/>
              <a:defRPr/>
            </a:pPr>
            <a:r>
              <a:rPr kumimoji="0" lang="en-US" sz="3200" b="0" i="0" u="none" strike="noStrike" kern="0" cap="none" spc="0" normalizeH="0" baseline="0" noProof="0" dirty="0">
                <a:ln>
                  <a:noFill/>
                </a:ln>
                <a:solidFill>
                  <a:srgbClr val="000063"/>
                </a:solidFill>
                <a:effectLst/>
                <a:uLnTx/>
                <a:uFillTx/>
                <a:latin typeface="Arial"/>
                <a:ea typeface="+mn-ea"/>
                <a:cs typeface="+mn-cs"/>
              </a:rPr>
              <a:t>Complete the survey by </a:t>
            </a:r>
            <a:r>
              <a:rPr kumimoji="0" lang="en-US" sz="3200" b="1" i="0" u="none" strike="noStrike" kern="0" cap="none" spc="0" normalizeH="0" baseline="0" noProof="0" dirty="0">
                <a:ln>
                  <a:noFill/>
                </a:ln>
                <a:solidFill>
                  <a:srgbClr val="000063"/>
                </a:solidFill>
                <a:effectLst/>
                <a:uLnTx/>
                <a:uFillTx/>
                <a:latin typeface="Arial"/>
                <a:ea typeface="+mn-ea"/>
                <a:cs typeface="+mn-cs"/>
              </a:rPr>
              <a:t>September 29, 2023 </a:t>
            </a:r>
            <a:r>
              <a:rPr kumimoji="0" lang="en-US" sz="3200" b="0" i="0" u="none" strike="noStrike" kern="0" cap="none" spc="0" normalizeH="0" baseline="0" noProof="0" dirty="0">
                <a:ln>
                  <a:noFill/>
                </a:ln>
                <a:solidFill>
                  <a:srgbClr val="002D60"/>
                </a:solidFill>
                <a:effectLst/>
                <a:uLnTx/>
                <a:uFillTx/>
                <a:latin typeface="Arial"/>
                <a:ea typeface="+mn-ea"/>
                <a:cs typeface="+mn-cs"/>
              </a:rPr>
              <a:t>to influence the future of emergency communications!</a:t>
            </a:r>
          </a:p>
        </p:txBody>
      </p:sp>
      <p:pic>
        <p:nvPicPr>
          <p:cNvPr id="5" name="Picture 4" descr="A picture containing calendar&#10;&#10;Description automatically generated">
            <a:extLst>
              <a:ext uri="{FF2B5EF4-FFF2-40B4-BE49-F238E27FC236}">
                <a16:creationId xmlns:a16="http://schemas.microsoft.com/office/drawing/2014/main" id="{60746684-0238-6FE2-4AEA-BA16435F39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77671">
            <a:off x="6160791" y="144166"/>
            <a:ext cx="5602185" cy="5602185"/>
          </a:xfrm>
          <a:prstGeom prst="rect">
            <a:avLst/>
          </a:prstGeom>
        </p:spPr>
      </p:pic>
      <p:sp>
        <p:nvSpPr>
          <p:cNvPr id="7" name="Text Placeholder 8">
            <a:extLst>
              <a:ext uri="{FF2B5EF4-FFF2-40B4-BE49-F238E27FC236}">
                <a16:creationId xmlns:a16="http://schemas.microsoft.com/office/drawing/2014/main" id="{7DF1C9B3-5094-422F-D028-F9C0D58FC662}"/>
              </a:ext>
            </a:extLst>
          </p:cNvPr>
          <p:cNvSpPr>
            <a:spLocks noGrp="1"/>
          </p:cNvSpPr>
          <p:nvPr>
            <p:ph type="body" sz="quarter" idx="12"/>
          </p:nvPr>
        </p:nvSpPr>
        <p:spPr>
          <a:xfrm>
            <a:off x="817684" y="5754687"/>
            <a:ext cx="9296400" cy="990600"/>
          </a:xfrm>
        </p:spPr>
        <p:txBody>
          <a:bodyPr/>
          <a:lstStyle/>
          <a:p>
            <a:pPr marL="0" indent="0" algn="ctr">
              <a:buNone/>
            </a:pPr>
            <a:r>
              <a:rPr lang="en-US" dirty="0">
                <a:solidFill>
                  <a:srgbClr val="002D60"/>
                </a:solidFill>
              </a:rPr>
              <a:t>              </a:t>
            </a:r>
            <a:r>
              <a:rPr lang="en-US" b="1" dirty="0">
                <a:solidFill>
                  <a:srgbClr val="002D60"/>
                </a:solidFill>
              </a:rPr>
              <a:t>cisa.gov/</a:t>
            </a:r>
            <a:r>
              <a:rPr lang="en-US" b="1" dirty="0" err="1">
                <a:solidFill>
                  <a:srgbClr val="002D60"/>
                </a:solidFill>
              </a:rPr>
              <a:t>sns</a:t>
            </a:r>
            <a:r>
              <a:rPr lang="en-US" b="1" dirty="0">
                <a:solidFill>
                  <a:srgbClr val="002D60"/>
                </a:solidFill>
              </a:rPr>
              <a:t> | SNS@cisa.dhs.gov</a:t>
            </a:r>
          </a:p>
        </p:txBody>
      </p:sp>
    </p:spTree>
    <p:extLst>
      <p:ext uri="{BB962C8B-B14F-4D97-AF65-F5344CB8AC3E}">
        <p14:creationId xmlns:p14="http://schemas.microsoft.com/office/powerpoint/2010/main" val="161129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36" y="439478"/>
            <a:ext cx="10034684" cy="1143000"/>
          </a:xfrm>
        </p:spPr>
        <p:txBody>
          <a:bodyPr>
            <a:noAutofit/>
          </a:bodyPr>
          <a:lstStyle/>
          <a:p>
            <a:r>
              <a:rPr lang="en-US" dirty="0">
                <a:latin typeface="Segoe UI" panose="020B0502040204020203" pitchFamily="34" charset="0"/>
                <a:cs typeface="Segoe UI" panose="020B0502040204020203" pitchFamily="34" charset="0"/>
              </a:rPr>
              <a:t>Native American Affairs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Technical Assistance Program</a:t>
            </a:r>
          </a:p>
        </p:txBody>
      </p:sp>
      <p:sp>
        <p:nvSpPr>
          <p:cNvPr id="3" name="Content Placeholder 2"/>
          <p:cNvSpPr>
            <a:spLocks noGrp="1"/>
          </p:cNvSpPr>
          <p:nvPr>
            <p:ph idx="1"/>
          </p:nvPr>
        </p:nvSpPr>
        <p:spPr>
          <a:xfrm>
            <a:off x="462224" y="1745014"/>
            <a:ext cx="10896986" cy="5014774"/>
          </a:xfrm>
        </p:spPr>
        <p:txBody>
          <a:bodyPr vert="horz" lIns="91440" tIns="45720" rIns="91440" bIns="45720" rtlCol="0" anchor="t">
            <a:normAutofit fontScale="77500" lnSpcReduction="20000"/>
          </a:bodyPr>
          <a:lstStyle/>
          <a:p>
            <a:pPr>
              <a:lnSpc>
                <a:spcPct val="120000"/>
              </a:lnSpc>
              <a:spcBef>
                <a:spcPts val="0"/>
              </a:spcBef>
              <a:spcAft>
                <a:spcPts val="0"/>
              </a:spcAft>
            </a:pPr>
            <a:r>
              <a:rPr lang="en-US" sz="3300" b="0" dirty="0">
                <a:latin typeface="Segoe UI"/>
                <a:cs typeface="Segoe UI"/>
              </a:rPr>
              <a:t>43 USC 373d: Increase opportunities for Tribes to develop, manage, and protect their water and related resources.</a:t>
            </a:r>
            <a:r>
              <a:rPr lang="en-US" sz="3300" dirty="0">
                <a:latin typeface="Segoe UI"/>
                <a:cs typeface="Segoe UI"/>
              </a:rPr>
              <a:t> </a:t>
            </a:r>
            <a:endParaRPr lang="en-US" sz="3300" dirty="0">
              <a:latin typeface="Segoe UI" panose="020B0502040204020203" pitchFamily="34" charset="0"/>
              <a:cs typeface="Segoe UI" panose="020B0502040204020203" pitchFamily="34" charset="0"/>
            </a:endParaRPr>
          </a:p>
          <a:p>
            <a:pPr lvl="1">
              <a:lnSpc>
                <a:spcPct val="120000"/>
              </a:lnSpc>
              <a:spcBef>
                <a:spcPts val="0"/>
              </a:spcBef>
              <a:spcAft>
                <a:spcPts val="0"/>
              </a:spcAft>
            </a:pPr>
            <a:r>
              <a:rPr lang="en-US" sz="3100" dirty="0">
                <a:latin typeface="Segoe UI"/>
                <a:cs typeface="Segoe UI"/>
              </a:rPr>
              <a:t>Funding limited by total funds available.  Typically, $400k-$500k/award.</a:t>
            </a:r>
          </a:p>
          <a:p>
            <a:pPr lvl="1">
              <a:lnSpc>
                <a:spcPct val="120000"/>
              </a:lnSpc>
              <a:spcBef>
                <a:spcPts val="0"/>
              </a:spcBef>
              <a:spcAft>
                <a:spcPts val="0"/>
              </a:spcAft>
            </a:pPr>
            <a:r>
              <a:rPr lang="en-US" sz="3100" dirty="0">
                <a:latin typeface="Segoe UI"/>
                <a:cs typeface="Segoe UI"/>
              </a:rPr>
              <a:t>Project duration: 2 years</a:t>
            </a:r>
          </a:p>
          <a:p>
            <a:pPr>
              <a:lnSpc>
                <a:spcPct val="120000"/>
              </a:lnSpc>
              <a:spcAft>
                <a:spcPts val="0"/>
              </a:spcAft>
            </a:pPr>
            <a:r>
              <a:rPr lang="en-US" sz="3300" dirty="0">
                <a:latin typeface="Segoe UI" panose="020B0502040204020203" pitchFamily="34" charset="0"/>
                <a:cs typeface="Segoe UI" panose="020B0502040204020203" pitchFamily="34" charset="0"/>
              </a:rPr>
              <a:t>Past projects:</a:t>
            </a:r>
          </a:p>
          <a:p>
            <a:pPr lvl="1">
              <a:lnSpc>
                <a:spcPct val="120000"/>
              </a:lnSpc>
              <a:spcAft>
                <a:spcPts val="0"/>
              </a:spcAft>
            </a:pPr>
            <a:r>
              <a:rPr lang="en-US" sz="3300" dirty="0">
                <a:latin typeface="Segoe UI" panose="020B0502040204020203" pitchFamily="34" charset="0"/>
                <a:cs typeface="Segoe UI" panose="020B0502040204020203" pitchFamily="34" charset="0"/>
              </a:rPr>
              <a:t>Protection of water resources</a:t>
            </a:r>
          </a:p>
          <a:p>
            <a:pPr lvl="1">
              <a:lnSpc>
                <a:spcPct val="120000"/>
              </a:lnSpc>
              <a:spcAft>
                <a:spcPts val="0"/>
              </a:spcAft>
            </a:pPr>
            <a:r>
              <a:rPr lang="en-US" sz="3300" dirty="0">
                <a:latin typeface="Segoe UI" panose="020B0502040204020203" pitchFamily="34" charset="0"/>
                <a:cs typeface="Segoe UI" panose="020B0502040204020203" pitchFamily="34" charset="0"/>
              </a:rPr>
              <a:t>Water quality assessments</a:t>
            </a:r>
          </a:p>
          <a:p>
            <a:pPr lvl="1">
              <a:lnSpc>
                <a:spcPct val="120000"/>
              </a:lnSpc>
              <a:spcAft>
                <a:spcPts val="0"/>
              </a:spcAft>
            </a:pPr>
            <a:r>
              <a:rPr lang="en-US" sz="3300" dirty="0">
                <a:latin typeface="Segoe UI" panose="020B0502040204020203" pitchFamily="34" charset="0"/>
                <a:cs typeface="Segoe UI" panose="020B0502040204020203" pitchFamily="34" charset="0"/>
              </a:rPr>
              <a:t>Water needs/supply assessments</a:t>
            </a:r>
          </a:p>
          <a:p>
            <a:pPr lvl="1">
              <a:lnSpc>
                <a:spcPct val="120000"/>
              </a:lnSpc>
              <a:spcAft>
                <a:spcPts val="0"/>
              </a:spcAft>
            </a:pPr>
            <a:r>
              <a:rPr lang="en-US" sz="3300" dirty="0">
                <a:latin typeface="Segoe UI" panose="020B0502040204020203" pitchFamily="34" charset="0"/>
                <a:cs typeface="Segoe UI" panose="020B0502040204020203" pitchFamily="34" charset="0"/>
              </a:rPr>
              <a:t>Well development</a:t>
            </a:r>
          </a:p>
          <a:p>
            <a:pPr lvl="1">
              <a:lnSpc>
                <a:spcPct val="120000"/>
              </a:lnSpc>
              <a:spcAft>
                <a:spcPts val="0"/>
              </a:spcAft>
            </a:pPr>
            <a:r>
              <a:rPr lang="en-US" sz="3300" dirty="0">
                <a:latin typeface="Segoe UI" panose="020B0502040204020203" pitchFamily="34" charset="0"/>
                <a:cs typeface="Segoe UI" panose="020B0502040204020203" pitchFamily="34" charset="0"/>
              </a:rPr>
              <a:t>Repairs/rehabilitation to existing infrastructure</a:t>
            </a:r>
          </a:p>
          <a:p>
            <a:pPr lvl="1"/>
            <a:endParaRPr lang="en-US" dirty="0"/>
          </a:p>
          <a:p>
            <a:pPr marL="0" indent="0">
              <a:buNone/>
            </a:pPr>
            <a:endParaRPr lang="en-US" dirty="0"/>
          </a:p>
          <a:p>
            <a:endParaRPr lang="en-US" dirty="0"/>
          </a:p>
        </p:txBody>
      </p:sp>
      <p:sp>
        <p:nvSpPr>
          <p:cNvPr id="4" name="TextBox 3"/>
          <p:cNvSpPr txBox="1"/>
          <p:nvPr/>
        </p:nvSpPr>
        <p:spPr>
          <a:xfrm>
            <a:off x="1524000" y="6488668"/>
            <a:ext cx="381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8</a:t>
            </a: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75EB4757-6074-F6E0-3A69-A2ECA13832E6}"/>
              </a:ext>
            </a:extLst>
          </p:cNvPr>
          <p:cNvPicPr>
            <a:picLocks noChangeAspect="1"/>
          </p:cNvPicPr>
          <p:nvPr/>
        </p:nvPicPr>
        <p:blipFill>
          <a:blip r:embed="rId3"/>
          <a:stretch>
            <a:fillRect/>
          </a:stretch>
        </p:blipFill>
        <p:spPr>
          <a:xfrm>
            <a:off x="11359210" y="5845309"/>
            <a:ext cx="780356" cy="914479"/>
          </a:xfrm>
          <a:prstGeom prst="rect">
            <a:avLst/>
          </a:prstGeom>
        </p:spPr>
      </p:pic>
      <p:sp>
        <p:nvSpPr>
          <p:cNvPr id="6" name="Slide Number Placeholder 1">
            <a:extLst>
              <a:ext uri="{FF2B5EF4-FFF2-40B4-BE49-F238E27FC236}">
                <a16:creationId xmlns:a16="http://schemas.microsoft.com/office/drawing/2014/main" id="{22F33513-9C2D-8209-73EE-318BA56AB065}"/>
              </a:ext>
            </a:extLst>
          </p:cNvPr>
          <p:cNvSpPr txBox="1">
            <a:spLocks/>
          </p:cNvSpPr>
          <p:nvPr/>
        </p:nvSpPr>
        <p:spPr>
          <a:xfrm>
            <a:off x="57849" y="6461090"/>
            <a:ext cx="404375" cy="324030"/>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4294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3625" y="4269928"/>
            <a:ext cx="6136354" cy="793241"/>
          </a:xfrm>
        </p:spPr>
        <p:txBody>
          <a:bodyPr>
            <a:normAutofit/>
          </a:bodyPr>
          <a:lstStyle/>
          <a:p>
            <a:pPr algn="ctr"/>
            <a:r>
              <a:rPr lang="en-US" sz="2700" b="1" dirty="0">
                <a:latin typeface="Arial" charset="0"/>
                <a:ea typeface="Arial" charset="0"/>
                <a:cs typeface="Arial" charset="0"/>
              </a:rPr>
              <a:t>Western Regional Partnership</a:t>
            </a:r>
          </a:p>
        </p:txBody>
      </p:sp>
      <p:sp>
        <p:nvSpPr>
          <p:cNvPr id="3" name="Subtitle 2"/>
          <p:cNvSpPr>
            <a:spLocks noGrp="1"/>
          </p:cNvSpPr>
          <p:nvPr>
            <p:ph type="subTitle" idx="1"/>
          </p:nvPr>
        </p:nvSpPr>
        <p:spPr>
          <a:xfrm>
            <a:off x="3023624" y="5152887"/>
            <a:ext cx="6145370" cy="386608"/>
          </a:xfrm>
        </p:spPr>
        <p:txBody>
          <a:bodyPr>
            <a:normAutofit/>
          </a:bodyPr>
          <a:lstStyle/>
          <a:p>
            <a:pPr algn="ctr"/>
            <a:r>
              <a:rPr lang="en-US" sz="1275" dirty="0" err="1">
                <a:solidFill>
                  <a:schemeClr val="tx1">
                    <a:lumMod val="85000"/>
                    <a:lumOff val="15000"/>
                  </a:schemeClr>
                </a:solidFill>
                <a:latin typeface="Arial" panose="020B0604020202020204" pitchFamily="34" charset="0"/>
                <a:cs typeface="Arial" panose="020B0604020202020204" pitchFamily="34" charset="0"/>
              </a:rPr>
              <a:t>Wrpinfo.org</a:t>
            </a:r>
            <a:endParaRPr lang="en-US" sz="1275"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4445" y="1337310"/>
            <a:ext cx="5688530" cy="2702052"/>
          </a:xfrm>
          <a:prstGeom prst="rect">
            <a:avLst/>
          </a:prstGeom>
        </p:spPr>
      </p:pic>
      <p:sp>
        <p:nvSpPr>
          <p:cNvPr id="4" name="Slide Number Placeholder 3">
            <a:extLst>
              <a:ext uri="{FF2B5EF4-FFF2-40B4-BE49-F238E27FC236}">
                <a16:creationId xmlns:a16="http://schemas.microsoft.com/office/drawing/2014/main" id="{8482BC7E-3BD0-3C55-99E5-0CF1EBCC57A7}"/>
              </a:ext>
            </a:extLst>
          </p:cNvPr>
          <p:cNvSpPr>
            <a:spLocks noGrp="1"/>
          </p:cNvSpPr>
          <p:nvPr>
            <p:ph type="sldNum" sz="quarter" idx="12"/>
          </p:nvPr>
        </p:nvSpPr>
        <p:spPr/>
        <p:txBody>
          <a:bodyPr/>
          <a:lstStyle/>
          <a:p>
            <a:fld id="{4FAB73BC-B049-4115-A692-8D63A059BFB8}" type="slidenum">
              <a:rPr lang="en-US" smtClean="0"/>
              <a:pPr/>
              <a:t>80</a:t>
            </a:fld>
            <a:endParaRPr lang="en-US" dirty="0"/>
          </a:p>
        </p:txBody>
      </p:sp>
    </p:spTree>
    <p:extLst>
      <p:ext uri="{BB962C8B-B14F-4D97-AF65-F5344CB8AC3E}">
        <p14:creationId xmlns:p14="http://schemas.microsoft.com/office/powerpoint/2010/main" val="283045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224" y="1892559"/>
            <a:ext cx="8229600" cy="4525963"/>
          </a:xfrm>
        </p:spPr>
        <p:txBody>
          <a:bodyPr>
            <a:normAutofit/>
          </a:bodyPr>
          <a:lstStyle/>
          <a:p>
            <a:pPr>
              <a:spcBef>
                <a:spcPts val="0"/>
              </a:spcBef>
              <a:spcAft>
                <a:spcPts val="1200"/>
              </a:spcAft>
            </a:pPr>
            <a:r>
              <a:rPr lang="en-US" sz="2400" dirty="0">
                <a:latin typeface="Segoe UI" panose="020B0502040204020203" pitchFamily="34" charset="0"/>
                <a:cs typeface="Segoe UI" panose="020B0502040204020203" pitchFamily="34" charset="0"/>
              </a:rPr>
              <a:t>Proposals submitted through Notice of Funding Opportunity Announcement </a:t>
            </a:r>
            <a:r>
              <a:rPr lang="en-US" sz="2000" dirty="0">
                <a:solidFill>
                  <a:srgbClr val="FF0000"/>
                </a:solidFill>
                <a:latin typeface="Segoe UI" panose="020B0502040204020203" pitchFamily="34" charset="0"/>
                <a:cs typeface="Segoe UI" panose="020B0502040204020203" pitchFamily="34" charset="0"/>
              </a:rPr>
              <a:t>(https://www.grants.gov/)</a:t>
            </a:r>
          </a:p>
          <a:p>
            <a:pPr>
              <a:spcBef>
                <a:spcPts val="0"/>
              </a:spcBef>
              <a:spcAft>
                <a:spcPts val="1200"/>
              </a:spcAft>
            </a:pPr>
            <a:r>
              <a:rPr lang="en-US" sz="2400" dirty="0">
                <a:latin typeface="Segoe UI" panose="020B0502040204020203" pitchFamily="34" charset="0"/>
                <a:cs typeface="Segoe UI" panose="020B0502040204020203" pitchFamily="34" charset="0"/>
              </a:rPr>
              <a:t>Awards competitive: FY23 funding ~ $4.5M </a:t>
            </a:r>
          </a:p>
          <a:p>
            <a:pPr>
              <a:spcBef>
                <a:spcPts val="0"/>
              </a:spcBef>
              <a:spcAft>
                <a:spcPts val="1200"/>
              </a:spcAft>
            </a:pPr>
            <a:r>
              <a:rPr lang="en-US" sz="2400" dirty="0">
                <a:latin typeface="Segoe UI" panose="020B0502040204020203" pitchFamily="34" charset="0"/>
                <a:cs typeface="Segoe UI" panose="020B0502040204020203" pitchFamily="34" charset="0"/>
              </a:rPr>
              <a:t>Funding mechanisms: Grants/Cooperative Agreements, PL 93-638, Direct Funding for BOR staff, Interagency Agreements</a:t>
            </a:r>
          </a:p>
          <a:p>
            <a:pPr>
              <a:spcBef>
                <a:spcPts val="0"/>
              </a:spcBef>
              <a:spcAft>
                <a:spcPts val="1200"/>
              </a:spcAft>
            </a:pPr>
            <a:r>
              <a:rPr lang="en-US" sz="2400" dirty="0">
                <a:latin typeface="Segoe UI" panose="020B0502040204020203" pitchFamily="34" charset="0"/>
                <a:cs typeface="Segoe UI" panose="020B0502040204020203" pitchFamily="34" charset="0"/>
              </a:rPr>
              <a:t>Occasional additional requests for projects – keep running list of unmet needs</a:t>
            </a:r>
          </a:p>
          <a:p>
            <a:pPr>
              <a:spcBef>
                <a:spcPts val="0"/>
              </a:spcBef>
              <a:spcAft>
                <a:spcPts val="1200"/>
              </a:spcAft>
            </a:pPr>
            <a:r>
              <a:rPr lang="en-US" sz="2400" b="0" dirty="0">
                <a:latin typeface="Segoe UI" panose="020B0502040204020203" pitchFamily="34" charset="0"/>
                <a:cs typeface="Segoe UI" panose="020B0502040204020203" pitchFamily="34" charset="0"/>
              </a:rPr>
              <a:t>Anticipate 2024 funding level will be? (appropriations).</a:t>
            </a:r>
            <a:endParaRPr lang="en-US" sz="2400" dirty="0">
              <a:latin typeface="Segoe UI" panose="020B0502040204020203" pitchFamily="34" charset="0"/>
              <a:cs typeface="Segoe UI" panose="020B0502040204020203" pitchFamily="34" charset="0"/>
            </a:endParaRPr>
          </a:p>
        </p:txBody>
      </p:sp>
      <p:sp>
        <p:nvSpPr>
          <p:cNvPr id="4" name="TextBox 3"/>
          <p:cNvSpPr txBox="1"/>
          <p:nvPr/>
        </p:nvSpPr>
        <p:spPr>
          <a:xfrm>
            <a:off x="1524000" y="6488668"/>
            <a:ext cx="381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9</a:t>
            </a: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327620F3-9A89-79E8-0E9C-83CD48500DC0}"/>
              </a:ext>
            </a:extLst>
          </p:cNvPr>
          <p:cNvPicPr>
            <a:picLocks noChangeAspect="1"/>
          </p:cNvPicPr>
          <p:nvPr/>
        </p:nvPicPr>
        <p:blipFill>
          <a:blip r:embed="rId3"/>
          <a:stretch>
            <a:fillRect/>
          </a:stretch>
        </p:blipFill>
        <p:spPr>
          <a:xfrm>
            <a:off x="11359210" y="5845309"/>
            <a:ext cx="780356" cy="914479"/>
          </a:xfrm>
          <a:prstGeom prst="rect">
            <a:avLst/>
          </a:prstGeom>
        </p:spPr>
      </p:pic>
      <p:sp>
        <p:nvSpPr>
          <p:cNvPr id="6" name="Slide Number Placeholder 1">
            <a:extLst>
              <a:ext uri="{FF2B5EF4-FFF2-40B4-BE49-F238E27FC236}">
                <a16:creationId xmlns:a16="http://schemas.microsoft.com/office/drawing/2014/main" id="{1CCEA515-3665-E2A1-209C-7DEE04638087}"/>
              </a:ext>
            </a:extLst>
          </p:cNvPr>
          <p:cNvSpPr txBox="1">
            <a:spLocks/>
          </p:cNvSpPr>
          <p:nvPr/>
        </p:nvSpPr>
        <p:spPr>
          <a:xfrm>
            <a:off x="57849" y="6461090"/>
            <a:ext cx="404375" cy="324030"/>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7A6F2EAB-60E2-F1CB-9360-2CF4757E5A3B}"/>
              </a:ext>
            </a:extLst>
          </p:cNvPr>
          <p:cNvSpPr txBox="1">
            <a:spLocks/>
          </p:cNvSpPr>
          <p:nvPr/>
        </p:nvSpPr>
        <p:spPr>
          <a:xfrm>
            <a:off x="260036" y="439478"/>
            <a:ext cx="10034684" cy="1143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Native American Affairs </a:t>
            </a:r>
            <a:br>
              <a:rPr kumimoji="0" lang="en-US" sz="4400" b="0" i="0" u="none" strike="noStrike" kern="1200" cap="none" spc="-5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kumimoji="0" lang="en-US" sz="4400" b="0" i="0" u="none" strike="noStrike" kern="1200" cap="none" spc="-5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Technical Assistance Program</a:t>
            </a:r>
            <a:endParaRPr kumimoji="0" lang="en-US" sz="4400" b="0" i="0" u="none" strike="noStrike" kern="1200" cap="none" spc="-5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41449143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426 [Read-Only]" id="{9B4CBDF4-6CD9-4FE1-BEA9-E8B10BDCDD7E}" vid="{12445680-A28A-44DE-9123-8B02593799F0}"/>
    </a:ext>
  </a:extLst>
</a:theme>
</file>

<file path=ppt/theme/theme10.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2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SLB">
      <a:dk1>
        <a:sysClr val="windowText" lastClr="000000"/>
      </a:dk1>
      <a:lt1>
        <a:sysClr val="window" lastClr="FFFFFF"/>
      </a:lt1>
      <a:dk2>
        <a:srgbClr val="B4DBBC"/>
      </a:dk2>
      <a:lt2>
        <a:srgbClr val="F0EBB4"/>
      </a:lt2>
      <a:accent1>
        <a:srgbClr val="0193CF"/>
      </a:accent1>
      <a:accent2>
        <a:srgbClr val="00A261"/>
      </a:accent2>
      <a:accent3>
        <a:srgbClr val="593A76"/>
      </a:accent3>
      <a:accent4>
        <a:srgbClr val="003466"/>
      </a:accent4>
      <a:accent5>
        <a:srgbClr val="677D8A"/>
      </a:accent5>
      <a:accent6>
        <a:srgbClr val="90754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221  -  Read-Only" id="{CA701D08-D2D5-4B51-9E5B-727F9E5815A8}" vid="{21074CCE-0720-4401-B778-A67650A7CB1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ortfolio_x002f_Workgroup xmlns="ca915668-c391-4c83-9463-f914850a3013">ACoS</Portfolio_x002f_Workgroup>
    <Disposition_x0020_Category xmlns="ca915668-c391-4c83-9463-f914850a3013">Destroy 3 years old</Disposition_x0020_Category>
    <Stakeholder xmlns="20e5b1ad-b99b-41d3-8244-bafc820c6efb" xsi:nil="true"/>
    <General_x0020_Records_x0020_Schedule xmlns="ca915668-c391-4c83-9463-f914850a3013">GRS 5-1 Common Office Records</General_x0020_Records_x0020_Schedule>
    <Office1 xmlns="ca915668-c391-4c83-9463-f914850a3013">ACOS</Office1>
    <lcf76f155ced4ddcb4097134ff3c332f xmlns="20e5b1ad-b99b-41d3-8244-bafc820c6efb">
      <Terms xmlns="http://schemas.microsoft.com/office/infopath/2007/PartnerControls"/>
    </lcf76f155ced4ddcb4097134ff3c332f>
    <Disposition_x0020_Date xmlns="ca915668-c391-4c83-9463-f914850a3013" xsi:nil="true"/>
    <Doc_Status xmlns="ca915668-c391-4c83-9463-f914850a3013">Working File</Doc_Status>
    <_ResourceType xmlns="http://schemas.microsoft.com/sharepoint/v3/fields">Directive</_ResourceType>
    <Document_x0020_Type xmlns="ca915668-c391-4c83-9463-f914850a3013">Fact Sheet</Document_x0020_Type>
    <Classification_x003f_Sensitivity xmlns="ca915668-c391-4c83-9463-f914850a3013">Unclassified</Classification_x003f_Sensitivity>
    <TaxCatchAll xmlns="ca915668-c391-4c83-9463-f914850a3013"/>
    <TaskOutcome xmlns="20e5b1ad-b99b-41d3-8244-bafc820c6e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6B789E7406BA4B89A211794B10674E" ma:contentTypeVersion="26" ma:contentTypeDescription="Create a new document." ma:contentTypeScope="" ma:versionID="76d87804f7fa1980218766fc1fbc5470">
  <xsd:schema xmlns:xsd="http://www.w3.org/2001/XMLSchema" xmlns:xs="http://www.w3.org/2001/XMLSchema" xmlns:p="http://schemas.microsoft.com/office/2006/metadata/properties" xmlns:ns2="20e5b1ad-b99b-41d3-8244-bafc820c6efb" xmlns:ns3="ca915668-c391-4c83-9463-f914850a3013" xmlns:ns4="http://schemas.microsoft.com/sharepoint/v3/fields" targetNamespace="http://schemas.microsoft.com/office/2006/metadata/properties" ma:root="true" ma:fieldsID="ff93569a74e731733130b39cfbbd7ddb" ns2:_="" ns3:_="" ns4:_="">
    <xsd:import namespace="20e5b1ad-b99b-41d3-8244-bafc820c6efb"/>
    <xsd:import namespace="ca915668-c391-4c83-9463-f914850a3013"/>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Stakeholder" minOccurs="0"/>
                <xsd:element ref="ns2:MediaServiceDateTaken" minOccurs="0"/>
                <xsd:element ref="ns2:MediaLengthInSeconds" minOccurs="0"/>
                <xsd:element ref="ns3:SharedWithUsers" minOccurs="0"/>
                <xsd:element ref="ns3:SharedWithDetails" minOccurs="0"/>
                <xsd:element ref="ns3:Classification_x003f_Sensitivity" minOccurs="0"/>
                <xsd:element ref="ns3:Disposition_x0020_Category" minOccurs="0"/>
                <xsd:element ref="ns3:Disposition_x0020_Date" minOccurs="0"/>
                <xsd:element ref="ns3:Doc_Status" minOccurs="0"/>
                <xsd:element ref="ns3:Document_x0020_Type"/>
                <xsd:element ref="ns3:Office1" minOccurs="0"/>
                <xsd:element ref="ns3:Portfolio_x002f_Workgroup"/>
                <xsd:element ref="ns3:General_x0020_Records_x0020_Schedule"/>
                <xsd:element ref="ns4:_ResourceType"/>
                <xsd:element ref="ns2:TaskOutcome"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e5b1ad-b99b-41d3-8244-bafc820c6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Stakeholder" ma:index="14" nillable="true" ma:displayName="Stakeholder" ma:description="Primary stakeholder" ma:format="Dropdown" ma:indexed="true" ma:internalName="Stakeholder">
      <xsd:simpleType>
        <xsd:restriction base="dms:Choice">
          <xsd:enumeration value="911"/>
          <xsd:enumeration value="ECPC"/>
          <xsd:enumeration value="FPIC"/>
          <xsd:enumeration value="NCSWIC"/>
          <xsd:enumeration value="SAFECOM"/>
          <xsd:enumeration value="SAFECOM_NCSWIC"/>
          <xsd:enumeration value="SWBWG"/>
          <xsd:enumeration value="TRIBAL"/>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TaskOutcome" ma:index="28" nillable="true" ma:displayName="Task Outcome" ma:internalName="TaskOutcome">
      <xsd:simpleType>
        <xsd:restriction base="dms:Unknown">
          <xsd:enumeration value="Approved"/>
          <xsd:enumeration value="Rejected"/>
        </xsd:restrictio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2f9b6b14-b2e9-4229-8a92-3cede8e59735" ma:termSetId="09814cd3-568e-fe90-9814-8d621ff8fb84" ma:anchorId="fba54fb3-c3e1-fe81-a776-ca4b69148c4d" ma:open="true" ma:isKeyword="false">
      <xsd:complexType>
        <xsd:sequence>
          <xsd:element ref="pc:Terms" minOccurs="0" maxOccurs="1"/>
        </xsd:sequence>
      </xsd:complexType>
    </xsd:element>
    <xsd:element name="MediaServiceLocation" ma:index="3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915668-c391-4c83-9463-f914850a301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Classification_x003f_Sensitivity" ma:index="19" nillable="true" ma:displayName="Classification_Sensitivity" ma:default="Unclassified" ma:format="Dropdown" ma:internalName="Classification_x003F_Sensitivity">
      <xsd:simpleType>
        <xsd:restriction base="dms:Choice">
          <xsd:enumeration value="Unclassified"/>
          <xsd:enumeration value="SBU"/>
          <xsd:enumeration value="Confidential"/>
          <xsd:enumeration value="Restricted"/>
        </xsd:restriction>
      </xsd:simpleType>
    </xsd:element>
    <xsd:element name="Disposition_x0020_Category" ma:index="20" nillable="true" ma:displayName="Disposition Category" ma:default="Destroy 3 years old" ma:format="Dropdown" ma:internalName="Disposition_x0020_Category">
      <xsd:simpleType>
        <xsd:restriction base="dms:Choice">
          <xsd:enumeration value="Destroy 3 years old"/>
          <xsd:enumeration value="Destroy 6 years after final payment"/>
          <xsd:enumeration value="Destroy when business use ceases"/>
          <xsd:enumeration value="Destroy immediately after copying to a recordkeeping system"/>
          <xsd:enumeration value="Destroy 1 year after date of submission"/>
          <xsd:enumeration value="Destroy 2 years after case closed"/>
        </xsd:restriction>
      </xsd:simpleType>
    </xsd:element>
    <xsd:element name="Disposition_x0020_Date" ma:index="21" nillable="true" ma:displayName="Disposition Date" ma:format="DateOnly" ma:internalName="Disposition_x0020_Date">
      <xsd:simpleType>
        <xsd:restriction base="dms:DateTime"/>
      </xsd:simpleType>
    </xsd:element>
    <xsd:element name="Doc_Status" ma:index="22" nillable="true" ma:displayName="Doc_Status" ma:default="Working File" ma:format="Dropdown" ma:internalName="Doc_Status">
      <xsd:simpleType>
        <xsd:restriction base="dms:Choice">
          <xsd:enumeration value="Draft"/>
          <xsd:enumeration value="Working File"/>
          <xsd:enumeration value="In Approval Process"/>
          <xsd:enumeration value="Final"/>
          <xsd:enumeration value="Published"/>
          <xsd:enumeration value="Archive"/>
        </xsd:restriction>
      </xsd:simpleType>
    </xsd:element>
    <xsd:element name="Document_x0020_Type" ma:index="23" ma:displayName="Document Type" ma:default="Fact Sheet" ma:format="Dropdown" ma:internalName="Document_x0020_Type">
      <xsd:simpleType>
        <xsd:restriction base="dms:Choice">
          <xsd:enumeration value="Approved Images"/>
          <xsd:enumeration value="Calendar"/>
          <xsd:enumeration value="Complaints"/>
          <xsd:enumeration value="Delegation"/>
          <xsd:enumeration value="Directive"/>
          <xsd:enumeration value="Fact Sheet"/>
          <xsd:enumeration value="Financial"/>
          <xsd:enumeration value="Form"/>
          <xsd:enumeration value="Guidance"/>
          <xsd:enumeration value="Memo"/>
          <xsd:enumeration value="Operations"/>
          <xsd:enumeration value="Personnel Data"/>
          <xsd:enumeration value="Publication"/>
          <xsd:enumeration value="SOP"/>
          <xsd:enumeration value="Talking Points"/>
          <xsd:enumeration value="Template"/>
        </xsd:restriction>
      </xsd:simpleType>
    </xsd:element>
    <xsd:element name="Office1" ma:index="24" nillable="true" ma:displayName="Office" ma:default="ACOS" ma:format="Dropdown" ma:internalName="Office1">
      <xsd:simpleType>
        <xsd:restriction base="dms:Choice">
          <xsd:enumeration value="ACOS"/>
          <xsd:enumeration value="GOV"/>
          <xsd:enumeration value="ICTAP"/>
          <xsd:enumeration value="NPP"/>
          <xsd:enumeration value="PTS"/>
          <xsd:enumeration value="SPR"/>
        </xsd:restriction>
      </xsd:simpleType>
    </xsd:element>
    <xsd:element name="Portfolio_x002f_Workgroup" ma:index="25" ma:displayName="Portfolio/Workgroup" ma:default="ACoS" ma:description="Which working group is responsible for this document or item?" ma:format="Dropdown" ma:internalName="Portfolio_x002F_Workgroup">
      <xsd:simpleType>
        <xsd:union memberTypes="dms:Text">
          <xsd:simpleType>
            <xsd:restriction base="dms:Choice">
              <xsd:enumeration value="ACoS"/>
              <xsd:enumeration value="Workforce Development"/>
              <xsd:enumeration value="Administration"/>
              <xsd:enumeration value="Human Relations Council"/>
              <xsd:enumeration value="SPR"/>
              <xsd:enumeration value="Workforce Engagement"/>
              <xsd:enumeration value="Strategic Communications"/>
              <xsd:enumeration value="Executive Assistant"/>
              <xsd:enumeration value="Executive Secretariat"/>
            </xsd:restriction>
          </xsd:simpleType>
        </xsd:union>
      </xsd:simpleType>
    </xsd:element>
    <xsd:element name="General_x0020_Records_x0020_Schedule" ma:index="26" ma:displayName="Records Management Code" ma:default="GRS 5-1 Common Office Records" ma:format="Dropdown" ma:internalName="General_x0020_Records_x0020_Schedule">
      <xsd:simpleType>
        <xsd:restriction base="dms:Choice">
          <xsd:enumeration value="GRS 1-1 Financial Management -Reporting Records"/>
          <xsd:enumeration value="GRS 1-2 Grant and Cooperate Agreement Records"/>
          <xsd:enumeration value="GRS 1-3 Budget Records"/>
          <xsd:enumeration value="GRS 2-1 Employee Acquisition Records"/>
          <xsd:enumeration value="GRS 2-2 Employee Management Records"/>
          <xsd:enumeration value="GRS 2-3 Employee Relations Records"/>
          <xsd:enumeration value="GRS 2-4 Employee Compensation Benefits Records"/>
          <xsd:enumeration value="GRS 2-5 Employee Separation Records"/>
          <xsd:enumeration value="GRS 2-6 Employee Training Records"/>
          <xsd:enumeration value="GRS 2-7 Employee Health Safety Records"/>
          <xsd:enumeration value="GRS 2-8 Employee Ethics Records"/>
          <xsd:enumeration value="GRS 3-1 General Technology Management"/>
          <xsd:enumeration value="GRS 3-2 Information Systems Security Records"/>
          <xsd:enumeration value="GRS 4-1 Records Management Records"/>
          <xsd:enumeration value="GRS 4-2 Information Access Protection Records"/>
          <xsd:enumeration value="GRS 4-4 Library Records"/>
          <xsd:enumeration value="GRS 5-1 Common Office Records"/>
          <xsd:enumeration value="GRS 5-2 Transitory and Intermediary Records"/>
          <xsd:enumeration value="GRS 5-3 Continuity Emergency Planning Records"/>
          <xsd:enumeration value="GRS 5-4 Family-Equipment-Vehicle-Property-Supply Records"/>
          <xsd:enumeration value="GRS 5-5 Mail-Printing-Telecommunication Service Management Records"/>
          <xsd:enumeration value="GRS 5-6 Security Records"/>
          <xsd:enumeration value="GRS 5-7 Agency Accountability Records"/>
          <xsd:enumeration value="GRS 6-2 Federal Advisory Committee Records"/>
          <xsd:enumeration value="GRS 6-3 Information Technology Records"/>
          <xsd:enumeration value="GRS 6-4 Public Affairs Records"/>
          <xsd:enumeration value="GRS 6-5 Public Customer Service Records"/>
        </xsd:restriction>
      </xsd:simpleType>
    </xsd:element>
    <xsd:element name="TaxCatchAll" ma:index="31" nillable="true" ma:displayName="Taxonomy Catch All Column" ma:hidden="true" ma:list="{f578fe28-1dfb-4571-af54-c36a3fa0338f}" ma:internalName="TaxCatchAll" ma:showField="CatchAllData" ma:web="ca915668-c391-4c83-9463-f914850a30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27" ma:displayName="Resource Type" ma:default="Directive" ma:description="What type of resource category is this document?" ma:format="Dropdown" ma:internalName="_ResourceType">
      <xsd:simpleType>
        <xsd:union memberTypes="dms:Text">
          <xsd:simpleType>
            <xsd:restriction base="dms:Choice">
              <xsd:enumeration value="Approved Images"/>
              <xsd:enumeration value="Calendar"/>
              <xsd:enumeration value="Delegation"/>
              <xsd:enumeration value="Directive"/>
              <xsd:enumeration value="Fact Sheet"/>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106193-67E6-44CB-9E4B-EC693193503B}">
  <ds:schemaRefs>
    <ds:schemaRef ds:uri="http://schemas.microsoft.com/sharepoint/v3/contenttype/forms"/>
  </ds:schemaRefs>
</ds:datastoreItem>
</file>

<file path=customXml/itemProps2.xml><?xml version="1.0" encoding="utf-8"?>
<ds:datastoreItem xmlns:ds="http://schemas.openxmlformats.org/officeDocument/2006/customXml" ds:itemID="{BD23F093-080B-4911-AF34-8FBC8C59E86C}">
  <ds:schemaRefs>
    <ds:schemaRef ds:uri="http://schemas.microsoft.com/office/2006/metadata/properties"/>
    <ds:schemaRef ds:uri="http://schemas.openxmlformats.org/package/2006/metadata/core-properties"/>
    <ds:schemaRef ds:uri="http://schemas.microsoft.com/office/2006/documentManagement/types"/>
    <ds:schemaRef ds:uri="http://purl.org/dc/dcmitype/"/>
    <ds:schemaRef ds:uri="ca915668-c391-4c83-9463-f914850a3013"/>
    <ds:schemaRef ds:uri="20e5b1ad-b99b-41d3-8244-bafc820c6efb"/>
    <ds:schemaRef ds:uri="http://schemas.microsoft.com/sharepoint/v3/fields"/>
    <ds:schemaRef ds:uri="http://www.w3.org/XML/1998/namespace"/>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A518FF94-7369-4A84-B670-975898DD39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e5b1ad-b99b-41d3-8244-bafc820c6efb"/>
    <ds:schemaRef ds:uri="ca915668-c391-4c83-9463-f914850a301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34438</TotalTime>
  <Words>7384</Words>
  <Application>Microsoft Office PowerPoint</Application>
  <PresentationFormat>Widescreen</PresentationFormat>
  <Paragraphs>881</Paragraphs>
  <Slides>80</Slides>
  <Notes>44</Notes>
  <HiddenSlides>0</HiddenSlides>
  <MMClips>0</MMClips>
  <ScaleCrop>false</ScaleCrop>
  <HeadingPairs>
    <vt:vector size="8" baseType="variant">
      <vt:variant>
        <vt:lpstr>Fonts Used</vt:lpstr>
      </vt:variant>
      <vt:variant>
        <vt:i4>19</vt:i4>
      </vt:variant>
      <vt:variant>
        <vt:lpstr>Theme</vt:lpstr>
      </vt:variant>
      <vt:variant>
        <vt:i4>14</vt:i4>
      </vt:variant>
      <vt:variant>
        <vt:lpstr>Embedded OLE Servers</vt:lpstr>
      </vt:variant>
      <vt:variant>
        <vt:i4>1</vt:i4>
      </vt:variant>
      <vt:variant>
        <vt:lpstr>Slide Titles</vt:lpstr>
      </vt:variant>
      <vt:variant>
        <vt:i4>80</vt:i4>
      </vt:variant>
    </vt:vector>
  </HeadingPairs>
  <TitlesOfParts>
    <vt:vector size="114" baseType="lpstr">
      <vt:lpstr>Arial</vt:lpstr>
      <vt:lpstr>Calibri</vt:lpstr>
      <vt:lpstr>Calibri Light</vt:lpstr>
      <vt:lpstr>Century Schoolbook</vt:lpstr>
      <vt:lpstr>Courier New</vt:lpstr>
      <vt:lpstr>Franklin Gothic Book</vt:lpstr>
      <vt:lpstr>Franklin Gothic Medium</vt:lpstr>
      <vt:lpstr>Quattrocento Sans</vt:lpstr>
      <vt:lpstr>Roboto</vt:lpstr>
      <vt:lpstr>Sagona ExtraLight</vt:lpstr>
      <vt:lpstr>Segoe UI</vt:lpstr>
      <vt:lpstr>Segoe UI Semibold</vt:lpstr>
      <vt:lpstr>Segoe UI Symbol</vt:lpstr>
      <vt:lpstr>Source Sans Pro</vt:lpstr>
      <vt:lpstr>Source Sans Pro Web</vt:lpstr>
      <vt:lpstr>Symbol</vt:lpstr>
      <vt:lpstr>Times New Roman</vt:lpstr>
      <vt:lpstr>Wingdings</vt:lpstr>
      <vt:lpstr>Wingdings 2</vt:lpstr>
      <vt:lpstr>CISA Template</vt:lpstr>
      <vt:lpstr>1_Retrospect</vt:lpstr>
      <vt:lpstr>Office Theme</vt:lpstr>
      <vt:lpstr>4_Office Theme</vt:lpstr>
      <vt:lpstr>2_Retrospect</vt:lpstr>
      <vt:lpstr>1_Office Theme</vt:lpstr>
      <vt:lpstr>2_Office Theme</vt:lpstr>
      <vt:lpstr>3_Office Theme</vt:lpstr>
      <vt:lpstr>1_CISA Template</vt:lpstr>
      <vt:lpstr>5_Office Theme</vt:lpstr>
      <vt:lpstr>View</vt:lpstr>
      <vt:lpstr>6_Office Theme</vt:lpstr>
      <vt:lpstr>7_Office Theme</vt:lpstr>
      <vt:lpstr>8_Office Theme</vt:lpstr>
      <vt:lpstr>think-cell Slide</vt:lpstr>
      <vt:lpstr>PowerPoint Presentation</vt:lpstr>
      <vt:lpstr>Today’s  Agenda</vt:lpstr>
      <vt:lpstr>WRP Tribal Engagement Committee Co-Chairs</vt:lpstr>
      <vt:lpstr>Kelly Titensor Native American Affairs Adviser Office of Native American and International Affairs, U. S. Bureau of Reclamation</vt:lpstr>
      <vt:lpstr>Bureau of Reclamation Funding Opportunities for Tribes</vt:lpstr>
      <vt:lpstr>Program Areas</vt:lpstr>
      <vt:lpstr>Native American Affairs  Technical Assistance Program  </vt:lpstr>
      <vt:lpstr>Native American Affairs  Technical Assistance Program</vt:lpstr>
      <vt:lpstr>PowerPoint Presentation</vt:lpstr>
      <vt:lpstr>Technical Assistance to Tribes</vt:lpstr>
      <vt:lpstr>PowerPoint Presentation</vt:lpstr>
      <vt:lpstr>PowerPoint Presentation</vt:lpstr>
      <vt:lpstr>PowerPoint Presentation</vt:lpstr>
      <vt:lpstr>WaterSMART   </vt:lpstr>
      <vt:lpstr>WaterSMART Program Grants Building a Foundation</vt:lpstr>
      <vt:lpstr>Bipartisan Infrastructure Law Funding for WaterSMART</vt:lpstr>
      <vt:lpstr>Aquatic Ecosystem Restoration Projects</vt:lpstr>
      <vt:lpstr>WaterSMART Program Resources</vt:lpstr>
      <vt:lpstr>          Questions?                  </vt:lpstr>
      <vt:lpstr>Small Storage Program</vt:lpstr>
      <vt:lpstr>Small Storage Program</vt:lpstr>
      <vt:lpstr>How to Become Eligible for Small Storage Project Funding</vt:lpstr>
      <vt:lpstr>Next Steps &amp; Resources</vt:lpstr>
      <vt:lpstr>Solar Over Canals IRA Section 50232</vt:lpstr>
      <vt:lpstr>Background</vt:lpstr>
      <vt:lpstr>Eligibility - Applicants</vt:lpstr>
      <vt:lpstr>Eligibility - Projects</vt:lpstr>
      <vt:lpstr>Selection Process</vt:lpstr>
      <vt:lpstr>Contact Information Reclamation Asset Management Division (AMD)</vt:lpstr>
      <vt:lpstr>Inflation Reduction Act Sec. 80004.  Emergency Drought Relief for Tribes​ </vt:lpstr>
      <vt:lpstr>Inflation Reduction Act Sec. 50231.  Domestic Water Supply Projects </vt:lpstr>
      <vt:lpstr>    Please stay tuned for funding opportunities under sections 80004 and 50231 of the Inflation Reduction Act.   Projects specifically for disadvantaged communities for planning, design, or construction of water projects to provide domestic water supplies to communities or households that do not have reliable access to domestic water supplies will be considered under section 50231.  Federally recognized Tribes or Tribal Organizations, as defined by 25 U.S.C. 5304(e), in the 17 western states including: Washington, Oregon, Idaho, Montana, North Dakota, South Dakota, Nebraska, Wyoming, California, Nevada, Utah, Colorado, Kansas, Oklahoma, Texas, New Mexico, and Arizona are being considered as disadvantaged communities and are eligible for consideration. </vt:lpstr>
      <vt:lpstr>PowerPoint Presentation</vt:lpstr>
      <vt:lpstr>Jeremy Hollen Public Affairs Specialist | Regional Tribal Liaison, External Affairs Region 8 FEMA</vt:lpstr>
      <vt:lpstr>Christopher Poehlmann Regional Tribal Liaison, Preparedness and Analysis Branch National Preparedness Division, FEMA Region 9</vt:lpstr>
      <vt:lpstr>FEMA Funding Opportunities</vt:lpstr>
      <vt:lpstr>Agenda</vt:lpstr>
      <vt:lpstr>FEMA Regions 8 and 9</vt:lpstr>
      <vt:lpstr>FEMA’s Mission: Helping people</vt:lpstr>
      <vt:lpstr>FEMA’s Mission: Helping people</vt:lpstr>
      <vt:lpstr>FEMA’s Mission: Helping people</vt:lpstr>
      <vt:lpstr>FEMA’s Mission: Helping people</vt:lpstr>
      <vt:lpstr>FEMA’s Mission: Helping people</vt:lpstr>
      <vt:lpstr>FEMA’s Mission: Helping people</vt:lpstr>
      <vt:lpstr>FEMA’s Mission: Helping people</vt:lpstr>
      <vt:lpstr> Emergency Management Institute Tribal Curriculum   </vt:lpstr>
      <vt:lpstr>Contact Slide Option 2</vt:lpstr>
      <vt:lpstr>Danny Gogal Acting Division Director, Program Development and Learning Division  Office of Environmental Justice and External Civil Rights (OEJECR) U.S. Environmental Protection Agency</vt:lpstr>
      <vt:lpstr>PowerPoint Presentation</vt:lpstr>
      <vt:lpstr>Topics</vt:lpstr>
      <vt:lpstr>Executive Order 14096 – Reviving Commitment to EJ for All</vt:lpstr>
      <vt:lpstr>EO 14096 (Continued)</vt:lpstr>
      <vt:lpstr>EO Definition for Environmental Justice</vt:lpstr>
      <vt:lpstr>Inflation Reduction Act (IRA) Environmental and Climate Justice Grants – August 2022</vt:lpstr>
      <vt:lpstr>Eligible Activities for EJ IRA Funding</vt:lpstr>
      <vt:lpstr>Eligible Entities to Receive IRA EJ Grants</vt:lpstr>
      <vt:lpstr>Definition for Community-Based Non-Profits (CBOs)</vt:lpstr>
      <vt:lpstr>Office of Environmental Justice and External Civil Rights (OEJECR)  Financial Technical &amp; Financial Assistance Programs</vt:lpstr>
      <vt:lpstr>EJ Thriving Communities Technical Assistance Centers (TCTACs)  </vt:lpstr>
      <vt:lpstr>TCTACs (Continued)  </vt:lpstr>
      <vt:lpstr>TCTACs (Continued)  </vt:lpstr>
      <vt:lpstr>Environmental Justice Thriving Communities Grantmaking Program (EJ TCGM)  </vt:lpstr>
      <vt:lpstr>Environmental Justice Thriving Communities Grantmaking Program (Continued)</vt:lpstr>
      <vt:lpstr>Environmental Justice Change Cooperative Agreements</vt:lpstr>
      <vt:lpstr>Questions?</vt:lpstr>
      <vt:lpstr>Pat Childers Senior Tribal Program Manager Office of Air and Radiation (OAR) U.S. Environmental Protection Agency</vt:lpstr>
      <vt:lpstr>OAR update on Inflation Reduction Act Funding – WRP Tribal Engagement Call</vt:lpstr>
      <vt:lpstr>Questions to consider asking</vt:lpstr>
      <vt:lpstr>Resources and Tools - New and Existing</vt:lpstr>
      <vt:lpstr>Inflation Reduction Act Resources on Federal Funding </vt:lpstr>
      <vt:lpstr>  Office of air Inflation  reduction act Programs (1/2)</vt:lpstr>
      <vt:lpstr>Office of air Inflation  reduction act programs (2/2) </vt:lpstr>
      <vt:lpstr>Funding fair</vt:lpstr>
      <vt:lpstr>Action Items/ Next Steps</vt:lpstr>
      <vt:lpstr>Action Items</vt:lpstr>
      <vt:lpstr>Confirm Next call and Action Items</vt:lpstr>
      <vt:lpstr>Around the Phone Updates</vt:lpstr>
      <vt:lpstr>Biden-Harris Administration Announces Nearly $1 Billion in New Internet for All Funding Available to Tribal Lands Info provided by Robert Tse</vt:lpstr>
      <vt:lpstr>PowerPoint Presentation</vt:lpstr>
      <vt:lpstr>Western Regional Partnership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ECD TECP</dc:creator>
  <cp:keywords/>
  <dc:description/>
  <cp:lastModifiedBy>Michelle Bell</cp:lastModifiedBy>
  <cp:revision>215</cp:revision>
  <cp:lastPrinted>2023-07-27T18:11:22Z</cp:lastPrinted>
  <dcterms:created xsi:type="dcterms:W3CDTF">2020-08-03T17:48:09Z</dcterms:created>
  <dcterms:modified xsi:type="dcterms:W3CDTF">2023-07-28T02:53:31Z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0x010100936B789E7406BA4B89A211794B10674E</vt:lpwstr>
  </property>
  <property fmtid="{D5CDD505-2E9C-101B-9397-08002B2CF9AE}" pid="3" name="_docset_NoMedatataSyncRequired">
    <vt:lpwstr>False</vt:lpwstr>
  </property>
  <property fmtid="{D5CDD505-2E9C-101B-9397-08002B2CF9AE}" pid="4" name="EntityID">
    <vt:lpwstr>d561e8e8-6cf3-ea11-a813-001dd8309c75</vt:lpwstr>
  </property>
  <property fmtid="{D5CDD505-2E9C-101B-9397-08002B2CF9AE}" pid="5" name="MSIP_Label_a2eef23d-2e95-4428-9a3c-2526d95b164a_Enabled">
    <vt:lpwstr>true</vt:lpwstr>
  </property>
  <property fmtid="{D5CDD505-2E9C-101B-9397-08002B2CF9AE}" pid="6" name="MSIP_Label_a2eef23d-2e95-4428-9a3c-2526d95b164a_SetDate">
    <vt:lpwstr>2022-03-22T14:58:33Z</vt:lpwstr>
  </property>
  <property fmtid="{D5CDD505-2E9C-101B-9397-08002B2CF9AE}" pid="7" name="MSIP_Label_a2eef23d-2e95-4428-9a3c-2526d95b164a_Method">
    <vt:lpwstr>Standard</vt:lpwstr>
  </property>
  <property fmtid="{D5CDD505-2E9C-101B-9397-08002B2CF9AE}" pid="8" name="MSIP_Label_a2eef23d-2e95-4428-9a3c-2526d95b164a_Name">
    <vt:lpwstr>For Official Use Only (FOUO)</vt:lpwstr>
  </property>
  <property fmtid="{D5CDD505-2E9C-101B-9397-08002B2CF9AE}" pid="9" name="MSIP_Label_a2eef23d-2e95-4428-9a3c-2526d95b164a_SiteId">
    <vt:lpwstr>3ccde76c-946d-4a12-bb7a-fc9d0842354a</vt:lpwstr>
  </property>
  <property fmtid="{D5CDD505-2E9C-101B-9397-08002B2CF9AE}" pid="10" name="MSIP_Label_a2eef23d-2e95-4428-9a3c-2526d95b164a_ActionId">
    <vt:lpwstr>0a70a306-a1e3-4fcb-9f44-a6f92fe12695</vt:lpwstr>
  </property>
  <property fmtid="{D5CDD505-2E9C-101B-9397-08002B2CF9AE}" pid="11" name="MSIP_Label_a2eef23d-2e95-4428-9a3c-2526d95b164a_ContentBits">
    <vt:lpwstr>0</vt:lpwstr>
  </property>
</Properties>
</file>