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5.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6.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5" r:id="rId1"/>
    <p:sldMasterId id="2147483739" r:id="rId2"/>
    <p:sldMasterId id="2147483761" r:id="rId3"/>
    <p:sldMasterId id="2147483791" r:id="rId4"/>
    <p:sldMasterId id="2147483819" r:id="rId5"/>
    <p:sldMasterId id="2147483841" r:id="rId6"/>
    <p:sldMasterId id="2147483863" r:id="rId7"/>
  </p:sldMasterIdLst>
  <p:notesMasterIdLst>
    <p:notesMasterId r:id="rId37"/>
  </p:notesMasterIdLst>
  <p:handoutMasterIdLst>
    <p:handoutMasterId r:id="rId38"/>
  </p:handoutMasterIdLst>
  <p:sldIdLst>
    <p:sldId id="259" r:id="rId8"/>
    <p:sldId id="9488" r:id="rId9"/>
    <p:sldId id="9484" r:id="rId10"/>
    <p:sldId id="4702" r:id="rId11"/>
    <p:sldId id="258" r:id="rId12"/>
    <p:sldId id="4749" r:id="rId13"/>
    <p:sldId id="4560" r:id="rId14"/>
    <p:sldId id="4750" r:id="rId15"/>
    <p:sldId id="4703" r:id="rId16"/>
    <p:sldId id="4706" r:id="rId17"/>
    <p:sldId id="4705" r:id="rId18"/>
    <p:sldId id="4572" r:id="rId19"/>
    <p:sldId id="4717" r:id="rId20"/>
    <p:sldId id="4720" r:id="rId21"/>
    <p:sldId id="4710" r:id="rId22"/>
    <p:sldId id="4721" r:id="rId23"/>
    <p:sldId id="4715" r:id="rId24"/>
    <p:sldId id="4712" r:id="rId25"/>
    <p:sldId id="4746" r:id="rId26"/>
    <p:sldId id="4744" r:id="rId27"/>
    <p:sldId id="4718" r:id="rId28"/>
    <p:sldId id="4716" r:id="rId29"/>
    <p:sldId id="4745" r:id="rId30"/>
    <p:sldId id="9487" r:id="rId31"/>
    <p:sldId id="261" r:id="rId32"/>
    <p:sldId id="297" r:id="rId33"/>
    <p:sldId id="9480" r:id="rId34"/>
    <p:sldId id="9481" r:id="rId35"/>
    <p:sldId id="26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ster Option 1" id="{554FBD67-F141-4B80-8453-A160EE540D92}">
          <p14:sldIdLst>
            <p14:sldId id="259"/>
            <p14:sldId id="9488"/>
            <p14:sldId id="9484"/>
            <p14:sldId id="4702"/>
            <p14:sldId id="258"/>
            <p14:sldId id="4749"/>
            <p14:sldId id="4560"/>
            <p14:sldId id="4750"/>
            <p14:sldId id="4703"/>
            <p14:sldId id="4706"/>
            <p14:sldId id="4705"/>
            <p14:sldId id="4572"/>
            <p14:sldId id="4717"/>
            <p14:sldId id="4720"/>
            <p14:sldId id="4710"/>
            <p14:sldId id="4721"/>
            <p14:sldId id="4715"/>
            <p14:sldId id="4712"/>
            <p14:sldId id="4746"/>
            <p14:sldId id="4744"/>
            <p14:sldId id="4718"/>
            <p14:sldId id="4716"/>
            <p14:sldId id="4745"/>
            <p14:sldId id="9487"/>
            <p14:sldId id="261"/>
            <p14:sldId id="297"/>
            <p14:sldId id="9480"/>
            <p14:sldId id="9481"/>
            <p14:sldId id="26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2EF"/>
    <a:srgbClr val="965D3C"/>
    <a:srgbClr val="432318"/>
    <a:srgbClr val="FFFFFF"/>
    <a:srgbClr val="FFCC00"/>
    <a:srgbClr val="E9DBD1"/>
    <a:srgbClr val="E4E2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4" autoAdjust="0"/>
    <p:restoredTop sz="86466" autoAdjust="0"/>
  </p:normalViewPr>
  <p:slideViewPr>
    <p:cSldViewPr snapToGrid="0">
      <p:cViewPr>
        <p:scale>
          <a:sx n="200" d="100"/>
          <a:sy n="200" d="100"/>
        </p:scale>
        <p:origin x="-3024" y="-354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52"/>
    </p:cViewPr>
  </p:sorterViewPr>
  <p:notesViewPr>
    <p:cSldViewPr snapToGrid="0">
      <p:cViewPr varScale="1">
        <p:scale>
          <a:sx n="45" d="100"/>
          <a:sy n="45" d="100"/>
        </p:scale>
        <p:origin x="2760" y="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6/11/relationships/changesInfo" Target="changesInfos/changesInfo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Bell" userId="a34e5bc9-4e37-4048-a1f9-99b7aa2877b2" providerId="ADAL" clId="{D5913B05-416B-46B0-B243-A827F772B745}"/>
    <pc:docChg chg="modSld">
      <pc:chgData name="Michelle Bell" userId="a34e5bc9-4e37-4048-a1f9-99b7aa2877b2" providerId="ADAL" clId="{D5913B05-416B-46B0-B243-A827F772B745}" dt="2025-03-28T17:10:35.649" v="0" actId="1076"/>
      <pc:docMkLst>
        <pc:docMk/>
      </pc:docMkLst>
      <pc:sldChg chg="modSp mod">
        <pc:chgData name="Michelle Bell" userId="a34e5bc9-4e37-4048-a1f9-99b7aa2877b2" providerId="ADAL" clId="{D5913B05-416B-46B0-B243-A827F772B745}" dt="2025-03-28T17:10:35.649" v="0" actId="1076"/>
        <pc:sldMkLst>
          <pc:docMk/>
          <pc:sldMk cId="2965239188" sldId="4560"/>
        </pc:sldMkLst>
        <pc:picChg chg="mod">
          <ac:chgData name="Michelle Bell" userId="a34e5bc9-4e37-4048-a1f9-99b7aa2877b2" providerId="ADAL" clId="{D5913B05-416B-46B0-B243-A827F772B745}" dt="2025-03-28T17:10:35.649" v="0" actId="1076"/>
          <ac:picMkLst>
            <pc:docMk/>
            <pc:sldMk cId="2965239188" sldId="4560"/>
            <ac:picMk id="2" creationId="{E8AF12A7-12E3-4CF9-3865-2EEC52D55801}"/>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9678CF-8768-445C-A061-ACBC804815D4}" type="doc">
      <dgm:prSet loTypeId="urn:microsoft.com/office/officeart/2009/layout/CircleArrowProcess" loCatId="cycle" qsTypeId="urn:microsoft.com/office/officeart/2005/8/quickstyle/simple1" qsCatId="simple" csTypeId="urn:microsoft.com/office/officeart/2005/8/colors/colorful1" csCatId="colorful" phldr="1"/>
      <dgm:spPr/>
      <dgm:t>
        <a:bodyPr/>
        <a:lstStyle/>
        <a:p>
          <a:endParaRPr lang="en-US"/>
        </a:p>
      </dgm:t>
    </dgm:pt>
    <dgm:pt modelId="{853B6223-E247-4D05-9294-3B96C98A2CFD}">
      <dgm:prSet phldrT="[Text]" custT="1"/>
      <dgm:spPr/>
      <dgm:t>
        <a:bodyPr/>
        <a:lstStyle/>
        <a:p>
          <a:r>
            <a:rPr lang="en-US" sz="1400" dirty="0">
              <a:latin typeface="Calibri" panose="020F0502020204030204" pitchFamily="34" charset="0"/>
              <a:cs typeface="Calibri" panose="020F0502020204030204" pitchFamily="34" charset="0"/>
            </a:rPr>
            <a:t>Occurrence and distribution of resources</a:t>
          </a:r>
        </a:p>
      </dgm:t>
    </dgm:pt>
    <dgm:pt modelId="{5235BB92-0308-438C-A604-802B898AB9B0}" type="parTrans" cxnId="{4F06BE16-0DB6-4F85-9570-DAA04E771A56}">
      <dgm:prSet/>
      <dgm:spPr/>
      <dgm:t>
        <a:bodyPr/>
        <a:lstStyle/>
        <a:p>
          <a:endParaRPr lang="en-US">
            <a:latin typeface="Calibri" panose="020F0502020204030204" pitchFamily="34" charset="0"/>
            <a:cs typeface="Calibri" panose="020F0502020204030204" pitchFamily="34" charset="0"/>
          </a:endParaRPr>
        </a:p>
      </dgm:t>
    </dgm:pt>
    <dgm:pt modelId="{4745F009-9900-4369-A235-9C51B9723025}" type="sibTrans" cxnId="{4F06BE16-0DB6-4F85-9570-DAA04E771A56}">
      <dgm:prSet/>
      <dgm:spPr/>
      <dgm:t>
        <a:bodyPr/>
        <a:lstStyle/>
        <a:p>
          <a:endParaRPr lang="en-US">
            <a:latin typeface="Calibri" panose="020F0502020204030204" pitchFamily="34" charset="0"/>
            <a:cs typeface="Calibri" panose="020F0502020204030204" pitchFamily="34" charset="0"/>
          </a:endParaRPr>
        </a:p>
      </dgm:t>
    </dgm:pt>
    <dgm:pt modelId="{679E6986-1D89-4356-BE4F-922A9BA44096}">
      <dgm:prSet phldrT="[Text]" custT="1"/>
      <dgm:spPr/>
      <dgm:t>
        <a:bodyPr/>
        <a:lstStyle/>
        <a:p>
          <a:r>
            <a:rPr lang="en-US" sz="1400" dirty="0">
              <a:latin typeface="Calibri" panose="020F0502020204030204" pitchFamily="34" charset="0"/>
              <a:cs typeface="Calibri" panose="020F0502020204030204" pitchFamily="34" charset="0"/>
            </a:rPr>
            <a:t>Supply, demand, extraction, use, and disposal</a:t>
          </a:r>
        </a:p>
      </dgm:t>
    </dgm:pt>
    <dgm:pt modelId="{5D4D4DD7-3201-450F-AE2F-2B93ACE1F2A8}" type="parTrans" cxnId="{4C0BC3D6-CFCF-47DF-8A40-FC296D463F96}">
      <dgm:prSet/>
      <dgm:spPr/>
      <dgm:t>
        <a:bodyPr/>
        <a:lstStyle/>
        <a:p>
          <a:endParaRPr lang="en-US">
            <a:latin typeface="Calibri" panose="020F0502020204030204" pitchFamily="34" charset="0"/>
            <a:cs typeface="Calibri" panose="020F0502020204030204" pitchFamily="34" charset="0"/>
          </a:endParaRPr>
        </a:p>
      </dgm:t>
    </dgm:pt>
    <dgm:pt modelId="{53DEC8DC-9D88-4384-BC45-9596D6C88B73}" type="sibTrans" cxnId="{4C0BC3D6-CFCF-47DF-8A40-FC296D463F96}">
      <dgm:prSet/>
      <dgm:spPr/>
      <dgm:t>
        <a:bodyPr/>
        <a:lstStyle/>
        <a:p>
          <a:endParaRPr lang="en-US">
            <a:latin typeface="Calibri" panose="020F0502020204030204" pitchFamily="34" charset="0"/>
            <a:cs typeface="Calibri" panose="020F0502020204030204" pitchFamily="34" charset="0"/>
          </a:endParaRPr>
        </a:p>
      </dgm:t>
    </dgm:pt>
    <dgm:pt modelId="{D6E66ACF-C558-4260-AB74-E61EAC8651B9}">
      <dgm:prSet phldrT="[Text]" custT="1"/>
      <dgm:spPr/>
      <dgm:t>
        <a:bodyPr/>
        <a:lstStyle/>
        <a:p>
          <a:r>
            <a:rPr lang="en-US" sz="1400" dirty="0">
              <a:latin typeface="Calibri" panose="020F0502020204030204" pitchFamily="34" charset="0"/>
              <a:cs typeface="Calibri" panose="020F0502020204030204" pitchFamily="34" charset="0"/>
            </a:rPr>
            <a:t>Effects of resource use; wastes as a resource</a:t>
          </a:r>
        </a:p>
      </dgm:t>
    </dgm:pt>
    <dgm:pt modelId="{42B86427-C485-41EF-A698-DBC1C9D8D05B}" type="parTrans" cxnId="{21C1F344-90EB-4D7E-9153-E7E17E086467}">
      <dgm:prSet/>
      <dgm:spPr/>
      <dgm:t>
        <a:bodyPr/>
        <a:lstStyle/>
        <a:p>
          <a:endParaRPr lang="en-US">
            <a:latin typeface="Calibri" panose="020F0502020204030204" pitchFamily="34" charset="0"/>
            <a:cs typeface="Calibri" panose="020F0502020204030204" pitchFamily="34" charset="0"/>
          </a:endParaRPr>
        </a:p>
      </dgm:t>
    </dgm:pt>
    <dgm:pt modelId="{9EA4E30D-E99B-4A1F-B28B-FA09932C1250}" type="sibTrans" cxnId="{21C1F344-90EB-4D7E-9153-E7E17E086467}">
      <dgm:prSet/>
      <dgm:spPr/>
      <dgm:t>
        <a:bodyPr/>
        <a:lstStyle/>
        <a:p>
          <a:endParaRPr lang="en-US">
            <a:latin typeface="Calibri" panose="020F0502020204030204" pitchFamily="34" charset="0"/>
            <a:cs typeface="Calibri" panose="020F0502020204030204" pitchFamily="34" charset="0"/>
          </a:endParaRPr>
        </a:p>
      </dgm:t>
    </dgm:pt>
    <dgm:pt modelId="{1C7E1BBE-0584-448A-BF61-78CC89CC6072}" type="pres">
      <dgm:prSet presAssocID="{519678CF-8768-445C-A061-ACBC804815D4}" presName="Name0" presStyleCnt="0">
        <dgm:presLayoutVars>
          <dgm:chMax val="7"/>
          <dgm:chPref val="7"/>
          <dgm:dir/>
          <dgm:animLvl val="lvl"/>
        </dgm:presLayoutVars>
      </dgm:prSet>
      <dgm:spPr/>
    </dgm:pt>
    <dgm:pt modelId="{0136D782-EBE2-454F-B01D-F1CFFF12A314}" type="pres">
      <dgm:prSet presAssocID="{853B6223-E247-4D05-9294-3B96C98A2CFD}" presName="Accent1" presStyleCnt="0"/>
      <dgm:spPr/>
    </dgm:pt>
    <dgm:pt modelId="{D4871C6B-3476-4704-98E5-F66131D4B286}" type="pres">
      <dgm:prSet presAssocID="{853B6223-E247-4D05-9294-3B96C98A2CFD}" presName="Accent" presStyleLbl="node1" presStyleIdx="0" presStyleCnt="3" custLinFactNeighborX="1440" custLinFactNeighborY="183"/>
      <dgm:spPr/>
    </dgm:pt>
    <dgm:pt modelId="{16967CD9-524D-49F1-9A24-445B7EC56699}" type="pres">
      <dgm:prSet presAssocID="{853B6223-E247-4D05-9294-3B96C98A2CFD}" presName="Parent1" presStyleLbl="revTx" presStyleIdx="0" presStyleCnt="3" custLinFactNeighborX="2814" custLinFactNeighborY="-13793">
        <dgm:presLayoutVars>
          <dgm:chMax val="1"/>
          <dgm:chPref val="1"/>
          <dgm:bulletEnabled val="1"/>
        </dgm:presLayoutVars>
      </dgm:prSet>
      <dgm:spPr/>
    </dgm:pt>
    <dgm:pt modelId="{783C9AC5-B16F-4FE7-9F20-F91F8C13FF7F}" type="pres">
      <dgm:prSet presAssocID="{679E6986-1D89-4356-BE4F-922A9BA44096}" presName="Accent2" presStyleCnt="0"/>
      <dgm:spPr/>
    </dgm:pt>
    <dgm:pt modelId="{810D341E-85C9-4343-81D1-C246A4EE4DA4}" type="pres">
      <dgm:prSet presAssocID="{679E6986-1D89-4356-BE4F-922A9BA44096}" presName="Accent" presStyleLbl="node1" presStyleIdx="1" presStyleCnt="3"/>
      <dgm:spPr/>
    </dgm:pt>
    <dgm:pt modelId="{862645AF-D41D-4A2A-8CAA-95BC92FAE3DA}" type="pres">
      <dgm:prSet presAssocID="{679E6986-1D89-4356-BE4F-922A9BA44096}" presName="Parent2" presStyleLbl="revTx" presStyleIdx="1" presStyleCnt="3" custScaleX="132113" custScaleY="155274" custLinFactNeighborX="8333" custLinFactNeighborY="3908">
        <dgm:presLayoutVars>
          <dgm:chMax val="1"/>
          <dgm:chPref val="1"/>
          <dgm:bulletEnabled val="1"/>
        </dgm:presLayoutVars>
      </dgm:prSet>
      <dgm:spPr/>
    </dgm:pt>
    <dgm:pt modelId="{3F8C2649-53C0-4833-94DF-02E5348E8305}" type="pres">
      <dgm:prSet presAssocID="{D6E66ACF-C558-4260-AB74-E61EAC8651B9}" presName="Accent3" presStyleCnt="0"/>
      <dgm:spPr/>
    </dgm:pt>
    <dgm:pt modelId="{2CC95854-6619-4AE8-AB92-0FC17DD85ED1}" type="pres">
      <dgm:prSet presAssocID="{D6E66ACF-C558-4260-AB74-E61EAC8651B9}" presName="Accent" presStyleLbl="node1" presStyleIdx="2" presStyleCnt="3" custLinFactNeighborX="1684" custLinFactNeighborY="2810"/>
      <dgm:spPr/>
    </dgm:pt>
    <dgm:pt modelId="{67F6CC17-0230-4F97-826D-045DD664E126}" type="pres">
      <dgm:prSet presAssocID="{D6E66ACF-C558-4260-AB74-E61EAC8651B9}" presName="Parent3" presStyleLbl="revTx" presStyleIdx="2" presStyleCnt="3" custLinFactNeighborX="3019" custLinFactNeighborY="1537">
        <dgm:presLayoutVars>
          <dgm:chMax val="1"/>
          <dgm:chPref val="1"/>
          <dgm:bulletEnabled val="1"/>
        </dgm:presLayoutVars>
      </dgm:prSet>
      <dgm:spPr/>
    </dgm:pt>
  </dgm:ptLst>
  <dgm:cxnLst>
    <dgm:cxn modelId="{4F06BE16-0DB6-4F85-9570-DAA04E771A56}" srcId="{519678CF-8768-445C-A061-ACBC804815D4}" destId="{853B6223-E247-4D05-9294-3B96C98A2CFD}" srcOrd="0" destOrd="0" parTransId="{5235BB92-0308-438C-A604-802B898AB9B0}" sibTransId="{4745F009-9900-4369-A235-9C51B9723025}"/>
    <dgm:cxn modelId="{21C1F344-90EB-4D7E-9153-E7E17E086467}" srcId="{519678CF-8768-445C-A061-ACBC804815D4}" destId="{D6E66ACF-C558-4260-AB74-E61EAC8651B9}" srcOrd="2" destOrd="0" parTransId="{42B86427-C485-41EF-A698-DBC1C9D8D05B}" sibTransId="{9EA4E30D-E99B-4A1F-B28B-FA09932C1250}"/>
    <dgm:cxn modelId="{C12B6887-3F60-40EA-9AF2-AED6D182501F}" type="presOf" srcId="{D6E66ACF-C558-4260-AB74-E61EAC8651B9}" destId="{67F6CC17-0230-4F97-826D-045DD664E126}" srcOrd="0" destOrd="0" presId="urn:microsoft.com/office/officeart/2009/layout/CircleArrowProcess"/>
    <dgm:cxn modelId="{90FC5692-0F64-4E85-B566-EE2E26453DE6}" type="presOf" srcId="{679E6986-1D89-4356-BE4F-922A9BA44096}" destId="{862645AF-D41D-4A2A-8CAA-95BC92FAE3DA}" srcOrd="0" destOrd="0" presId="urn:microsoft.com/office/officeart/2009/layout/CircleArrowProcess"/>
    <dgm:cxn modelId="{C864A9AE-8CB6-42E3-A16E-BDCC6A83CB5B}" type="presOf" srcId="{519678CF-8768-445C-A061-ACBC804815D4}" destId="{1C7E1BBE-0584-448A-BF61-78CC89CC6072}" srcOrd="0" destOrd="0" presId="urn:microsoft.com/office/officeart/2009/layout/CircleArrowProcess"/>
    <dgm:cxn modelId="{4C0BC3D6-CFCF-47DF-8A40-FC296D463F96}" srcId="{519678CF-8768-445C-A061-ACBC804815D4}" destId="{679E6986-1D89-4356-BE4F-922A9BA44096}" srcOrd="1" destOrd="0" parTransId="{5D4D4DD7-3201-450F-AE2F-2B93ACE1F2A8}" sibTransId="{53DEC8DC-9D88-4384-BC45-9596D6C88B73}"/>
    <dgm:cxn modelId="{9AEC42DF-F4AF-4FF0-8B61-4AD767656DF7}" type="presOf" srcId="{853B6223-E247-4D05-9294-3B96C98A2CFD}" destId="{16967CD9-524D-49F1-9A24-445B7EC56699}" srcOrd="0" destOrd="0" presId="urn:microsoft.com/office/officeart/2009/layout/CircleArrowProcess"/>
    <dgm:cxn modelId="{FAB9E9BD-1475-4340-BFCB-B88E086C60DB}" type="presParOf" srcId="{1C7E1BBE-0584-448A-BF61-78CC89CC6072}" destId="{0136D782-EBE2-454F-B01D-F1CFFF12A314}" srcOrd="0" destOrd="0" presId="urn:microsoft.com/office/officeart/2009/layout/CircleArrowProcess"/>
    <dgm:cxn modelId="{922A1CAB-ABCA-419D-93B6-3F6C1F5DDB82}" type="presParOf" srcId="{0136D782-EBE2-454F-B01D-F1CFFF12A314}" destId="{D4871C6B-3476-4704-98E5-F66131D4B286}" srcOrd="0" destOrd="0" presId="urn:microsoft.com/office/officeart/2009/layout/CircleArrowProcess"/>
    <dgm:cxn modelId="{B21C0F59-89EE-48A9-9D71-814BB9015F31}" type="presParOf" srcId="{1C7E1BBE-0584-448A-BF61-78CC89CC6072}" destId="{16967CD9-524D-49F1-9A24-445B7EC56699}" srcOrd="1" destOrd="0" presId="urn:microsoft.com/office/officeart/2009/layout/CircleArrowProcess"/>
    <dgm:cxn modelId="{E17D75AB-F573-4D73-A694-1E12975C98E7}" type="presParOf" srcId="{1C7E1BBE-0584-448A-BF61-78CC89CC6072}" destId="{783C9AC5-B16F-4FE7-9F20-F91F8C13FF7F}" srcOrd="2" destOrd="0" presId="urn:microsoft.com/office/officeart/2009/layout/CircleArrowProcess"/>
    <dgm:cxn modelId="{7CA2A3B0-F471-4495-B973-D7344A23E83B}" type="presParOf" srcId="{783C9AC5-B16F-4FE7-9F20-F91F8C13FF7F}" destId="{810D341E-85C9-4343-81D1-C246A4EE4DA4}" srcOrd="0" destOrd="0" presId="urn:microsoft.com/office/officeart/2009/layout/CircleArrowProcess"/>
    <dgm:cxn modelId="{84D9B807-2571-4D9B-8E38-7BE43657DD58}" type="presParOf" srcId="{1C7E1BBE-0584-448A-BF61-78CC89CC6072}" destId="{862645AF-D41D-4A2A-8CAA-95BC92FAE3DA}" srcOrd="3" destOrd="0" presId="urn:microsoft.com/office/officeart/2009/layout/CircleArrowProcess"/>
    <dgm:cxn modelId="{09804D23-6503-4B37-903D-1FB2E6387C42}" type="presParOf" srcId="{1C7E1BBE-0584-448A-BF61-78CC89CC6072}" destId="{3F8C2649-53C0-4833-94DF-02E5348E8305}" srcOrd="4" destOrd="0" presId="urn:microsoft.com/office/officeart/2009/layout/CircleArrowProcess"/>
    <dgm:cxn modelId="{C0E2D5FD-484C-498D-9468-94FE608063F9}" type="presParOf" srcId="{3F8C2649-53C0-4833-94DF-02E5348E8305}" destId="{2CC95854-6619-4AE8-AB92-0FC17DD85ED1}" srcOrd="0" destOrd="0" presId="urn:microsoft.com/office/officeart/2009/layout/CircleArrowProcess"/>
    <dgm:cxn modelId="{CD3B0199-6499-45D9-B880-7FB585AEAA9F}" type="presParOf" srcId="{1C7E1BBE-0584-448A-BF61-78CC89CC6072}" destId="{67F6CC17-0230-4F97-826D-045DD664E126}"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D567FB-CE9B-46FC-8517-8EEA1BE44420}" type="doc">
      <dgm:prSet loTypeId="urn:microsoft.com/office/officeart/2005/8/layout/chart3" loCatId="cycle" qsTypeId="urn:microsoft.com/office/officeart/2005/8/quickstyle/simple1" qsCatId="simple" csTypeId="urn:microsoft.com/office/officeart/2005/8/colors/colorful5" csCatId="colorful" phldr="1"/>
      <dgm:spPr/>
    </dgm:pt>
    <dgm:pt modelId="{FB34241F-349F-4ECF-A678-31E48678042D}" type="pres">
      <dgm:prSet presAssocID="{E1D567FB-CE9B-46FC-8517-8EEA1BE44420}" presName="compositeShape" presStyleCnt="0">
        <dgm:presLayoutVars>
          <dgm:chMax val="7"/>
          <dgm:dir/>
          <dgm:resizeHandles val="exact"/>
        </dgm:presLayoutVars>
      </dgm:prSet>
      <dgm:spPr/>
    </dgm:pt>
  </dgm:ptLst>
  <dgm:cxnLst>
    <dgm:cxn modelId="{B0FE38F0-F6D6-448A-BF2E-4D7CFCF0C157}" type="presOf" srcId="{E1D567FB-CE9B-46FC-8517-8EEA1BE44420}" destId="{FB34241F-349F-4ECF-A678-31E48678042D}" srcOrd="0"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871C6B-3476-4704-98E5-F66131D4B286}">
      <dsp:nvSpPr>
        <dsp:cNvPr id="0" name=""/>
        <dsp:cNvSpPr/>
      </dsp:nvSpPr>
      <dsp:spPr>
        <a:xfrm>
          <a:off x="1921895" y="4892"/>
          <a:ext cx="2673203" cy="2673610"/>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967CD9-524D-49F1-9A24-445B7EC56699}">
      <dsp:nvSpPr>
        <dsp:cNvPr id="0" name=""/>
        <dsp:cNvSpPr/>
      </dsp:nvSpPr>
      <dsp:spPr>
        <a:xfrm>
          <a:off x="2516067" y="862835"/>
          <a:ext cx="1485447" cy="742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bri" panose="020F0502020204030204" pitchFamily="34" charset="0"/>
              <a:cs typeface="Calibri" panose="020F0502020204030204" pitchFamily="34" charset="0"/>
            </a:rPr>
            <a:t>Occurrence and distribution of resources</a:t>
          </a:r>
        </a:p>
      </dsp:txBody>
      <dsp:txXfrm>
        <a:off x="2516067" y="862835"/>
        <a:ext cx="1485447" cy="742546"/>
      </dsp:txXfrm>
    </dsp:sp>
    <dsp:sp modelId="{810D341E-85C9-4343-81D1-C246A4EE4DA4}">
      <dsp:nvSpPr>
        <dsp:cNvPr id="0" name=""/>
        <dsp:cNvSpPr/>
      </dsp:nvSpPr>
      <dsp:spPr>
        <a:xfrm>
          <a:off x="1140928" y="1536187"/>
          <a:ext cx="2673203" cy="2673610"/>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2645AF-D41D-4A2A-8CAA-95BC92FAE3DA}">
      <dsp:nvSpPr>
        <dsp:cNvPr id="0" name=""/>
        <dsp:cNvSpPr/>
      </dsp:nvSpPr>
      <dsp:spPr>
        <a:xfrm>
          <a:off x="1620077" y="2334129"/>
          <a:ext cx="1962469" cy="1152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bri" panose="020F0502020204030204" pitchFamily="34" charset="0"/>
              <a:cs typeface="Calibri" panose="020F0502020204030204" pitchFamily="34" charset="0"/>
            </a:rPr>
            <a:t>Supply, demand, extraction, use, and disposal</a:t>
          </a:r>
        </a:p>
      </dsp:txBody>
      <dsp:txXfrm>
        <a:off x="1620077" y="2334129"/>
        <a:ext cx="1962469" cy="1152981"/>
      </dsp:txXfrm>
    </dsp:sp>
    <dsp:sp modelId="{2CC95854-6619-4AE8-AB92-0FC17DD85ED1}">
      <dsp:nvSpPr>
        <dsp:cNvPr id="0" name=""/>
        <dsp:cNvSpPr/>
      </dsp:nvSpPr>
      <dsp:spPr>
        <a:xfrm>
          <a:off x="2112339" y="3320769"/>
          <a:ext cx="2296696" cy="2297616"/>
        </a:xfrm>
        <a:prstGeom prst="blockArc">
          <a:avLst>
            <a:gd name="adj1" fmla="val 13500000"/>
            <a:gd name="adj2" fmla="val 10800000"/>
            <a:gd name="adj3" fmla="val 1274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F6CC17-0230-4F97-826D-045DD664E126}">
      <dsp:nvSpPr>
        <dsp:cNvPr id="0" name=""/>
        <dsp:cNvSpPr/>
      </dsp:nvSpPr>
      <dsp:spPr>
        <a:xfrm>
          <a:off x="2522626" y="4069036"/>
          <a:ext cx="1485447" cy="742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bri" panose="020F0502020204030204" pitchFamily="34" charset="0"/>
              <a:cs typeface="Calibri" panose="020F0502020204030204" pitchFamily="34" charset="0"/>
            </a:rPr>
            <a:t>Effects of resource use; wastes as a resource</a:t>
          </a:r>
        </a:p>
      </dsp:txBody>
      <dsp:txXfrm>
        <a:off x="2522626" y="4069036"/>
        <a:ext cx="1485447" cy="7425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4CBF85-9B75-6DAD-ECB0-F85D4681F29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0EBF64F-BE8C-8564-54BC-13569E30EB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38BF00-8A7E-4BE6-A406-D6068E335ED7}" type="datetimeFigureOut">
              <a:rPr lang="en-US" smtClean="0"/>
              <a:t>3/28/2025</a:t>
            </a:fld>
            <a:endParaRPr lang="en-US"/>
          </a:p>
        </p:txBody>
      </p:sp>
      <p:sp>
        <p:nvSpPr>
          <p:cNvPr id="4" name="Footer Placeholder 3">
            <a:extLst>
              <a:ext uri="{FF2B5EF4-FFF2-40B4-BE49-F238E27FC236}">
                <a16:creationId xmlns:a16="http://schemas.microsoft.com/office/drawing/2014/main" id="{026480CF-FCB1-3ED3-4234-A430F19781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1059287-06E8-0DB4-19EA-22E0448D9BF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6C8D03-4E8B-4D53-A80A-4FAA6808A6CD}" type="slidenum">
              <a:rPr lang="en-US" smtClean="0"/>
              <a:t>‹#›</a:t>
            </a:fld>
            <a:endParaRPr lang="en-US"/>
          </a:p>
        </p:txBody>
      </p:sp>
    </p:spTree>
    <p:extLst>
      <p:ext uri="{BB962C8B-B14F-4D97-AF65-F5344CB8AC3E}">
        <p14:creationId xmlns:p14="http://schemas.microsoft.com/office/powerpoint/2010/main" val="2119079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C9D387-65C2-4F2A-A3A3-711514D311E1}" type="datetimeFigureOut">
              <a:rPr lang="en-US" smtClean="0"/>
              <a:t>3/28/2025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9D32B3-962C-4B1F-9ADD-71A5B46337FA}" type="slidenum">
              <a:rPr lang="en-US" smtClean="0"/>
              <a:t>‹#›</a:t>
            </a:fld>
            <a:endParaRPr lang="en-US"/>
          </a:p>
        </p:txBody>
      </p:sp>
    </p:spTree>
    <p:extLst>
      <p:ext uri="{BB962C8B-B14F-4D97-AF65-F5344CB8AC3E}">
        <p14:creationId xmlns:p14="http://schemas.microsoft.com/office/powerpoint/2010/main" val="3575957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3EF4891-EE45-43C6-8017-705838DCE644}" type="slidenum">
              <a:rPr kumimoji="0" lang="en-US" sz="7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a:t>
            </a:fld>
            <a:endParaRPr kumimoji="0" lang="en-US" sz="7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72422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71D5931-EA77-4006-9728-6CC28542D2C6}" type="slidenum">
              <a:rPr kumimoji="0" lang="en-US" sz="7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en-US" sz="7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800530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71D5931-EA77-4006-9728-6CC28542D2C6}" type="slidenum">
              <a:rPr kumimoji="0" lang="en-US" sz="7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en-US" sz="7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61158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71D5931-EA77-4006-9728-6CC28542D2C6}" type="slidenum">
              <a:rPr kumimoji="0" lang="en-US" sz="7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15</a:t>
            </a:fld>
            <a:endParaRPr kumimoji="0" lang="en-US" sz="7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75153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71D5931-EA77-4006-9728-6CC28542D2C6}" type="slidenum">
              <a:rPr kumimoji="0" lang="en-US" sz="7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16</a:t>
            </a:fld>
            <a:endParaRPr kumimoji="0" lang="en-US" sz="7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39932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71D5931-EA77-4006-9728-6CC28542D2C6}" type="slidenum">
              <a:rPr kumimoji="0" lang="en-US" sz="7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17</a:t>
            </a:fld>
            <a:endParaRPr kumimoji="0" lang="en-US" sz="7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99964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71D5931-EA77-4006-9728-6CC28542D2C6}" type="slidenum">
              <a:rPr kumimoji="0" lang="en-US" sz="7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18</a:t>
            </a:fld>
            <a:endParaRPr kumimoji="0" lang="en-US" sz="7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12305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71D5931-EA77-4006-9728-6CC28542D2C6}" type="slidenum">
              <a:rPr kumimoji="0" lang="en-US" sz="7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19</a:t>
            </a:fld>
            <a:endParaRPr kumimoji="0" lang="en-US" sz="7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68615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871538"/>
            <a:ext cx="7747001" cy="4357687"/>
          </a:xfrm>
        </p:spPr>
      </p:sp>
      <p:sp>
        <p:nvSpPr>
          <p:cNvPr id="3" name="Notes Placeholder 2"/>
          <p:cNvSpPr>
            <a:spLocks noGrp="1"/>
          </p:cNvSpPr>
          <p:nvPr>
            <p:ph type="body" idx="1"/>
          </p:nvPr>
        </p:nvSpPr>
        <p:spPr/>
        <p:txBody>
          <a:bodyPr/>
          <a:lstStyle/>
          <a:p>
            <a:pPr defTabSz="881390">
              <a:defRPr/>
            </a:pPr>
            <a:r>
              <a:rPr lang="en-US" sz="1200" b="0" dirty="0"/>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576473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think we’ve captured the states that wish to and are able to participate in data collection. But have we captured the full cross-section of </a:t>
            </a:r>
            <a:r>
              <a:rPr lang="en-US" dirty="0" err="1"/>
              <a:t>potention</a:t>
            </a:r>
            <a:r>
              <a:rPr lang="en-US" dirty="0"/>
              <a:t> end users and mapped out where and how the resulting data should be accessed?</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71D5931-EA77-4006-9728-6CC28542D2C6}" type="slidenum">
              <a:rPr kumimoji="0" lang="en-US" sz="7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21</a:t>
            </a:fld>
            <a:endParaRPr kumimoji="0" lang="en-US" sz="7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39344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think we’ve captured the states that wish to and are able to participate in data collection. But have we captured the full cross-section of </a:t>
            </a:r>
            <a:r>
              <a:rPr lang="en-US" dirty="0" err="1"/>
              <a:t>potention</a:t>
            </a:r>
            <a:r>
              <a:rPr lang="en-US" dirty="0"/>
              <a:t> end users and mapped out where and how the resulting data should be accessed?</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71D5931-EA77-4006-9728-6CC28542D2C6}" type="slidenum">
              <a:rPr kumimoji="0" lang="en-US" sz="7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22</a:t>
            </a:fld>
            <a:endParaRPr kumimoji="0" lang="en-US" sz="7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50979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endParaRPr lang="en-US"/>
          </a:p>
        </p:txBody>
      </p:sp>
      <p:sp>
        <p:nvSpPr>
          <p:cNvPr id="4" name="Slide Number Placeholder 3"/>
          <p:cNvSpPr>
            <a:spLocks noGrp="1"/>
          </p:cNvSpPr>
          <p:nvPr>
            <p:ph type="sldNum" sz="quarter" idx="5"/>
          </p:nvPr>
        </p:nvSpPr>
        <p:spPr/>
        <p:txBody>
          <a:bodyPr/>
          <a:lstStyle/>
          <a:p>
            <a:pPr marL="0" marR="0" lvl="0" indent="0" algn="r" defTabSz="912937" rtl="0" eaLnBrk="1" fontAlgn="auto" latinLnBrk="0" hangingPunct="1">
              <a:lnSpc>
                <a:spcPct val="100000"/>
              </a:lnSpc>
              <a:spcBef>
                <a:spcPts val="0"/>
              </a:spcBef>
              <a:spcAft>
                <a:spcPts val="0"/>
              </a:spcAft>
              <a:buClrTx/>
              <a:buSzTx/>
              <a:buFontTx/>
              <a:buNone/>
              <a:tabLst/>
              <a:defRPr/>
            </a:pPr>
            <a:fld id="{35B355D2-794D-6545-BCCA-51228DFF907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293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256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think we’ve captured the states that wish to and are able to participate in data collection. But have we captured the full cross-section of </a:t>
            </a:r>
            <a:r>
              <a:rPr lang="en-US" dirty="0" err="1"/>
              <a:t>potention</a:t>
            </a:r>
            <a:r>
              <a:rPr lang="en-US" dirty="0"/>
              <a:t> end users and mapped out where and how the resulting data should be accessed?</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71D5931-EA77-4006-9728-6CC28542D2C6}" type="slidenum">
              <a:rPr kumimoji="0" lang="en-US" sz="7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23</a:t>
            </a:fld>
            <a:endParaRPr kumimoji="0" lang="en-US" sz="7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56163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9D32B3-962C-4B1F-9ADD-71A5B46337FA}" type="slidenum">
              <a:rPr lang="en-US" smtClean="0"/>
              <a:t>27</a:t>
            </a:fld>
            <a:endParaRPr lang="en-US"/>
          </a:p>
        </p:txBody>
      </p:sp>
    </p:spTree>
    <p:extLst>
      <p:ext uri="{BB962C8B-B14F-4D97-AF65-F5344CB8AC3E}">
        <p14:creationId xmlns:p14="http://schemas.microsoft.com/office/powerpoint/2010/main" val="600486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endParaRPr lang="en-US" dirty="0"/>
          </a:p>
        </p:txBody>
      </p:sp>
      <p:sp>
        <p:nvSpPr>
          <p:cNvPr id="4" name="Slide Number Placeholder 3"/>
          <p:cNvSpPr>
            <a:spLocks noGrp="1"/>
          </p:cNvSpPr>
          <p:nvPr>
            <p:ph type="sldNum" sz="quarter" idx="5"/>
          </p:nvPr>
        </p:nvSpPr>
        <p:spPr/>
        <p:txBody>
          <a:bodyPr/>
          <a:lstStyle/>
          <a:p>
            <a:pPr marL="0" marR="0" lvl="0" indent="0" algn="r" defTabSz="912937" rtl="0" eaLnBrk="1" fontAlgn="auto" latinLnBrk="0" hangingPunct="1">
              <a:lnSpc>
                <a:spcPct val="100000"/>
              </a:lnSpc>
              <a:spcBef>
                <a:spcPts val="0"/>
              </a:spcBef>
              <a:spcAft>
                <a:spcPts val="0"/>
              </a:spcAft>
              <a:buClrTx/>
              <a:buSzTx/>
              <a:buFontTx/>
              <a:buNone/>
              <a:tabLst/>
              <a:defRPr/>
            </a:pPr>
            <a:fld id="{35B355D2-794D-6545-BCCA-51228DFF907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293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659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3738"/>
            <a:ext cx="6161087" cy="3467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6DB52-42EF-4992-B919-79F5F716454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4204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3738"/>
            <a:ext cx="6161087" cy="3467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6DB52-42EF-4992-B919-79F5F716454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3609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57398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71D5931-EA77-4006-9728-6CC28542D2C6}" type="slidenum">
              <a:rPr kumimoji="0" lang="en-US" sz="7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10</a:t>
            </a:fld>
            <a:endParaRPr kumimoji="0" lang="en-US" sz="7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10426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3EF4891-EE45-43C6-8017-705838DCE644}" type="slidenum">
              <a:rPr kumimoji="0" lang="en-US" sz="7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11</a:t>
            </a:fld>
            <a:endParaRPr kumimoji="0" lang="en-US" sz="7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8029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71D5931-EA77-4006-9728-6CC28542D2C6}" type="slidenum">
              <a:rPr kumimoji="0" lang="en-US" sz="7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12</a:t>
            </a:fld>
            <a:endParaRPr kumimoji="0" lang="en-US" sz="7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937579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Master" Target="../slideMasters/slideMaster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75024-B518-99D0-04B3-9E01EAAADA80}"/>
              </a:ext>
            </a:extLst>
          </p:cNvPr>
          <p:cNvSpPr>
            <a:spLocks noGrp="1"/>
          </p:cNvSpPr>
          <p:nvPr>
            <p:ph type="ctrTitle"/>
          </p:nvPr>
        </p:nvSpPr>
        <p:spPr>
          <a:xfrm>
            <a:off x="7111596" y="625151"/>
            <a:ext cx="4904792" cy="1445939"/>
          </a:xfrm>
        </p:spPr>
        <p:txBody>
          <a:bodyPr anchor="b">
            <a:noAutofit/>
          </a:bodyPr>
          <a:lstStyle>
            <a:lvl1pPr algn="r">
              <a:defRPr lang="en-US" sz="2800" b="1" kern="1200" dirty="0">
                <a:solidFill>
                  <a:srgbClr val="E4E2DD"/>
                </a:solidFill>
                <a:effectLst/>
                <a:latin typeface="Arial" panose="020B0604020202020204" pitchFamily="34" charset="0"/>
                <a:ea typeface="Calibri" panose="020F0502020204030204" pitchFamily="34" charset="0"/>
                <a:cs typeface="Arial" panose="020B0604020202020204" pitchFamily="34" charset="0"/>
              </a:defRPr>
            </a:lvl1pPr>
          </a:lstStyle>
          <a:p>
            <a:r>
              <a:rPr lang="en-US" dirty="0"/>
              <a:t>Click to edit Master title style</a:t>
            </a:r>
          </a:p>
        </p:txBody>
      </p:sp>
      <p:sp>
        <p:nvSpPr>
          <p:cNvPr id="8" name="Text Placeholder 2">
            <a:extLst>
              <a:ext uri="{FF2B5EF4-FFF2-40B4-BE49-F238E27FC236}">
                <a16:creationId xmlns:a16="http://schemas.microsoft.com/office/drawing/2014/main" id="{E1FF5D5F-4DD3-0733-267A-9512A2D8BE2C}"/>
              </a:ext>
            </a:extLst>
          </p:cNvPr>
          <p:cNvSpPr>
            <a:spLocks noGrp="1"/>
          </p:cNvSpPr>
          <p:nvPr>
            <p:ph type="body" idx="1"/>
          </p:nvPr>
        </p:nvSpPr>
        <p:spPr>
          <a:xfrm>
            <a:off x="8042654" y="2696241"/>
            <a:ext cx="4082916" cy="551756"/>
          </a:xfrm>
        </p:spPr>
        <p:txBody>
          <a:bodyPr>
            <a:normAutofit/>
          </a:bodyPr>
          <a:lstStyle>
            <a:lvl1pPr marL="0" indent="0" algn="r">
              <a:buNone/>
              <a:defRPr sz="1600">
                <a:solidFill>
                  <a:srgbClr val="F6F2E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pic>
        <p:nvPicPr>
          <p:cNvPr id="4" name="Picture 3">
            <a:extLst>
              <a:ext uri="{FF2B5EF4-FFF2-40B4-BE49-F238E27FC236}">
                <a16:creationId xmlns:a16="http://schemas.microsoft.com/office/drawing/2014/main" id="{1258E028-7F26-7B58-4E5A-F6809BE60D90}"/>
              </a:ext>
            </a:extLst>
          </p:cNvPr>
          <p:cNvPicPr>
            <a:picLocks noChangeAspect="1"/>
          </p:cNvPicPr>
          <p:nvPr userDrawn="1"/>
        </p:nvPicPr>
        <p:blipFill>
          <a:blip r:embed="rId2"/>
          <a:stretch>
            <a:fillRect/>
          </a:stretch>
        </p:blipFill>
        <p:spPr>
          <a:xfrm>
            <a:off x="0" y="0"/>
            <a:ext cx="12192000" cy="6894786"/>
          </a:xfrm>
          <a:prstGeom prst="rect">
            <a:avLst/>
          </a:prstGeom>
        </p:spPr>
      </p:pic>
    </p:spTree>
    <p:extLst>
      <p:ext uri="{BB962C8B-B14F-4D97-AF65-F5344CB8AC3E}">
        <p14:creationId xmlns:p14="http://schemas.microsoft.com/office/powerpoint/2010/main" val="4105276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90CA6-6377-94EA-490C-19ABC888E4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1A07E9-8511-6742-6E54-B73A5D637A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503F52CB-DADF-EB2E-C452-DFB460BF738B}"/>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a:p>
        </p:txBody>
      </p:sp>
    </p:spTree>
    <p:extLst>
      <p:ext uri="{BB962C8B-B14F-4D97-AF65-F5344CB8AC3E}">
        <p14:creationId xmlns:p14="http://schemas.microsoft.com/office/powerpoint/2010/main" val="30652375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7A6BB6BA-0EB0-AC9D-1144-D52A264D61F3}"/>
              </a:ext>
            </a:extLst>
          </p:cNvPr>
          <p:cNvSpPr>
            <a:spLocks noGrp="1"/>
          </p:cNvSpPr>
          <p:nvPr>
            <p:ph type="title"/>
          </p:nvPr>
        </p:nvSpPr>
        <p:spPr>
          <a:xfrm>
            <a:off x="7645505" y="4838906"/>
            <a:ext cx="3814231" cy="589309"/>
          </a:xfrm>
        </p:spPr>
        <p:txBody>
          <a:bodyPr/>
          <a:lstStyle>
            <a:lvl1pPr>
              <a:defRPr>
                <a:solidFill>
                  <a:srgbClr val="F6F2EF"/>
                </a:solidFill>
              </a:defRPr>
            </a:lvl1pPr>
          </a:lstStyle>
          <a:p>
            <a:r>
              <a:rPr lang="en-US" dirty="0"/>
              <a:t>Click to edit Master title style</a:t>
            </a:r>
          </a:p>
        </p:txBody>
      </p:sp>
      <p:pic>
        <p:nvPicPr>
          <p:cNvPr id="3" name="Picture 2">
            <a:extLst>
              <a:ext uri="{FF2B5EF4-FFF2-40B4-BE49-F238E27FC236}">
                <a16:creationId xmlns:a16="http://schemas.microsoft.com/office/drawing/2014/main" id="{416BFB09-FACD-0152-E1CF-84D45CFD160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865333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B361AE-E04A-ED72-EB79-E73C25B1F48D}"/>
              </a:ext>
            </a:extLst>
          </p:cNvPr>
          <p:cNvPicPr>
            <a:picLocks noChangeAspect="1"/>
          </p:cNvPicPr>
          <p:nvPr userDrawn="1"/>
        </p:nvPicPr>
        <p:blipFill>
          <a:blip r:embed="rId2"/>
          <a:stretch>
            <a:fillRect/>
          </a:stretch>
        </p:blipFill>
        <p:spPr>
          <a:xfrm>
            <a:off x="0" y="16662"/>
            <a:ext cx="12192000" cy="6824676"/>
          </a:xfrm>
          <a:prstGeom prst="rect">
            <a:avLst/>
          </a:prstGeom>
        </p:spPr>
      </p:pic>
      <p:sp>
        <p:nvSpPr>
          <p:cNvPr id="5" name="Title 4">
            <a:extLst>
              <a:ext uri="{FF2B5EF4-FFF2-40B4-BE49-F238E27FC236}">
                <a16:creationId xmlns:a16="http://schemas.microsoft.com/office/drawing/2014/main" id="{9E78DD6B-A9D4-028A-5CBE-71649E2F1C9D}"/>
              </a:ext>
            </a:extLst>
          </p:cNvPr>
          <p:cNvSpPr>
            <a:spLocks noGrp="1"/>
          </p:cNvSpPr>
          <p:nvPr>
            <p:ph type="title"/>
          </p:nvPr>
        </p:nvSpPr>
        <p:spPr>
          <a:xfrm>
            <a:off x="513708" y="636779"/>
            <a:ext cx="11012899" cy="2640797"/>
          </a:xfrm>
        </p:spPr>
        <p:txBody>
          <a:bodyPr/>
          <a:lstStyle>
            <a:lvl1pPr algn="ctr">
              <a:defRPr sz="6600">
                <a:solidFill>
                  <a:srgbClr val="F6F2EF"/>
                </a:solidFill>
              </a:defRPr>
            </a:lvl1pPr>
          </a:lstStyle>
          <a:p>
            <a:r>
              <a:rPr lang="en-US" dirty="0"/>
              <a:t>Click to edit Master title style</a:t>
            </a:r>
          </a:p>
        </p:txBody>
      </p:sp>
    </p:spTree>
    <p:extLst>
      <p:ext uri="{BB962C8B-B14F-4D97-AF65-F5344CB8AC3E}">
        <p14:creationId xmlns:p14="http://schemas.microsoft.com/office/powerpoint/2010/main" val="5220070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9E1305C-D311-AA92-0DB9-F687A614CEE6}"/>
              </a:ext>
            </a:extLst>
          </p:cNvPr>
          <p:cNvSpPr/>
          <p:nvPr userDrawn="1"/>
        </p:nvSpPr>
        <p:spPr>
          <a:xfrm>
            <a:off x="-1" y="0"/>
            <a:ext cx="12192000" cy="1203158"/>
          </a:xfrm>
          <a:prstGeom prst="rect">
            <a:avLst/>
          </a:prstGeom>
          <a:solidFill>
            <a:srgbClr val="F6F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028653E-0A19-8BA7-62FC-F1189D42F6B8}"/>
              </a:ext>
            </a:extLst>
          </p:cNvPr>
          <p:cNvPicPr>
            <a:picLocks noChangeAspect="1"/>
          </p:cNvPicPr>
          <p:nvPr userDrawn="1"/>
        </p:nvPicPr>
        <p:blipFill>
          <a:blip r:embed="rId2"/>
          <a:stretch>
            <a:fillRect/>
          </a:stretch>
        </p:blipFill>
        <p:spPr>
          <a:xfrm>
            <a:off x="0" y="2781"/>
            <a:ext cx="12192000" cy="6852438"/>
          </a:xfrm>
          <a:prstGeom prst="rect">
            <a:avLst/>
          </a:prstGeom>
        </p:spPr>
      </p:pic>
    </p:spTree>
    <p:extLst>
      <p:ext uri="{BB962C8B-B14F-4D97-AF65-F5344CB8AC3E}">
        <p14:creationId xmlns:p14="http://schemas.microsoft.com/office/powerpoint/2010/main" val="15578898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5400CB-D0AB-3C25-716D-EBDA105D0728}"/>
              </a:ext>
            </a:extLst>
          </p:cNvPr>
          <p:cNvPicPr>
            <a:picLocks noChangeAspect="1"/>
          </p:cNvPicPr>
          <p:nvPr userDrawn="1"/>
        </p:nvPicPr>
        <p:blipFill>
          <a:blip r:embed="rId2"/>
          <a:stretch>
            <a:fillRect/>
          </a:stretch>
        </p:blipFill>
        <p:spPr>
          <a:xfrm>
            <a:off x="0" y="18095"/>
            <a:ext cx="12192000" cy="6839905"/>
          </a:xfrm>
          <a:prstGeom prst="rect">
            <a:avLst/>
          </a:prstGeom>
        </p:spPr>
      </p:pic>
      <p:sp>
        <p:nvSpPr>
          <p:cNvPr id="17" name="Slide Number Placeholder 6">
            <a:extLst>
              <a:ext uri="{FF2B5EF4-FFF2-40B4-BE49-F238E27FC236}">
                <a16:creationId xmlns:a16="http://schemas.microsoft.com/office/drawing/2014/main" id="{A3D8A200-153A-6D43-42D1-001E8EEFB01A}"/>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sp>
        <p:nvSpPr>
          <p:cNvPr id="5" name="Title 4">
            <a:extLst>
              <a:ext uri="{FF2B5EF4-FFF2-40B4-BE49-F238E27FC236}">
                <a16:creationId xmlns:a16="http://schemas.microsoft.com/office/drawing/2014/main" id="{9E78DD6B-A9D4-028A-5CBE-71649E2F1C9D}"/>
              </a:ext>
            </a:extLst>
          </p:cNvPr>
          <p:cNvSpPr>
            <a:spLocks noGrp="1"/>
          </p:cNvSpPr>
          <p:nvPr>
            <p:ph type="title"/>
          </p:nvPr>
        </p:nvSpPr>
        <p:spPr>
          <a:xfrm>
            <a:off x="6913243" y="2108601"/>
            <a:ext cx="4689206" cy="2640797"/>
          </a:xfrm>
        </p:spPr>
        <p:txBody>
          <a:bodyPr/>
          <a:lstStyle>
            <a:lvl1pPr algn="ctr">
              <a:defRPr sz="6600">
                <a:solidFill>
                  <a:srgbClr val="F6F2EF"/>
                </a:solidFill>
              </a:defRPr>
            </a:lvl1pPr>
          </a:lstStyle>
          <a:p>
            <a:r>
              <a:rPr lang="en-US" dirty="0"/>
              <a:t>Click to edit Master title style</a:t>
            </a:r>
          </a:p>
        </p:txBody>
      </p:sp>
    </p:spTree>
    <p:extLst>
      <p:ext uri="{BB962C8B-B14F-4D97-AF65-F5344CB8AC3E}">
        <p14:creationId xmlns:p14="http://schemas.microsoft.com/office/powerpoint/2010/main" val="23343528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75024-B518-99D0-04B3-9E01EAAADA80}"/>
              </a:ext>
            </a:extLst>
          </p:cNvPr>
          <p:cNvSpPr>
            <a:spLocks noGrp="1"/>
          </p:cNvSpPr>
          <p:nvPr>
            <p:ph type="ctrTitle"/>
          </p:nvPr>
        </p:nvSpPr>
        <p:spPr>
          <a:xfrm>
            <a:off x="7111596" y="625151"/>
            <a:ext cx="4904792" cy="1445939"/>
          </a:xfrm>
        </p:spPr>
        <p:txBody>
          <a:bodyPr anchor="b">
            <a:noAutofit/>
          </a:bodyPr>
          <a:lstStyle>
            <a:lvl1pPr algn="r">
              <a:defRPr lang="en-US" sz="2800" b="1" kern="1200" dirty="0">
                <a:solidFill>
                  <a:srgbClr val="E4E2DD"/>
                </a:solidFill>
                <a:effectLst/>
                <a:latin typeface="Arial" panose="020B0604020202020204" pitchFamily="34" charset="0"/>
                <a:ea typeface="Calibri" panose="020F0502020204030204" pitchFamily="34" charset="0"/>
                <a:cs typeface="Arial" panose="020B0604020202020204" pitchFamily="34" charset="0"/>
              </a:defRPr>
            </a:lvl1pPr>
          </a:lstStyle>
          <a:p>
            <a:r>
              <a:rPr lang="en-US" dirty="0"/>
              <a:t>Click to edit Master title style</a:t>
            </a:r>
          </a:p>
        </p:txBody>
      </p:sp>
      <p:sp>
        <p:nvSpPr>
          <p:cNvPr id="8" name="Text Placeholder 2">
            <a:extLst>
              <a:ext uri="{FF2B5EF4-FFF2-40B4-BE49-F238E27FC236}">
                <a16:creationId xmlns:a16="http://schemas.microsoft.com/office/drawing/2014/main" id="{E1FF5D5F-4DD3-0733-267A-9512A2D8BE2C}"/>
              </a:ext>
            </a:extLst>
          </p:cNvPr>
          <p:cNvSpPr>
            <a:spLocks noGrp="1"/>
          </p:cNvSpPr>
          <p:nvPr>
            <p:ph type="body" idx="1"/>
          </p:nvPr>
        </p:nvSpPr>
        <p:spPr>
          <a:xfrm>
            <a:off x="8042654" y="2696241"/>
            <a:ext cx="4082916" cy="551756"/>
          </a:xfrm>
        </p:spPr>
        <p:txBody>
          <a:bodyPr>
            <a:normAutofit/>
          </a:bodyPr>
          <a:lstStyle>
            <a:lvl1pPr marL="0" indent="0" algn="r">
              <a:buNone/>
              <a:defRPr sz="1600">
                <a:solidFill>
                  <a:srgbClr val="F6F2E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pic>
        <p:nvPicPr>
          <p:cNvPr id="4" name="Picture 3">
            <a:extLst>
              <a:ext uri="{FF2B5EF4-FFF2-40B4-BE49-F238E27FC236}">
                <a16:creationId xmlns:a16="http://schemas.microsoft.com/office/drawing/2014/main" id="{1258E028-7F26-7B58-4E5A-F6809BE60D90}"/>
              </a:ext>
            </a:extLst>
          </p:cNvPr>
          <p:cNvPicPr>
            <a:picLocks noChangeAspect="1"/>
          </p:cNvPicPr>
          <p:nvPr userDrawn="1"/>
        </p:nvPicPr>
        <p:blipFill>
          <a:blip r:embed="rId2"/>
          <a:stretch>
            <a:fillRect/>
          </a:stretch>
        </p:blipFill>
        <p:spPr>
          <a:xfrm>
            <a:off x="0" y="0"/>
            <a:ext cx="12192000" cy="6894786"/>
          </a:xfrm>
          <a:prstGeom prst="rect">
            <a:avLst/>
          </a:prstGeom>
        </p:spPr>
      </p:pic>
    </p:spTree>
    <p:extLst>
      <p:ext uri="{BB962C8B-B14F-4D97-AF65-F5344CB8AC3E}">
        <p14:creationId xmlns:p14="http://schemas.microsoft.com/office/powerpoint/2010/main" val="16185901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74E340-DBE1-B8E9-9DC5-51D434B5C4A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A7A6EF5-FB86-EF33-67D4-9765E9CE330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F65FA84-0759-D2CC-7E12-3411FECF8432}"/>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a:p>
        </p:txBody>
      </p:sp>
    </p:spTree>
    <p:extLst>
      <p:ext uri="{BB962C8B-B14F-4D97-AF65-F5344CB8AC3E}">
        <p14:creationId xmlns:p14="http://schemas.microsoft.com/office/powerpoint/2010/main" val="25058716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C43013-7B93-4809-9085-4C99D72779D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309769" y="1465755"/>
            <a:ext cx="2533372" cy="4221126"/>
          </a:xfrm>
          <a:prstGeom prst="rect">
            <a:avLst/>
          </a:prstGeom>
        </p:spPr>
      </p:pic>
      <p:sp>
        <p:nvSpPr>
          <p:cNvPr id="3" name="Content Placeholder 2">
            <a:extLst>
              <a:ext uri="{FF2B5EF4-FFF2-40B4-BE49-F238E27FC236}">
                <a16:creationId xmlns:a16="http://schemas.microsoft.com/office/drawing/2014/main" id="{E874E340-DBE1-B8E9-9DC5-51D434B5C4AA}"/>
              </a:ext>
            </a:extLst>
          </p:cNvPr>
          <p:cNvSpPr>
            <a:spLocks noGrp="1"/>
          </p:cNvSpPr>
          <p:nvPr>
            <p:ph idx="1"/>
          </p:nvPr>
        </p:nvSpPr>
        <p:spPr>
          <a:xfrm>
            <a:off x="466060" y="1260810"/>
            <a:ext cx="8922489" cy="48254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A7A6EF5-FB86-EF33-67D4-9765E9CE330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F65FA84-0759-D2CC-7E12-3411FECF8432}"/>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a:p>
        </p:txBody>
      </p:sp>
    </p:spTree>
    <p:extLst>
      <p:ext uri="{BB962C8B-B14F-4D97-AF65-F5344CB8AC3E}">
        <p14:creationId xmlns:p14="http://schemas.microsoft.com/office/powerpoint/2010/main" val="18877097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803DDC-1781-336D-EC33-EE280666B4D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75684" y="1382319"/>
            <a:ext cx="11607209" cy="4825478"/>
          </a:xfrm>
          <a:prstGeom prst="rect">
            <a:avLst/>
          </a:prstGeom>
        </p:spPr>
      </p:pic>
      <p:sp>
        <p:nvSpPr>
          <p:cNvPr id="3" name="Content Placeholder 2">
            <a:extLst>
              <a:ext uri="{FF2B5EF4-FFF2-40B4-BE49-F238E27FC236}">
                <a16:creationId xmlns:a16="http://schemas.microsoft.com/office/drawing/2014/main" id="{E874E340-DBE1-B8E9-9DC5-51D434B5C4AA}"/>
              </a:ext>
            </a:extLst>
          </p:cNvPr>
          <p:cNvSpPr>
            <a:spLocks noGrp="1"/>
          </p:cNvSpPr>
          <p:nvPr>
            <p:ph idx="1"/>
          </p:nvPr>
        </p:nvSpPr>
        <p:spPr>
          <a:xfrm>
            <a:off x="3254388" y="1747446"/>
            <a:ext cx="8728505" cy="44603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A7A6EF5-FB86-EF33-67D4-9765E9CE330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F65FA84-0759-D2CC-7E12-3411FECF8432}"/>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a:p>
        </p:txBody>
      </p:sp>
    </p:spTree>
    <p:extLst>
      <p:ext uri="{BB962C8B-B14F-4D97-AF65-F5344CB8AC3E}">
        <p14:creationId xmlns:p14="http://schemas.microsoft.com/office/powerpoint/2010/main" val="8071335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DE971A-95F3-6792-7082-CFE75804C2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31B4DA2E-9A07-DD81-03F3-8AEADD767D97}"/>
              </a:ext>
            </a:extLst>
          </p:cNvPr>
          <p:cNvSpPr>
            <a:spLocks noGrp="1"/>
          </p:cNvSpPr>
          <p:nvPr>
            <p:ph idx="1"/>
          </p:nvPr>
        </p:nvSpPr>
        <p:spPr>
          <a:xfrm>
            <a:off x="4074850" y="630316"/>
            <a:ext cx="7822983" cy="5619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49349C7F-FF0E-F4F2-26FC-FA599D1834CB}"/>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a:p>
        </p:txBody>
      </p:sp>
    </p:spTree>
    <p:extLst>
      <p:ext uri="{BB962C8B-B14F-4D97-AF65-F5344CB8AC3E}">
        <p14:creationId xmlns:p14="http://schemas.microsoft.com/office/powerpoint/2010/main" val="6248352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61156-A1A4-57B7-7B82-7951C7E626C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6978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A0311-A560-800E-A928-AE1EC77110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94F164-D80B-8EEF-3194-183998C9B5C9}"/>
              </a:ext>
            </a:extLst>
          </p:cNvPr>
          <p:cNvSpPr>
            <a:spLocks noGrp="1"/>
          </p:cNvSpPr>
          <p:nvPr>
            <p:ph sz="half" idx="1"/>
          </p:nvPr>
        </p:nvSpPr>
        <p:spPr>
          <a:xfrm>
            <a:off x="412898" y="1253330"/>
            <a:ext cx="5445642" cy="48072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48907AB-A76F-814B-C4C0-D1C1C22342F1}"/>
              </a:ext>
            </a:extLst>
          </p:cNvPr>
          <p:cNvSpPr>
            <a:spLocks noGrp="1"/>
          </p:cNvSpPr>
          <p:nvPr>
            <p:ph sz="half" idx="2"/>
          </p:nvPr>
        </p:nvSpPr>
        <p:spPr>
          <a:xfrm>
            <a:off x="6225362" y="1248014"/>
            <a:ext cx="5578549" cy="4807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8F3BC79-7A82-5F76-3703-7560F271C7D6}"/>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a:p>
        </p:txBody>
      </p:sp>
    </p:spTree>
    <p:extLst>
      <p:ext uri="{BB962C8B-B14F-4D97-AF65-F5344CB8AC3E}">
        <p14:creationId xmlns:p14="http://schemas.microsoft.com/office/powerpoint/2010/main" val="36614668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109F1-BA2B-AAB1-2A62-24E79E663F6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447708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90CA6-6377-94EA-490C-19ABC888E4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1A07E9-8511-6742-6E54-B73A5D637A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503F52CB-DADF-EB2E-C452-DFB460BF738B}"/>
              </a:ext>
            </a:extLst>
          </p:cNvPr>
          <p:cNvSpPr>
            <a:spLocks noGrp="1"/>
          </p:cNvSpPr>
          <p:nvPr>
            <p:ph type="sldNum" sz="quarter" idx="12"/>
          </p:nvPr>
        </p:nvSpPr>
        <p:spPr>
          <a:xfrm>
            <a:off x="9099941" y="6322714"/>
            <a:ext cx="2743200" cy="365125"/>
          </a:xfrm>
          <a:prstGeom prst="rect">
            <a:avLst/>
          </a:prstGeom>
        </p:spPr>
        <p:txBody>
          <a:bodyPr/>
          <a:lstStyle>
            <a:lvl1pPr algn="r">
              <a:defRPr lang="en-US" sz="1150" kern="1200" smtClean="0">
                <a:solidFill>
                  <a:srgbClr val="965D3C"/>
                </a:solidFill>
                <a:latin typeface="Arial" panose="020B0604020202020204" pitchFamily="34" charset="0"/>
                <a:ea typeface="+mn-ea"/>
                <a:cs typeface="Arial" panose="020B0604020202020204" pitchFamily="34" charset="0"/>
              </a:defRPr>
            </a:lvl1pPr>
          </a:lstStyle>
          <a:p>
            <a:fld id="{A5A4F1F8-A13E-442A-A38F-B6C32B3D898B}" type="slidenum">
              <a:rPr lang="en-US" smtClean="0"/>
              <a:pPr/>
              <a:t>‹#›</a:t>
            </a:fld>
            <a:endParaRPr lang="en-US"/>
          </a:p>
        </p:txBody>
      </p:sp>
    </p:spTree>
    <p:extLst>
      <p:ext uri="{BB962C8B-B14F-4D97-AF65-F5344CB8AC3E}">
        <p14:creationId xmlns:p14="http://schemas.microsoft.com/office/powerpoint/2010/main" val="4273776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90CA6-6377-94EA-490C-19ABC888E4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1A07E9-8511-6742-6E54-B73A5D637A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503F52CB-DADF-EB2E-C452-DFB460BF738B}"/>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a:p>
        </p:txBody>
      </p:sp>
    </p:spTree>
    <p:extLst>
      <p:ext uri="{BB962C8B-B14F-4D97-AF65-F5344CB8AC3E}">
        <p14:creationId xmlns:p14="http://schemas.microsoft.com/office/powerpoint/2010/main" val="13038080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A0311-A560-800E-A928-AE1EC77110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94F164-D80B-8EEF-3194-183998C9B5C9}"/>
              </a:ext>
            </a:extLst>
          </p:cNvPr>
          <p:cNvSpPr>
            <a:spLocks noGrp="1"/>
          </p:cNvSpPr>
          <p:nvPr>
            <p:ph sz="half" idx="1"/>
          </p:nvPr>
        </p:nvSpPr>
        <p:spPr>
          <a:xfrm>
            <a:off x="412898" y="1253330"/>
            <a:ext cx="5445642" cy="48072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48907AB-A76F-814B-C4C0-D1C1C22342F1}"/>
              </a:ext>
            </a:extLst>
          </p:cNvPr>
          <p:cNvSpPr>
            <a:spLocks noGrp="1"/>
          </p:cNvSpPr>
          <p:nvPr>
            <p:ph sz="half" idx="2"/>
          </p:nvPr>
        </p:nvSpPr>
        <p:spPr>
          <a:xfrm>
            <a:off x="6225362" y="1248014"/>
            <a:ext cx="5578549" cy="4807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8F3BC79-7A82-5F76-3703-7560F271C7D6}"/>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a:p>
        </p:txBody>
      </p:sp>
    </p:spTree>
    <p:extLst>
      <p:ext uri="{BB962C8B-B14F-4D97-AF65-F5344CB8AC3E}">
        <p14:creationId xmlns:p14="http://schemas.microsoft.com/office/powerpoint/2010/main" val="21518891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72DAB-0AA0-FF57-0096-EB0705B22DE6}"/>
              </a:ext>
            </a:extLst>
          </p:cNvPr>
          <p:cNvSpPr>
            <a:spLocks noGrp="1"/>
          </p:cNvSpPr>
          <p:nvPr>
            <p:ph type="title"/>
          </p:nvPr>
        </p:nvSpPr>
        <p:spPr>
          <a:xfrm>
            <a:off x="838200" y="-66526"/>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2E8F5557-C699-2E7E-FB8E-CB5E38FE7D8F}"/>
              </a:ext>
            </a:extLst>
          </p:cNvPr>
          <p:cNvSpPr>
            <a:spLocks noGrp="1"/>
          </p:cNvSpPr>
          <p:nvPr>
            <p:ph type="body" idx="1"/>
          </p:nvPr>
        </p:nvSpPr>
        <p:spPr>
          <a:xfrm>
            <a:off x="839788" y="136217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A6CE14B-57DD-0842-C639-B0ABD4BC774D}"/>
              </a:ext>
            </a:extLst>
          </p:cNvPr>
          <p:cNvSpPr>
            <a:spLocks noGrp="1"/>
          </p:cNvSpPr>
          <p:nvPr>
            <p:ph sz="half" idx="2"/>
          </p:nvPr>
        </p:nvSpPr>
        <p:spPr>
          <a:xfrm>
            <a:off x="839788" y="2186084"/>
            <a:ext cx="5157787" cy="38638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F0E8882-5580-BD7A-0912-461B9072BE9F}"/>
              </a:ext>
            </a:extLst>
          </p:cNvPr>
          <p:cNvSpPr>
            <a:spLocks noGrp="1"/>
          </p:cNvSpPr>
          <p:nvPr>
            <p:ph type="body" sz="quarter" idx="3"/>
          </p:nvPr>
        </p:nvSpPr>
        <p:spPr>
          <a:xfrm>
            <a:off x="6172200" y="136217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8418398-2B93-7114-9D7E-5331F8B3540D}"/>
              </a:ext>
            </a:extLst>
          </p:cNvPr>
          <p:cNvSpPr>
            <a:spLocks noGrp="1"/>
          </p:cNvSpPr>
          <p:nvPr>
            <p:ph sz="quarter" idx="4"/>
          </p:nvPr>
        </p:nvSpPr>
        <p:spPr>
          <a:xfrm>
            <a:off x="6172200" y="2186085"/>
            <a:ext cx="5183188" cy="3863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1A592FF5-085C-26B3-E3B2-FA5033EB20F5}"/>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a:p>
        </p:txBody>
      </p:sp>
    </p:spTree>
    <p:extLst>
      <p:ext uri="{BB962C8B-B14F-4D97-AF65-F5344CB8AC3E}">
        <p14:creationId xmlns:p14="http://schemas.microsoft.com/office/powerpoint/2010/main" val="37344928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alpha val="18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D5F1DC7-6152-0439-66F9-9EA9E3594441}"/>
              </a:ext>
            </a:extLst>
          </p:cNvPr>
          <p:cNvSpPr/>
          <p:nvPr userDrawn="1"/>
        </p:nvSpPr>
        <p:spPr>
          <a:xfrm>
            <a:off x="3608052" y="1259036"/>
            <a:ext cx="8583948" cy="4947709"/>
          </a:xfrm>
          <a:prstGeom prst="rect">
            <a:avLst/>
          </a:prstGeom>
          <a:solidFill>
            <a:srgbClr val="F6F2EF">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8AE2A54-0FD8-D15C-F05C-219874103C76}"/>
              </a:ext>
            </a:extLst>
          </p:cNvPr>
          <p:cNvSpPr/>
          <p:nvPr userDrawn="1"/>
        </p:nvSpPr>
        <p:spPr>
          <a:xfrm>
            <a:off x="3551186" y="1259035"/>
            <a:ext cx="56865" cy="4947709"/>
          </a:xfrm>
          <a:prstGeom prst="rect">
            <a:avLst/>
          </a:prstGeom>
          <a:gradFill flip="none" rotWithShape="1">
            <a:gsLst>
              <a:gs pos="0">
                <a:srgbClr val="965D3C">
                  <a:tint val="66000"/>
                  <a:satMod val="160000"/>
                </a:srgbClr>
              </a:gs>
              <a:gs pos="50000">
                <a:srgbClr val="965D3C">
                  <a:tint val="44500"/>
                  <a:satMod val="160000"/>
                </a:srgbClr>
              </a:gs>
              <a:gs pos="100000">
                <a:srgbClr val="965D3C">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F472DAB-0AA0-FF57-0096-EB0705B22DE6}"/>
              </a:ext>
            </a:extLst>
          </p:cNvPr>
          <p:cNvSpPr>
            <a:spLocks noGrp="1"/>
          </p:cNvSpPr>
          <p:nvPr>
            <p:ph type="title"/>
          </p:nvPr>
        </p:nvSpPr>
        <p:spPr>
          <a:xfrm>
            <a:off x="838200" y="-66526"/>
            <a:ext cx="10515600" cy="1325563"/>
          </a:xfrm>
        </p:spPr>
        <p:txBody>
          <a:bodyPr/>
          <a:lstStyle/>
          <a:p>
            <a:r>
              <a:rPr lang="en-US" dirty="0"/>
              <a:t>Click to edit Master title style</a:t>
            </a:r>
          </a:p>
        </p:txBody>
      </p:sp>
      <p:sp>
        <p:nvSpPr>
          <p:cNvPr id="6" name="Content Placeholder 5">
            <a:extLst>
              <a:ext uri="{FF2B5EF4-FFF2-40B4-BE49-F238E27FC236}">
                <a16:creationId xmlns:a16="http://schemas.microsoft.com/office/drawing/2014/main" id="{58418398-2B93-7114-9D7E-5331F8B3540D}"/>
              </a:ext>
            </a:extLst>
          </p:cNvPr>
          <p:cNvSpPr>
            <a:spLocks noGrp="1"/>
          </p:cNvSpPr>
          <p:nvPr>
            <p:ph sz="quarter" idx="4"/>
          </p:nvPr>
        </p:nvSpPr>
        <p:spPr>
          <a:xfrm>
            <a:off x="3999256" y="1288106"/>
            <a:ext cx="8068697" cy="4918640"/>
          </a:xfrm>
          <a:noFill/>
        </p:spPr>
        <p:txBody>
          <a:bodyPr/>
          <a:lstStyle>
            <a:lvl1pPr>
              <a:buClr>
                <a:srgbClr val="965D3C"/>
              </a:buClr>
              <a:defRPr/>
            </a:lvl1pPr>
            <a:lvl2pPr>
              <a:buClr>
                <a:srgbClr val="965D3C"/>
              </a:buClr>
              <a:defRPr/>
            </a:lvl2pPr>
            <a:lvl3pPr>
              <a:buClr>
                <a:srgbClr val="965D3C"/>
              </a:buClr>
              <a:defRPr/>
            </a:lvl3pPr>
            <a:lvl4pPr>
              <a:buClr>
                <a:srgbClr val="965D3C"/>
              </a:buClr>
              <a:defRPr/>
            </a:lvl4pPr>
            <a:lvl5pPr>
              <a:buClr>
                <a:srgbClr val="965D3C"/>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1A592FF5-085C-26B3-E3B2-FA5033EB20F5}"/>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a:p>
        </p:txBody>
      </p:sp>
    </p:spTree>
    <p:extLst>
      <p:ext uri="{BB962C8B-B14F-4D97-AF65-F5344CB8AC3E}">
        <p14:creationId xmlns:p14="http://schemas.microsoft.com/office/powerpoint/2010/main" val="3869765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F04C4-E4F0-4088-9E38-FBB9CAC6E832}"/>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FDE0AD54-88BE-D61D-F1F5-BF93A2C50BF5}"/>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a:p>
        </p:txBody>
      </p:sp>
    </p:spTree>
    <p:extLst>
      <p:ext uri="{BB962C8B-B14F-4D97-AF65-F5344CB8AC3E}">
        <p14:creationId xmlns:p14="http://schemas.microsoft.com/office/powerpoint/2010/main" val="10678563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0AED3A-7FF0-F93D-B7F8-B51B3058E160}"/>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a:p>
        </p:txBody>
      </p:sp>
    </p:spTree>
    <p:extLst>
      <p:ext uri="{BB962C8B-B14F-4D97-AF65-F5344CB8AC3E}">
        <p14:creationId xmlns:p14="http://schemas.microsoft.com/office/powerpoint/2010/main" val="32714062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47B485-03EB-490B-055A-CE641EFA6EDF}"/>
              </a:ext>
            </a:extLst>
          </p:cNvPr>
          <p:cNvSpPr/>
          <p:nvPr userDrawn="1"/>
        </p:nvSpPr>
        <p:spPr>
          <a:xfrm>
            <a:off x="5004391" y="5200090"/>
            <a:ext cx="7187609" cy="160020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FFEFE47-FAED-2F48-33FB-077C440B8F6C}"/>
              </a:ext>
            </a:extLst>
          </p:cNvPr>
          <p:cNvSpPr/>
          <p:nvPr userDrawn="1"/>
        </p:nvSpPr>
        <p:spPr>
          <a:xfrm>
            <a:off x="0" y="1"/>
            <a:ext cx="7187609" cy="6858000"/>
          </a:xfrm>
          <a:prstGeom prst="rect">
            <a:avLst/>
          </a:prstGeom>
          <a:solidFill>
            <a:srgbClr val="E9DB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70AED3A-7FF0-F93D-B7F8-B51B3058E160}"/>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a:p>
        </p:txBody>
      </p:sp>
      <p:grpSp>
        <p:nvGrpSpPr>
          <p:cNvPr id="7" name="Group 18">
            <a:extLst>
              <a:ext uri="{FF2B5EF4-FFF2-40B4-BE49-F238E27FC236}">
                <a16:creationId xmlns:a16="http://schemas.microsoft.com/office/drawing/2014/main" id="{F3468AC9-FA36-0642-385B-6148C8C68496}"/>
              </a:ext>
            </a:extLst>
          </p:cNvPr>
          <p:cNvGrpSpPr/>
          <p:nvPr userDrawn="1"/>
        </p:nvGrpSpPr>
        <p:grpSpPr>
          <a:xfrm>
            <a:off x="348859" y="2"/>
            <a:ext cx="11822504" cy="6857998"/>
            <a:chOff x="114300" y="0"/>
            <a:chExt cx="1497826" cy="851972"/>
          </a:xfrm>
        </p:grpSpPr>
        <p:sp>
          <p:nvSpPr>
            <p:cNvPr id="8" name="Freeform 19">
              <a:extLst>
                <a:ext uri="{FF2B5EF4-FFF2-40B4-BE49-F238E27FC236}">
                  <a16:creationId xmlns:a16="http://schemas.microsoft.com/office/drawing/2014/main" id="{B1A0696F-9527-355F-12D5-EAA40BDAC591}"/>
                </a:ext>
              </a:extLst>
            </p:cNvPr>
            <p:cNvSpPr/>
            <p:nvPr/>
          </p:nvSpPr>
          <p:spPr>
            <a:xfrm>
              <a:off x="281350" y="133056"/>
              <a:ext cx="1330776" cy="718916"/>
            </a:xfrm>
            <a:custGeom>
              <a:avLst/>
              <a:gdLst/>
              <a:ahLst/>
              <a:cxnLst/>
              <a:rect l="l" t="t" r="r" b="b"/>
              <a:pathLst>
                <a:path w="976365" h="667517">
                  <a:moveTo>
                    <a:pt x="976365" y="333759"/>
                  </a:moveTo>
                  <a:lnTo>
                    <a:pt x="773165" y="667517"/>
                  </a:lnTo>
                  <a:lnTo>
                    <a:pt x="203200" y="667517"/>
                  </a:lnTo>
                  <a:lnTo>
                    <a:pt x="0" y="333759"/>
                  </a:lnTo>
                  <a:lnTo>
                    <a:pt x="203200" y="0"/>
                  </a:lnTo>
                  <a:lnTo>
                    <a:pt x="773165" y="0"/>
                  </a:lnTo>
                  <a:lnTo>
                    <a:pt x="976365" y="333759"/>
                  </a:lnTo>
                  <a:close/>
                </a:path>
              </a:pathLst>
            </a:custGeom>
            <a:solidFill>
              <a:srgbClr val="F6F2EF"/>
            </a:solidFill>
          </p:spPr>
          <p:txBody>
            <a:bodyPr/>
            <a:lstStyle/>
            <a:p>
              <a:endParaRPr lang="en-US"/>
            </a:p>
          </p:txBody>
        </p:sp>
        <p:sp>
          <p:nvSpPr>
            <p:cNvPr id="9" name="TextBox 20">
              <a:extLst>
                <a:ext uri="{FF2B5EF4-FFF2-40B4-BE49-F238E27FC236}">
                  <a16:creationId xmlns:a16="http://schemas.microsoft.com/office/drawing/2014/main" id="{C6AE5571-CD29-6FE8-13EA-A0BE84374CA3}"/>
                </a:ext>
              </a:extLst>
            </p:cNvPr>
            <p:cNvSpPr txBox="1"/>
            <p:nvPr/>
          </p:nvSpPr>
          <p:spPr>
            <a:xfrm>
              <a:off x="114300" y="0"/>
              <a:ext cx="747765" cy="667517"/>
            </a:xfrm>
            <a:prstGeom prst="rect">
              <a:avLst/>
            </a:prstGeom>
          </p:spPr>
          <p:txBody>
            <a:bodyPr lIns="50800" tIns="50800" rIns="50800" bIns="50800" rtlCol="0" anchor="ctr"/>
            <a:lstStyle/>
            <a:p>
              <a:pPr algn="ctr">
                <a:lnSpc>
                  <a:spcPts val="3168"/>
                </a:lnSpc>
              </a:pPr>
              <a:endParaRPr/>
            </a:p>
          </p:txBody>
        </p:sp>
      </p:grpSp>
      <p:sp>
        <p:nvSpPr>
          <p:cNvPr id="6" name="Content Placeholder 5">
            <a:extLst>
              <a:ext uri="{FF2B5EF4-FFF2-40B4-BE49-F238E27FC236}">
                <a16:creationId xmlns:a16="http://schemas.microsoft.com/office/drawing/2014/main" id="{939F99E6-4912-DFD9-4144-780DD6E6FCBB}"/>
              </a:ext>
            </a:extLst>
          </p:cNvPr>
          <p:cNvSpPr>
            <a:spLocks noGrp="1"/>
          </p:cNvSpPr>
          <p:nvPr>
            <p:ph sz="quarter" idx="13"/>
          </p:nvPr>
        </p:nvSpPr>
        <p:spPr>
          <a:xfrm>
            <a:off x="4412475" y="1552353"/>
            <a:ext cx="7612948" cy="4082903"/>
          </a:xfrm>
        </p:spPr>
        <p:txBody>
          <a:bodyPr/>
          <a:lstStyle>
            <a:lvl1pPr marL="228600" indent="-228600">
              <a:buClr>
                <a:srgbClr val="965D3C"/>
              </a:buClr>
              <a:buFont typeface="Wingdings" panose="05000000000000000000" pitchFamily="2" charset="2"/>
              <a:buChar char="§"/>
              <a:defRPr>
                <a:solidFill>
                  <a:srgbClr val="432318"/>
                </a:solidFill>
              </a:defRPr>
            </a:lvl1pPr>
            <a:lvl2pPr marL="685800" indent="-228600">
              <a:buClr>
                <a:srgbClr val="965D3C"/>
              </a:buClr>
              <a:buFont typeface="Wingdings" panose="05000000000000000000" pitchFamily="2" charset="2"/>
              <a:buChar char="§"/>
              <a:defRPr>
                <a:solidFill>
                  <a:srgbClr val="432318"/>
                </a:solidFill>
              </a:defRPr>
            </a:lvl2pPr>
            <a:lvl3pPr marL="1143000" indent="-228600">
              <a:buClr>
                <a:srgbClr val="965D3C"/>
              </a:buClr>
              <a:buFont typeface="Wingdings" panose="05000000000000000000" pitchFamily="2" charset="2"/>
              <a:buChar char="§"/>
              <a:defRPr>
                <a:solidFill>
                  <a:srgbClr val="432318"/>
                </a:solidFill>
              </a:defRPr>
            </a:lvl3pPr>
            <a:lvl4pPr marL="1600200" indent="-228600">
              <a:buClr>
                <a:srgbClr val="965D3C"/>
              </a:buClr>
              <a:buFont typeface="Wingdings" panose="05000000000000000000" pitchFamily="2" charset="2"/>
              <a:buChar char="§"/>
              <a:defRPr>
                <a:solidFill>
                  <a:srgbClr val="432318"/>
                </a:solidFill>
              </a:defRPr>
            </a:lvl4pPr>
            <a:lvl5pPr marL="2057400" indent="-228600">
              <a:buClr>
                <a:srgbClr val="965D3C"/>
              </a:buClr>
              <a:buFont typeface="Wingdings" panose="05000000000000000000" pitchFamily="2" charset="2"/>
              <a:buChar char="§"/>
              <a:defRPr>
                <a:solidFill>
                  <a:srgbClr val="43231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213545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4F35C-DCB5-7C37-6639-D4C41C0F30DF}"/>
              </a:ext>
            </a:extLst>
          </p:cNvPr>
          <p:cNvSpPr>
            <a:spLocks noGrp="1"/>
          </p:cNvSpPr>
          <p:nvPr>
            <p:ph type="title"/>
          </p:nvPr>
        </p:nvSpPr>
        <p:spPr>
          <a:xfrm>
            <a:off x="276262" y="148856"/>
            <a:ext cx="8176621" cy="651244"/>
          </a:xfrm>
        </p:spPr>
        <p:txBody>
          <a:bodyPr anchor="b"/>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95DAD96F-38D1-09D8-2C5D-6518673CAE2E}"/>
              </a:ext>
            </a:extLst>
          </p:cNvPr>
          <p:cNvSpPr>
            <a:spLocks noGrp="1"/>
          </p:cNvSpPr>
          <p:nvPr>
            <p:ph type="pic" idx="1"/>
          </p:nvPr>
        </p:nvSpPr>
        <p:spPr>
          <a:xfrm>
            <a:off x="5183188" y="1158949"/>
            <a:ext cx="6172200" cy="470210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4D6667-0BD0-2260-89EA-C5F6DC250930}"/>
              </a:ext>
            </a:extLst>
          </p:cNvPr>
          <p:cNvSpPr>
            <a:spLocks noGrp="1"/>
          </p:cNvSpPr>
          <p:nvPr>
            <p:ph type="body" sz="half" idx="2"/>
          </p:nvPr>
        </p:nvSpPr>
        <p:spPr>
          <a:xfrm>
            <a:off x="584607" y="1523150"/>
            <a:ext cx="3932237" cy="43379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83FB46DF-8DD4-9A4D-4DED-7E38BC78D19F}"/>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a:p>
        </p:txBody>
      </p:sp>
    </p:spTree>
    <p:extLst>
      <p:ext uri="{BB962C8B-B14F-4D97-AF65-F5344CB8AC3E}">
        <p14:creationId xmlns:p14="http://schemas.microsoft.com/office/powerpoint/2010/main" val="783959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72DAB-0AA0-FF57-0096-EB0705B22DE6}"/>
              </a:ext>
            </a:extLst>
          </p:cNvPr>
          <p:cNvSpPr>
            <a:spLocks noGrp="1"/>
          </p:cNvSpPr>
          <p:nvPr>
            <p:ph type="title"/>
          </p:nvPr>
        </p:nvSpPr>
        <p:spPr>
          <a:xfrm>
            <a:off x="838200" y="-66526"/>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2E8F5557-C699-2E7E-FB8E-CB5E38FE7D8F}"/>
              </a:ext>
            </a:extLst>
          </p:cNvPr>
          <p:cNvSpPr>
            <a:spLocks noGrp="1"/>
          </p:cNvSpPr>
          <p:nvPr>
            <p:ph type="body" idx="1"/>
          </p:nvPr>
        </p:nvSpPr>
        <p:spPr>
          <a:xfrm>
            <a:off x="839788" y="136217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A6CE14B-57DD-0842-C639-B0ABD4BC774D}"/>
              </a:ext>
            </a:extLst>
          </p:cNvPr>
          <p:cNvSpPr>
            <a:spLocks noGrp="1"/>
          </p:cNvSpPr>
          <p:nvPr>
            <p:ph sz="half" idx="2"/>
          </p:nvPr>
        </p:nvSpPr>
        <p:spPr>
          <a:xfrm>
            <a:off x="839788" y="2186084"/>
            <a:ext cx="5157787" cy="38638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F0E8882-5580-BD7A-0912-461B9072BE9F}"/>
              </a:ext>
            </a:extLst>
          </p:cNvPr>
          <p:cNvSpPr>
            <a:spLocks noGrp="1"/>
          </p:cNvSpPr>
          <p:nvPr>
            <p:ph type="body" sz="quarter" idx="3"/>
          </p:nvPr>
        </p:nvSpPr>
        <p:spPr>
          <a:xfrm>
            <a:off x="6172200" y="136217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8418398-2B93-7114-9D7E-5331F8B3540D}"/>
              </a:ext>
            </a:extLst>
          </p:cNvPr>
          <p:cNvSpPr>
            <a:spLocks noGrp="1"/>
          </p:cNvSpPr>
          <p:nvPr>
            <p:ph sz="quarter" idx="4"/>
          </p:nvPr>
        </p:nvSpPr>
        <p:spPr>
          <a:xfrm>
            <a:off x="6172200" y="2186085"/>
            <a:ext cx="5183188" cy="3863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1A592FF5-085C-26B3-E3B2-FA5033EB20F5}"/>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a:p>
        </p:txBody>
      </p:sp>
    </p:spTree>
    <p:extLst>
      <p:ext uri="{BB962C8B-B14F-4D97-AF65-F5344CB8AC3E}">
        <p14:creationId xmlns:p14="http://schemas.microsoft.com/office/powerpoint/2010/main" val="214943349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737F6C-BB6D-C720-2202-3399640417C2}"/>
              </a:ext>
            </a:extLst>
          </p:cNvPr>
          <p:cNvPicPr>
            <a:picLocks noChangeAspect="1"/>
          </p:cNvPicPr>
          <p:nvPr userDrawn="1"/>
        </p:nvPicPr>
        <p:blipFill>
          <a:blip r:embed="rId2" cstate="email">
            <a:extLst>
              <a:ext uri="{28A0092B-C50C-407E-A947-70E740481C1C}">
                <a14:useLocalDpi xmlns:a14="http://schemas.microsoft.com/office/drawing/2010/main"/>
              </a:ext>
            </a:extLst>
          </a:blip>
          <a:srcRect b="21047"/>
          <a:stretch/>
        </p:blipFill>
        <p:spPr>
          <a:xfrm>
            <a:off x="0" y="0"/>
            <a:ext cx="12191999" cy="6858000"/>
          </a:xfrm>
          <a:prstGeom prst="rect">
            <a:avLst/>
          </a:prstGeom>
        </p:spPr>
      </p:pic>
      <p:sp>
        <p:nvSpPr>
          <p:cNvPr id="25" name="Title 24">
            <a:extLst>
              <a:ext uri="{FF2B5EF4-FFF2-40B4-BE49-F238E27FC236}">
                <a16:creationId xmlns:a16="http://schemas.microsoft.com/office/drawing/2014/main" id="{7A6BB6BA-0EB0-AC9D-1144-D52A264D61F3}"/>
              </a:ext>
            </a:extLst>
          </p:cNvPr>
          <p:cNvSpPr>
            <a:spLocks noGrp="1"/>
          </p:cNvSpPr>
          <p:nvPr>
            <p:ph type="title"/>
          </p:nvPr>
        </p:nvSpPr>
        <p:spPr>
          <a:xfrm>
            <a:off x="7950305" y="4870990"/>
            <a:ext cx="3814231" cy="589309"/>
          </a:xfrm>
        </p:spPr>
        <p:txBody>
          <a:bodyPr/>
          <a:lstStyle>
            <a:lvl1pPr>
              <a:defRPr>
                <a:solidFill>
                  <a:srgbClr val="F6F2EF"/>
                </a:solidFill>
              </a:defRPr>
            </a:lvl1pPr>
          </a:lstStyle>
          <a:p>
            <a:r>
              <a:rPr lang="en-US" dirty="0"/>
              <a:t>Click to edit Master title style</a:t>
            </a:r>
          </a:p>
        </p:txBody>
      </p:sp>
    </p:spTree>
    <p:extLst>
      <p:ext uri="{BB962C8B-B14F-4D97-AF65-F5344CB8AC3E}">
        <p14:creationId xmlns:p14="http://schemas.microsoft.com/office/powerpoint/2010/main" val="1183566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62E0EE-5BCC-4159-67D8-8903D806109F}"/>
              </a:ext>
            </a:extLst>
          </p:cNvPr>
          <p:cNvPicPr>
            <a:picLocks noChangeAspect="1"/>
          </p:cNvPicPr>
          <p:nvPr userDrawn="1"/>
        </p:nvPicPr>
        <p:blipFill>
          <a:blip r:embed="rId2" cstate="email">
            <a:extLst>
              <a:ext uri="{28A0092B-C50C-407E-A947-70E740481C1C}">
                <a14:useLocalDpi xmlns:a14="http://schemas.microsoft.com/office/drawing/2010/main"/>
              </a:ext>
            </a:extLst>
          </a:blip>
          <a:srcRect t="154" r="669" b="1"/>
          <a:stretch/>
        </p:blipFill>
        <p:spPr>
          <a:xfrm>
            <a:off x="0" y="1"/>
            <a:ext cx="12192000" cy="6858000"/>
          </a:xfrm>
          <a:prstGeom prst="rect">
            <a:avLst/>
          </a:prstGeom>
        </p:spPr>
      </p:pic>
      <p:sp>
        <p:nvSpPr>
          <p:cNvPr id="5" name="Title 4">
            <a:extLst>
              <a:ext uri="{FF2B5EF4-FFF2-40B4-BE49-F238E27FC236}">
                <a16:creationId xmlns:a16="http://schemas.microsoft.com/office/drawing/2014/main" id="{9E78DD6B-A9D4-028A-5CBE-71649E2F1C9D}"/>
              </a:ext>
            </a:extLst>
          </p:cNvPr>
          <p:cNvSpPr>
            <a:spLocks noGrp="1"/>
          </p:cNvSpPr>
          <p:nvPr>
            <p:ph type="title"/>
          </p:nvPr>
        </p:nvSpPr>
        <p:spPr>
          <a:xfrm>
            <a:off x="513708" y="636779"/>
            <a:ext cx="11012899" cy="2640797"/>
          </a:xfrm>
        </p:spPr>
        <p:txBody>
          <a:bodyPr/>
          <a:lstStyle>
            <a:lvl1pPr algn="ctr">
              <a:defRPr sz="6600">
                <a:solidFill>
                  <a:srgbClr val="F6F2EF"/>
                </a:solidFill>
              </a:defRPr>
            </a:lvl1pPr>
          </a:lstStyle>
          <a:p>
            <a:r>
              <a:rPr lang="en-US" dirty="0"/>
              <a:t>Click to edit Master title style</a:t>
            </a:r>
          </a:p>
        </p:txBody>
      </p:sp>
    </p:spTree>
    <p:extLst>
      <p:ext uri="{BB962C8B-B14F-4D97-AF65-F5344CB8AC3E}">
        <p14:creationId xmlns:p14="http://schemas.microsoft.com/office/powerpoint/2010/main" val="14142332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9E1305C-D311-AA92-0DB9-F687A614CEE6}"/>
              </a:ext>
            </a:extLst>
          </p:cNvPr>
          <p:cNvSpPr/>
          <p:nvPr userDrawn="1"/>
        </p:nvSpPr>
        <p:spPr>
          <a:xfrm>
            <a:off x="-1" y="0"/>
            <a:ext cx="12192000" cy="1203158"/>
          </a:xfrm>
          <a:prstGeom prst="rect">
            <a:avLst/>
          </a:prstGeom>
          <a:solidFill>
            <a:srgbClr val="F6F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028653E-0A19-8BA7-62FC-F1189D42F6B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637414"/>
            <a:ext cx="12192000" cy="4167964"/>
          </a:xfrm>
          <a:prstGeom prst="rect">
            <a:avLst/>
          </a:prstGeom>
        </p:spPr>
      </p:pic>
    </p:spTree>
    <p:extLst>
      <p:ext uri="{BB962C8B-B14F-4D97-AF65-F5344CB8AC3E}">
        <p14:creationId xmlns:p14="http://schemas.microsoft.com/office/powerpoint/2010/main" val="3483003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5400CB-D0AB-3C25-716D-EBDA105D0728}"/>
              </a:ext>
            </a:extLst>
          </p:cNvPr>
          <p:cNvPicPr>
            <a:picLocks noChangeAspect="1"/>
          </p:cNvPicPr>
          <p:nvPr userDrawn="1"/>
        </p:nvPicPr>
        <p:blipFill>
          <a:blip r:embed="rId2"/>
          <a:stretch>
            <a:fillRect/>
          </a:stretch>
        </p:blipFill>
        <p:spPr>
          <a:xfrm>
            <a:off x="-348859" y="-152066"/>
            <a:ext cx="12192000" cy="6839905"/>
          </a:xfrm>
          <a:prstGeom prst="rect">
            <a:avLst/>
          </a:prstGeom>
        </p:spPr>
      </p:pic>
      <p:sp>
        <p:nvSpPr>
          <p:cNvPr id="17" name="Slide Number Placeholder 6">
            <a:extLst>
              <a:ext uri="{FF2B5EF4-FFF2-40B4-BE49-F238E27FC236}">
                <a16:creationId xmlns:a16="http://schemas.microsoft.com/office/drawing/2014/main" id="{A3D8A200-153A-6D43-42D1-001E8EEFB01A}"/>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a:p>
        </p:txBody>
      </p:sp>
      <p:sp>
        <p:nvSpPr>
          <p:cNvPr id="5" name="Title 4">
            <a:extLst>
              <a:ext uri="{FF2B5EF4-FFF2-40B4-BE49-F238E27FC236}">
                <a16:creationId xmlns:a16="http://schemas.microsoft.com/office/drawing/2014/main" id="{9E78DD6B-A9D4-028A-5CBE-71649E2F1C9D}"/>
              </a:ext>
            </a:extLst>
          </p:cNvPr>
          <p:cNvSpPr>
            <a:spLocks noGrp="1"/>
          </p:cNvSpPr>
          <p:nvPr>
            <p:ph type="title"/>
          </p:nvPr>
        </p:nvSpPr>
        <p:spPr>
          <a:xfrm>
            <a:off x="6913243" y="2108601"/>
            <a:ext cx="4689206" cy="2640797"/>
          </a:xfrm>
        </p:spPr>
        <p:txBody>
          <a:bodyPr/>
          <a:lstStyle>
            <a:lvl1pPr algn="ctr">
              <a:defRPr sz="6600">
                <a:solidFill>
                  <a:srgbClr val="F6F2EF"/>
                </a:solidFill>
              </a:defRPr>
            </a:lvl1pPr>
          </a:lstStyle>
          <a:p>
            <a:r>
              <a:rPr lang="en-US" dirty="0"/>
              <a:t>Click to edit Master title style</a:t>
            </a:r>
          </a:p>
        </p:txBody>
      </p:sp>
    </p:spTree>
    <p:extLst>
      <p:ext uri="{BB962C8B-B14F-4D97-AF65-F5344CB8AC3E}">
        <p14:creationId xmlns:p14="http://schemas.microsoft.com/office/powerpoint/2010/main" val="4926045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descr="A picture containing rock, outdoor, rocky, hillside&#10;&#10;Description automatically generated">
            <a:extLst>
              <a:ext uri="{FF2B5EF4-FFF2-40B4-BE49-F238E27FC236}">
                <a16:creationId xmlns:a16="http://schemas.microsoft.com/office/drawing/2014/main" id="{EF4ECBDA-F0DD-CB34-675E-685B12A33D55}"/>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D4352B51-3E7F-2A5D-8F43-AB717F660ED1}"/>
              </a:ext>
            </a:extLst>
          </p:cNvPr>
          <p:cNvSpPr/>
          <p:nvPr userDrawn="1"/>
        </p:nvSpPr>
        <p:spPr>
          <a:xfrm>
            <a:off x="-7731" y="0"/>
            <a:ext cx="12192000" cy="6858000"/>
          </a:xfrm>
          <a:prstGeom prst="rect">
            <a:avLst/>
          </a:prstGeom>
          <a:solidFill>
            <a:schemeClr val="dk1">
              <a:alpha val="64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cap="small" baseline="0">
              <a:latin typeface="Arial" panose="020B0604020202020204" pitchFamily="34" charset="0"/>
            </a:endParaRPr>
          </a:p>
        </p:txBody>
      </p:sp>
      <p:sp>
        <p:nvSpPr>
          <p:cNvPr id="2" name="Title 1">
            <a:extLst>
              <a:ext uri="{FF2B5EF4-FFF2-40B4-BE49-F238E27FC236}">
                <a16:creationId xmlns:a16="http://schemas.microsoft.com/office/drawing/2014/main" id="{1495AE1D-5538-227C-17FB-3B0F4E92B1A0}"/>
              </a:ext>
            </a:extLst>
          </p:cNvPr>
          <p:cNvSpPr>
            <a:spLocks noGrp="1"/>
          </p:cNvSpPr>
          <p:nvPr>
            <p:ph type="title"/>
          </p:nvPr>
        </p:nvSpPr>
        <p:spPr>
          <a:xfrm>
            <a:off x="2278269" y="1839317"/>
            <a:ext cx="7620000" cy="1538883"/>
          </a:xfrm>
        </p:spPr>
        <p:txBody>
          <a:bodyPr/>
          <a:lstStyle>
            <a:lvl1pPr algn="ctr">
              <a:defRPr sz="5000" cap="small" baseline="0">
                <a:latin typeface="Gill Sans MT" panose="020B0502020104020203" pitchFamily="34" charset="0"/>
                <a:cs typeface="Arial" panose="020B0604020202020204" pitchFamily="34" charset="0"/>
              </a:defRPr>
            </a:lvl1pPr>
          </a:lstStyle>
          <a:p>
            <a:r>
              <a:rPr lang="en-US"/>
              <a:t>Click to edit Master title style</a:t>
            </a:r>
          </a:p>
        </p:txBody>
      </p:sp>
      <p:sp>
        <p:nvSpPr>
          <p:cNvPr id="4" name="Slide Number Placeholder 3">
            <a:extLst>
              <a:ext uri="{FF2B5EF4-FFF2-40B4-BE49-F238E27FC236}">
                <a16:creationId xmlns:a16="http://schemas.microsoft.com/office/drawing/2014/main" id="{71AF2577-66B4-5A36-73B6-FC8149968FC8}"/>
              </a:ext>
            </a:extLst>
          </p:cNvPr>
          <p:cNvSpPr>
            <a:spLocks noGrp="1"/>
          </p:cNvSpPr>
          <p:nvPr>
            <p:ph type="sldNum" sz="quarter" idx="11"/>
          </p:nvPr>
        </p:nvSpPr>
        <p:spPr/>
        <p:txBody>
          <a:bodyPr/>
          <a:lstStyle/>
          <a:p>
            <a:fld id="{B6F15528-21DE-4FAA-801E-634DDDAF4B2B}" type="slidenum">
              <a:rPr lang="en-US" smtClean="0"/>
              <a:t>‹#›</a:t>
            </a:fld>
            <a:endParaRPr lang="en-US"/>
          </a:p>
        </p:txBody>
      </p:sp>
      <p:sp>
        <p:nvSpPr>
          <p:cNvPr id="15" name="Text Placeholder 14">
            <a:extLst>
              <a:ext uri="{FF2B5EF4-FFF2-40B4-BE49-F238E27FC236}">
                <a16:creationId xmlns:a16="http://schemas.microsoft.com/office/drawing/2014/main" id="{ED4F25EE-1A20-432B-CAD2-3C93ADA59918}"/>
              </a:ext>
            </a:extLst>
          </p:cNvPr>
          <p:cNvSpPr>
            <a:spLocks noGrp="1"/>
          </p:cNvSpPr>
          <p:nvPr>
            <p:ph type="body" sz="quarter" idx="12"/>
          </p:nvPr>
        </p:nvSpPr>
        <p:spPr>
          <a:xfrm>
            <a:off x="2311400" y="3819941"/>
            <a:ext cx="7569200" cy="512961"/>
          </a:xfrm>
        </p:spPr>
        <p:txBody>
          <a:bodyPr/>
          <a:lstStyle>
            <a:lvl1pPr algn="ctr">
              <a:defRPr sz="1667">
                <a:solidFill>
                  <a:schemeClr val="bg1"/>
                </a:solidFill>
                <a:latin typeface="Arial" panose="020B0604020202020204" pitchFamily="34" charset="0"/>
                <a:cs typeface="Arial" panose="020B0604020202020204" pitchFamily="34" charset="0"/>
              </a:defRPr>
            </a:lvl1pPr>
            <a:lvl2pPr algn="ctr">
              <a:defRPr sz="1667">
                <a:solidFill>
                  <a:schemeClr val="bg1"/>
                </a:solidFill>
                <a:latin typeface="Arial" panose="020B0604020202020204" pitchFamily="34" charset="0"/>
                <a:cs typeface="Arial" panose="020B0604020202020204" pitchFamily="34" charset="0"/>
              </a:defRPr>
            </a:lvl2pPr>
            <a:lvl3pPr>
              <a:defRPr sz="1667">
                <a:solidFill>
                  <a:schemeClr val="bg1"/>
                </a:solidFill>
                <a:latin typeface="Arial" panose="020B0604020202020204" pitchFamily="34" charset="0"/>
                <a:cs typeface="Arial" panose="020B0604020202020204" pitchFamily="34" charset="0"/>
              </a:defRPr>
            </a:lvl3pPr>
            <a:lvl4pPr>
              <a:defRPr sz="1667">
                <a:solidFill>
                  <a:schemeClr val="bg1"/>
                </a:solidFill>
                <a:latin typeface="Arial" panose="020B0604020202020204" pitchFamily="34" charset="0"/>
                <a:cs typeface="Arial" panose="020B0604020202020204" pitchFamily="34" charset="0"/>
              </a:defRPr>
            </a:lvl4pPr>
            <a:lvl5pPr>
              <a:defRPr sz="1667">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endParaRPr lang="en-US"/>
          </a:p>
        </p:txBody>
      </p:sp>
      <p:pic>
        <p:nvPicPr>
          <p:cNvPr id="16" name="Picture 15" descr="A black and white sign&#10;&#10;Description automatically generated with medium confidence">
            <a:extLst>
              <a:ext uri="{FF2B5EF4-FFF2-40B4-BE49-F238E27FC236}">
                <a16:creationId xmlns:a16="http://schemas.microsoft.com/office/drawing/2014/main" id="{E3B01C49-925F-BB18-47E6-D7344CDAF0D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55600" y="381000"/>
            <a:ext cx="1977709" cy="863600"/>
          </a:xfrm>
          <a:prstGeom prst="rect">
            <a:avLst/>
          </a:prstGeom>
        </p:spPr>
      </p:pic>
      <p:sp>
        <p:nvSpPr>
          <p:cNvPr id="17" name="TextBox 16">
            <a:extLst>
              <a:ext uri="{FF2B5EF4-FFF2-40B4-BE49-F238E27FC236}">
                <a16:creationId xmlns:a16="http://schemas.microsoft.com/office/drawing/2014/main" id="{6E0A04FB-B0A6-D66A-9D69-E54F5BC5295A}"/>
              </a:ext>
            </a:extLst>
          </p:cNvPr>
          <p:cNvSpPr txBox="1"/>
          <p:nvPr userDrawn="1"/>
        </p:nvSpPr>
        <p:spPr>
          <a:xfrm>
            <a:off x="355600" y="5973803"/>
            <a:ext cx="2804160" cy="584775"/>
          </a:xfrm>
          <a:prstGeom prst="rect">
            <a:avLst/>
          </a:prstGeom>
          <a:noFill/>
        </p:spPr>
        <p:txBody>
          <a:bodyPr wrap="square" rtlCol="0">
            <a:spAutoFit/>
          </a:bodyPr>
          <a:lstStyle/>
          <a:p>
            <a:r>
              <a:rPr lang="en-US" sz="1600">
                <a:solidFill>
                  <a:schemeClr val="bg1"/>
                </a:solidFill>
                <a:latin typeface="Univers Condensed" panose="020B0506020202050204" pitchFamily="34" charset="0"/>
              </a:rPr>
              <a:t>U.S. Department of the Interior</a:t>
            </a:r>
          </a:p>
          <a:p>
            <a:r>
              <a:rPr lang="en-US" sz="1600">
                <a:solidFill>
                  <a:schemeClr val="bg1"/>
                </a:solidFill>
                <a:latin typeface="Univers Condensed" panose="020B0506020202050204" pitchFamily="34" charset="0"/>
              </a:rPr>
              <a:t>U.S. Geological Survey</a:t>
            </a:r>
          </a:p>
        </p:txBody>
      </p:sp>
      <p:sp>
        <p:nvSpPr>
          <p:cNvPr id="19" name="TextBox 18">
            <a:extLst>
              <a:ext uri="{FF2B5EF4-FFF2-40B4-BE49-F238E27FC236}">
                <a16:creationId xmlns:a16="http://schemas.microsoft.com/office/drawing/2014/main" id="{FB26BE4E-24BE-E71C-20F2-C744E72CD3EE}"/>
              </a:ext>
            </a:extLst>
          </p:cNvPr>
          <p:cNvSpPr txBox="1"/>
          <p:nvPr userDrawn="1"/>
        </p:nvSpPr>
        <p:spPr>
          <a:xfrm>
            <a:off x="2808224" y="5120704"/>
            <a:ext cx="6807200" cy="297454"/>
          </a:xfrm>
          <a:prstGeom prst="rect">
            <a:avLst/>
          </a:prstGeom>
          <a:noFill/>
        </p:spPr>
        <p:txBody>
          <a:bodyPr wrap="square" rtlCol="0">
            <a:spAutoFit/>
          </a:bodyPr>
          <a:lstStyle/>
          <a:p>
            <a:pPr algn="ctr"/>
            <a:r>
              <a:rPr lang="en-US" sz="1333" kern="0" cap="all" spc="267" baseline="0">
                <a:solidFill>
                  <a:schemeClr val="bg1"/>
                </a:solidFill>
              </a:rPr>
              <a:t>www.usgs.gov/mission-areas/energy-and-minerals</a:t>
            </a:r>
          </a:p>
        </p:txBody>
      </p:sp>
      <p:cxnSp>
        <p:nvCxnSpPr>
          <p:cNvPr id="21" name="Straight Connector 20">
            <a:extLst>
              <a:ext uri="{FF2B5EF4-FFF2-40B4-BE49-F238E27FC236}">
                <a16:creationId xmlns:a16="http://schemas.microsoft.com/office/drawing/2014/main" id="{B633A39F-B797-D581-5FE7-885DBDE02749}"/>
              </a:ext>
            </a:extLst>
          </p:cNvPr>
          <p:cNvCxnSpPr>
            <a:cxnSpLocks/>
          </p:cNvCxnSpPr>
          <p:nvPr userDrawn="1"/>
        </p:nvCxnSpPr>
        <p:spPr>
          <a:xfrm>
            <a:off x="5384800" y="3479800"/>
            <a:ext cx="14224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6720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050" name="Picture 2" descr="Close up of Silicon Carbide">
            <a:extLst>
              <a:ext uri="{FF2B5EF4-FFF2-40B4-BE49-F238E27FC236}">
                <a16:creationId xmlns:a16="http://schemas.microsoft.com/office/drawing/2014/main" id="{CABD0E13-8CEC-32A2-F89D-66FB2939196E}"/>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D4352B51-3E7F-2A5D-8F43-AB717F660ED1}"/>
              </a:ext>
            </a:extLst>
          </p:cNvPr>
          <p:cNvSpPr/>
          <p:nvPr userDrawn="1"/>
        </p:nvSpPr>
        <p:spPr>
          <a:xfrm>
            <a:off x="0" y="0"/>
            <a:ext cx="12192000" cy="6858000"/>
          </a:xfrm>
          <a:prstGeom prst="rect">
            <a:avLst/>
          </a:prstGeom>
          <a:solidFill>
            <a:schemeClr val="dk1">
              <a:alpha val="64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Arial" panose="020B0604020202020204" pitchFamily="34" charset="0"/>
            </a:endParaRPr>
          </a:p>
        </p:txBody>
      </p:sp>
      <p:sp>
        <p:nvSpPr>
          <p:cNvPr id="2" name="Title 1">
            <a:extLst>
              <a:ext uri="{FF2B5EF4-FFF2-40B4-BE49-F238E27FC236}">
                <a16:creationId xmlns:a16="http://schemas.microsoft.com/office/drawing/2014/main" id="{1495AE1D-5538-227C-17FB-3B0F4E92B1A0}"/>
              </a:ext>
            </a:extLst>
          </p:cNvPr>
          <p:cNvSpPr>
            <a:spLocks noGrp="1"/>
          </p:cNvSpPr>
          <p:nvPr>
            <p:ph type="title"/>
          </p:nvPr>
        </p:nvSpPr>
        <p:spPr>
          <a:xfrm>
            <a:off x="2278269" y="1839317"/>
            <a:ext cx="7620000" cy="1538883"/>
          </a:xfrm>
        </p:spPr>
        <p:txBody>
          <a:bodyPr/>
          <a:lstStyle>
            <a:lvl1pPr algn="ctr">
              <a:defRPr sz="5000" cap="all" baseline="0">
                <a:latin typeface="Gill Sans MT" panose="020B0502020104020203" pitchFamily="34" charset="0"/>
                <a:cs typeface="Arial" panose="020B0604020202020204" pitchFamily="34" charset="0"/>
              </a:defRPr>
            </a:lvl1pPr>
          </a:lstStyle>
          <a:p>
            <a:r>
              <a:rPr lang="en-US"/>
              <a:t>Click to edit Master title style</a:t>
            </a:r>
          </a:p>
        </p:txBody>
      </p:sp>
      <p:sp>
        <p:nvSpPr>
          <p:cNvPr id="4" name="Slide Number Placeholder 3">
            <a:extLst>
              <a:ext uri="{FF2B5EF4-FFF2-40B4-BE49-F238E27FC236}">
                <a16:creationId xmlns:a16="http://schemas.microsoft.com/office/drawing/2014/main" id="{71AF2577-66B4-5A36-73B6-FC8149968FC8}"/>
              </a:ext>
            </a:extLst>
          </p:cNvPr>
          <p:cNvSpPr>
            <a:spLocks noGrp="1"/>
          </p:cNvSpPr>
          <p:nvPr>
            <p:ph type="sldNum" sz="quarter" idx="11"/>
          </p:nvPr>
        </p:nvSpPr>
        <p:spPr/>
        <p:txBody>
          <a:bodyPr/>
          <a:lstStyle/>
          <a:p>
            <a:fld id="{B6F15528-21DE-4FAA-801E-634DDDAF4B2B}" type="slidenum">
              <a:rPr lang="en-US" smtClean="0"/>
              <a:t>‹#›</a:t>
            </a:fld>
            <a:endParaRPr lang="en-US"/>
          </a:p>
        </p:txBody>
      </p:sp>
      <p:sp>
        <p:nvSpPr>
          <p:cNvPr id="15" name="Text Placeholder 14">
            <a:extLst>
              <a:ext uri="{FF2B5EF4-FFF2-40B4-BE49-F238E27FC236}">
                <a16:creationId xmlns:a16="http://schemas.microsoft.com/office/drawing/2014/main" id="{ED4F25EE-1A20-432B-CAD2-3C93ADA59918}"/>
              </a:ext>
            </a:extLst>
          </p:cNvPr>
          <p:cNvSpPr>
            <a:spLocks noGrp="1"/>
          </p:cNvSpPr>
          <p:nvPr>
            <p:ph type="body" sz="quarter" idx="12"/>
          </p:nvPr>
        </p:nvSpPr>
        <p:spPr>
          <a:xfrm>
            <a:off x="2311400" y="3819941"/>
            <a:ext cx="7569200" cy="512961"/>
          </a:xfrm>
        </p:spPr>
        <p:txBody>
          <a:bodyPr/>
          <a:lstStyle>
            <a:lvl1pPr algn="ctr">
              <a:defRPr sz="1667">
                <a:solidFill>
                  <a:schemeClr val="bg1"/>
                </a:solidFill>
                <a:latin typeface="Arial" panose="020B0604020202020204" pitchFamily="34" charset="0"/>
                <a:cs typeface="Arial" panose="020B0604020202020204" pitchFamily="34" charset="0"/>
              </a:defRPr>
            </a:lvl1pPr>
            <a:lvl2pPr algn="ctr">
              <a:defRPr sz="1667">
                <a:solidFill>
                  <a:schemeClr val="bg1"/>
                </a:solidFill>
                <a:latin typeface="Arial" panose="020B0604020202020204" pitchFamily="34" charset="0"/>
                <a:cs typeface="Arial" panose="020B0604020202020204" pitchFamily="34" charset="0"/>
              </a:defRPr>
            </a:lvl2pPr>
            <a:lvl3pPr>
              <a:defRPr sz="1667">
                <a:solidFill>
                  <a:schemeClr val="bg1"/>
                </a:solidFill>
                <a:latin typeface="Arial" panose="020B0604020202020204" pitchFamily="34" charset="0"/>
                <a:cs typeface="Arial" panose="020B0604020202020204" pitchFamily="34" charset="0"/>
              </a:defRPr>
            </a:lvl3pPr>
            <a:lvl4pPr>
              <a:defRPr sz="1667">
                <a:solidFill>
                  <a:schemeClr val="bg1"/>
                </a:solidFill>
                <a:latin typeface="Arial" panose="020B0604020202020204" pitchFamily="34" charset="0"/>
                <a:cs typeface="Arial" panose="020B0604020202020204" pitchFamily="34" charset="0"/>
              </a:defRPr>
            </a:lvl4pPr>
            <a:lvl5pPr>
              <a:defRPr sz="1667">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endParaRPr lang="en-US"/>
          </a:p>
        </p:txBody>
      </p:sp>
      <p:pic>
        <p:nvPicPr>
          <p:cNvPr id="16" name="Picture 15" descr="A black and white sign&#10;&#10;Description automatically generated with medium confidence">
            <a:extLst>
              <a:ext uri="{FF2B5EF4-FFF2-40B4-BE49-F238E27FC236}">
                <a16:creationId xmlns:a16="http://schemas.microsoft.com/office/drawing/2014/main" id="{E3B01C49-925F-BB18-47E6-D7344CDAF0D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55600" y="381000"/>
            <a:ext cx="1977709" cy="863600"/>
          </a:xfrm>
          <a:prstGeom prst="rect">
            <a:avLst/>
          </a:prstGeom>
        </p:spPr>
      </p:pic>
      <p:sp>
        <p:nvSpPr>
          <p:cNvPr id="17" name="TextBox 16">
            <a:extLst>
              <a:ext uri="{FF2B5EF4-FFF2-40B4-BE49-F238E27FC236}">
                <a16:creationId xmlns:a16="http://schemas.microsoft.com/office/drawing/2014/main" id="{6E0A04FB-B0A6-D66A-9D69-E54F5BC5295A}"/>
              </a:ext>
            </a:extLst>
          </p:cNvPr>
          <p:cNvSpPr txBox="1"/>
          <p:nvPr userDrawn="1"/>
        </p:nvSpPr>
        <p:spPr>
          <a:xfrm>
            <a:off x="355600" y="5973803"/>
            <a:ext cx="2804160" cy="584775"/>
          </a:xfrm>
          <a:prstGeom prst="rect">
            <a:avLst/>
          </a:prstGeom>
          <a:noFill/>
        </p:spPr>
        <p:txBody>
          <a:bodyPr wrap="square" rtlCol="0">
            <a:spAutoFit/>
          </a:bodyPr>
          <a:lstStyle/>
          <a:p>
            <a:r>
              <a:rPr lang="en-US" sz="1600">
                <a:solidFill>
                  <a:schemeClr val="bg1"/>
                </a:solidFill>
                <a:latin typeface="Univers Condensed" panose="020B0506020202050204" pitchFamily="34" charset="0"/>
              </a:rPr>
              <a:t>U.S. Department of the Interior</a:t>
            </a:r>
          </a:p>
          <a:p>
            <a:r>
              <a:rPr lang="en-US" sz="1600">
                <a:solidFill>
                  <a:schemeClr val="bg1"/>
                </a:solidFill>
                <a:latin typeface="Univers Condensed" panose="020B0506020202050204" pitchFamily="34" charset="0"/>
              </a:rPr>
              <a:t>U.S. Geological Survey</a:t>
            </a:r>
          </a:p>
        </p:txBody>
      </p:sp>
      <p:sp>
        <p:nvSpPr>
          <p:cNvPr id="19" name="TextBox 18">
            <a:extLst>
              <a:ext uri="{FF2B5EF4-FFF2-40B4-BE49-F238E27FC236}">
                <a16:creationId xmlns:a16="http://schemas.microsoft.com/office/drawing/2014/main" id="{FB26BE4E-24BE-E71C-20F2-C744E72CD3EE}"/>
              </a:ext>
            </a:extLst>
          </p:cNvPr>
          <p:cNvSpPr txBox="1"/>
          <p:nvPr userDrawn="1"/>
        </p:nvSpPr>
        <p:spPr>
          <a:xfrm>
            <a:off x="2743200" y="4612974"/>
            <a:ext cx="6807200" cy="461665"/>
          </a:xfrm>
          <a:prstGeom prst="rect">
            <a:avLst/>
          </a:prstGeom>
          <a:noFill/>
        </p:spPr>
        <p:txBody>
          <a:bodyPr wrap="square" rtlCol="0">
            <a:spAutoFit/>
          </a:bodyPr>
          <a:lstStyle/>
          <a:p>
            <a:pPr algn="ctr"/>
            <a:r>
              <a:rPr lang="en-US" sz="2400" kern="0" cap="all" spc="267" baseline="0">
                <a:solidFill>
                  <a:schemeClr val="bg1"/>
                </a:solidFill>
              </a:rPr>
              <a:t>WWW.USGS.GOV/MINERALS</a:t>
            </a:r>
          </a:p>
        </p:txBody>
      </p:sp>
      <p:cxnSp>
        <p:nvCxnSpPr>
          <p:cNvPr id="21" name="Straight Connector 20">
            <a:extLst>
              <a:ext uri="{FF2B5EF4-FFF2-40B4-BE49-F238E27FC236}">
                <a16:creationId xmlns:a16="http://schemas.microsoft.com/office/drawing/2014/main" id="{B633A39F-B797-D581-5FE7-885DBDE02749}"/>
              </a:ext>
            </a:extLst>
          </p:cNvPr>
          <p:cNvCxnSpPr>
            <a:cxnSpLocks/>
          </p:cNvCxnSpPr>
          <p:nvPr userDrawn="1"/>
        </p:nvCxnSpPr>
        <p:spPr>
          <a:xfrm>
            <a:off x="5384800" y="3479800"/>
            <a:ext cx="14224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59473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050" name="Picture 2" descr="Close up of Silicon Carbide">
            <a:extLst>
              <a:ext uri="{FF2B5EF4-FFF2-40B4-BE49-F238E27FC236}">
                <a16:creationId xmlns:a16="http://schemas.microsoft.com/office/drawing/2014/main" id="{CABD0E13-8CEC-32A2-F89D-66FB2939196E}"/>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D4352B51-3E7F-2A5D-8F43-AB717F660ED1}"/>
              </a:ext>
            </a:extLst>
          </p:cNvPr>
          <p:cNvSpPr/>
          <p:nvPr userDrawn="1"/>
        </p:nvSpPr>
        <p:spPr>
          <a:xfrm>
            <a:off x="0" y="-1105"/>
            <a:ext cx="12192000" cy="6858000"/>
          </a:xfrm>
          <a:prstGeom prst="rect">
            <a:avLst/>
          </a:prstGeom>
          <a:solidFill>
            <a:schemeClr val="dk1">
              <a:alpha val="41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latin typeface="Arial" panose="020B0604020202020204" pitchFamily="34" charset="0"/>
            </a:endParaRPr>
          </a:p>
        </p:txBody>
      </p:sp>
      <p:sp>
        <p:nvSpPr>
          <p:cNvPr id="2" name="Title 1">
            <a:extLst>
              <a:ext uri="{FF2B5EF4-FFF2-40B4-BE49-F238E27FC236}">
                <a16:creationId xmlns:a16="http://schemas.microsoft.com/office/drawing/2014/main" id="{1495AE1D-5538-227C-17FB-3B0F4E92B1A0}"/>
              </a:ext>
            </a:extLst>
          </p:cNvPr>
          <p:cNvSpPr>
            <a:spLocks noGrp="1"/>
          </p:cNvSpPr>
          <p:nvPr>
            <p:ph type="title"/>
          </p:nvPr>
        </p:nvSpPr>
        <p:spPr>
          <a:xfrm>
            <a:off x="2286000" y="1838740"/>
            <a:ext cx="7620000" cy="1538883"/>
          </a:xfrm>
        </p:spPr>
        <p:txBody>
          <a:bodyPr wrap="square" lIns="0" tIns="0" rIns="0" bIns="0">
            <a:spAutoFit/>
          </a:bodyPr>
          <a:lstStyle>
            <a:lvl1pPr>
              <a:defRPr lang="en-US" sz="5000" cap="all" baseline="0" dirty="0">
                <a:latin typeface="Gill Sans MT" panose="020B0502020104020203" pitchFamily="34" charset="0"/>
                <a:cs typeface="Arial" panose="020B0604020202020204" pitchFamily="34" charset="0"/>
              </a:defRPr>
            </a:lvl1pPr>
          </a:lstStyle>
          <a:p>
            <a:pPr lvl="0" algn="ctr"/>
            <a:r>
              <a:rPr lang="en-US"/>
              <a:t>Click to edit Master title style</a:t>
            </a:r>
          </a:p>
        </p:txBody>
      </p:sp>
      <p:sp>
        <p:nvSpPr>
          <p:cNvPr id="4" name="Slide Number Placeholder 3">
            <a:extLst>
              <a:ext uri="{FF2B5EF4-FFF2-40B4-BE49-F238E27FC236}">
                <a16:creationId xmlns:a16="http://schemas.microsoft.com/office/drawing/2014/main" id="{71AF2577-66B4-5A36-73B6-FC8149968FC8}"/>
              </a:ext>
            </a:extLst>
          </p:cNvPr>
          <p:cNvSpPr>
            <a:spLocks noGrp="1"/>
          </p:cNvSpPr>
          <p:nvPr>
            <p:ph type="sldNum" sz="quarter" idx="11"/>
          </p:nvPr>
        </p:nvSpPr>
        <p:spPr/>
        <p:txBody>
          <a:bodyPr/>
          <a:lstStyle/>
          <a:p>
            <a:fld id="{B6F15528-21DE-4FAA-801E-634DDDAF4B2B}" type="slidenum">
              <a:rPr lang="en-US" smtClean="0"/>
              <a:t>‹#›</a:t>
            </a:fld>
            <a:endParaRPr lang="en-US"/>
          </a:p>
        </p:txBody>
      </p:sp>
      <p:sp>
        <p:nvSpPr>
          <p:cNvPr id="15" name="Text Placeholder 14">
            <a:extLst>
              <a:ext uri="{FF2B5EF4-FFF2-40B4-BE49-F238E27FC236}">
                <a16:creationId xmlns:a16="http://schemas.microsoft.com/office/drawing/2014/main" id="{ED4F25EE-1A20-432B-CAD2-3C93ADA59918}"/>
              </a:ext>
            </a:extLst>
          </p:cNvPr>
          <p:cNvSpPr>
            <a:spLocks noGrp="1"/>
          </p:cNvSpPr>
          <p:nvPr>
            <p:ph type="body" sz="quarter" idx="12"/>
          </p:nvPr>
        </p:nvSpPr>
        <p:spPr>
          <a:xfrm>
            <a:off x="2286000" y="3819941"/>
            <a:ext cx="7569200" cy="512961"/>
          </a:xfrm>
        </p:spPr>
        <p:txBody>
          <a:bodyPr/>
          <a:lstStyle>
            <a:lvl1pPr algn="ctr">
              <a:defRPr sz="1667">
                <a:solidFill>
                  <a:schemeClr val="bg1"/>
                </a:solidFill>
                <a:latin typeface="Arial" panose="020B0604020202020204" pitchFamily="34" charset="0"/>
                <a:cs typeface="Arial" panose="020B0604020202020204" pitchFamily="34" charset="0"/>
              </a:defRPr>
            </a:lvl1pPr>
            <a:lvl2pPr algn="ctr">
              <a:defRPr sz="1667">
                <a:solidFill>
                  <a:schemeClr val="bg1"/>
                </a:solidFill>
                <a:latin typeface="Arial" panose="020B0604020202020204" pitchFamily="34" charset="0"/>
                <a:cs typeface="Arial" panose="020B0604020202020204" pitchFamily="34" charset="0"/>
              </a:defRPr>
            </a:lvl2pPr>
            <a:lvl3pPr>
              <a:defRPr sz="1667">
                <a:solidFill>
                  <a:schemeClr val="bg1"/>
                </a:solidFill>
                <a:latin typeface="Arial" panose="020B0604020202020204" pitchFamily="34" charset="0"/>
                <a:cs typeface="Arial" panose="020B0604020202020204" pitchFamily="34" charset="0"/>
              </a:defRPr>
            </a:lvl3pPr>
            <a:lvl4pPr>
              <a:defRPr sz="1667">
                <a:solidFill>
                  <a:schemeClr val="bg1"/>
                </a:solidFill>
                <a:latin typeface="Arial" panose="020B0604020202020204" pitchFamily="34" charset="0"/>
                <a:cs typeface="Arial" panose="020B0604020202020204" pitchFamily="34" charset="0"/>
              </a:defRPr>
            </a:lvl4pPr>
            <a:lvl5pPr>
              <a:defRPr sz="1667">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endParaRPr lang="en-US"/>
          </a:p>
        </p:txBody>
      </p:sp>
      <p:pic>
        <p:nvPicPr>
          <p:cNvPr id="16" name="Picture 15" descr="A black and white sign&#10;&#10;Description automatically generated with medium confidence">
            <a:extLst>
              <a:ext uri="{FF2B5EF4-FFF2-40B4-BE49-F238E27FC236}">
                <a16:creationId xmlns:a16="http://schemas.microsoft.com/office/drawing/2014/main" id="{E3B01C49-925F-BB18-47E6-D7344CDAF0D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55600" y="381000"/>
            <a:ext cx="1977709" cy="863600"/>
          </a:xfrm>
          <a:prstGeom prst="rect">
            <a:avLst/>
          </a:prstGeom>
        </p:spPr>
      </p:pic>
      <p:sp>
        <p:nvSpPr>
          <p:cNvPr id="17" name="TextBox 16">
            <a:extLst>
              <a:ext uri="{FF2B5EF4-FFF2-40B4-BE49-F238E27FC236}">
                <a16:creationId xmlns:a16="http://schemas.microsoft.com/office/drawing/2014/main" id="{6E0A04FB-B0A6-D66A-9D69-E54F5BC5295A}"/>
              </a:ext>
            </a:extLst>
          </p:cNvPr>
          <p:cNvSpPr txBox="1"/>
          <p:nvPr userDrawn="1"/>
        </p:nvSpPr>
        <p:spPr>
          <a:xfrm>
            <a:off x="355600" y="5973803"/>
            <a:ext cx="2804160" cy="584775"/>
          </a:xfrm>
          <a:prstGeom prst="rect">
            <a:avLst/>
          </a:prstGeom>
          <a:noFill/>
        </p:spPr>
        <p:txBody>
          <a:bodyPr wrap="square" rtlCol="0">
            <a:spAutoFit/>
          </a:bodyPr>
          <a:lstStyle/>
          <a:p>
            <a:r>
              <a:rPr lang="en-US" sz="1600">
                <a:solidFill>
                  <a:schemeClr val="bg1"/>
                </a:solidFill>
                <a:latin typeface="Univers Condensed" panose="020B0506020202050204" pitchFamily="34" charset="0"/>
              </a:rPr>
              <a:t>U.S. Department of the Interior</a:t>
            </a:r>
          </a:p>
          <a:p>
            <a:r>
              <a:rPr lang="en-US" sz="1600">
                <a:solidFill>
                  <a:schemeClr val="bg1"/>
                </a:solidFill>
                <a:latin typeface="Univers Condensed" panose="020B0506020202050204" pitchFamily="34" charset="0"/>
              </a:rPr>
              <a:t>U.S. Geological Survey</a:t>
            </a:r>
          </a:p>
        </p:txBody>
      </p:sp>
      <p:cxnSp>
        <p:nvCxnSpPr>
          <p:cNvPr id="3" name="Straight Connector 2">
            <a:extLst>
              <a:ext uri="{FF2B5EF4-FFF2-40B4-BE49-F238E27FC236}">
                <a16:creationId xmlns:a16="http://schemas.microsoft.com/office/drawing/2014/main" id="{ABC001C7-F122-C9D0-9FF9-DAB9114F75B4}"/>
              </a:ext>
            </a:extLst>
          </p:cNvPr>
          <p:cNvCxnSpPr>
            <a:cxnSpLocks/>
          </p:cNvCxnSpPr>
          <p:nvPr userDrawn="1"/>
        </p:nvCxnSpPr>
        <p:spPr>
          <a:xfrm>
            <a:off x="5384800" y="3479800"/>
            <a:ext cx="14224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20110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504185" y="1151850"/>
            <a:ext cx="7183631" cy="564257"/>
          </a:xfrm>
          <a:prstGeom prst="rect">
            <a:avLst/>
          </a:prstGeom>
        </p:spPr>
        <p:txBody>
          <a:bodyPr wrap="square" lIns="0" tIns="0" rIns="0" bIns="0">
            <a:spAutoFit/>
          </a:bodyPr>
          <a:lstStyle>
            <a:lvl1pPr>
              <a:defRPr sz="3667" b="1" i="0">
                <a:solidFill>
                  <a:schemeClr val="tx1"/>
                </a:solidFill>
                <a:latin typeface="Gill Sans MT"/>
                <a:cs typeface="Gill Sans MT"/>
              </a:defRPr>
            </a:lvl1pPr>
          </a:lstStyle>
          <a:p>
            <a:endParaRPr/>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1026" name="Picture 2" descr="USGS">
            <a:extLst>
              <a:ext uri="{FF2B5EF4-FFF2-40B4-BE49-F238E27FC236}">
                <a16:creationId xmlns:a16="http://schemas.microsoft.com/office/drawing/2014/main" id="{EE42BFCD-1404-692A-1855-720C1F6C9357}"/>
              </a:ext>
            </a:extLst>
          </p:cNvPr>
          <p:cNvPicPr>
            <a:picLocks noChangeAspect="1" noChangeArrowheads="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03200" y="6363377"/>
            <a:ext cx="755904" cy="293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663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422319" y="1165292"/>
            <a:ext cx="5347547" cy="564257"/>
          </a:xfrm>
        </p:spPr>
        <p:txBody>
          <a:bodyPr lIns="0" tIns="0" rIns="0" bIns="0"/>
          <a:lstStyle>
            <a:lvl1pPr>
              <a:defRPr sz="3667" b="1" i="0">
                <a:solidFill>
                  <a:schemeClr val="tx1"/>
                </a:solidFill>
                <a:latin typeface="Gill Sans MT"/>
                <a:cs typeface="Gill Sans MT"/>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4" name="Picture 2" descr="USGS">
            <a:extLst>
              <a:ext uri="{FF2B5EF4-FFF2-40B4-BE49-F238E27FC236}">
                <a16:creationId xmlns:a16="http://schemas.microsoft.com/office/drawing/2014/main" id="{CC3598F3-19E1-E252-B386-E9CD5B992E1D}"/>
              </a:ext>
            </a:extLst>
          </p:cNvPr>
          <p:cNvPicPr>
            <a:picLocks noChangeAspect="1" noChangeArrowheads="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03200" y="6363377"/>
            <a:ext cx="755904" cy="293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6096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143985" y="1244601"/>
            <a:ext cx="5153008" cy="564257"/>
          </a:xfrm>
        </p:spPr>
        <p:txBody>
          <a:bodyPr lIns="0" tIns="0" rIns="0" bIns="0"/>
          <a:lstStyle>
            <a:lvl1pPr>
              <a:defRPr sz="3667" b="1" i="0" cap="small" baseline="0">
                <a:solidFill>
                  <a:schemeClr val="tx1"/>
                </a:solidFill>
                <a:latin typeface="Gill Sans MT"/>
                <a:cs typeface="Gill Sans MT"/>
              </a:defRPr>
            </a:lvl1pPr>
          </a:lstStyle>
          <a:p>
            <a:endParaRPr/>
          </a:p>
        </p:txBody>
      </p:sp>
      <p:sp>
        <p:nvSpPr>
          <p:cNvPr id="3" name="Holder 3"/>
          <p:cNvSpPr>
            <a:spLocks noGrp="1"/>
          </p:cNvSpPr>
          <p:nvPr>
            <p:ph type="body" idx="1"/>
          </p:nvPr>
        </p:nvSpPr>
        <p:spPr>
          <a:xfrm>
            <a:off x="1146193" y="2870211"/>
            <a:ext cx="5153008" cy="276999"/>
          </a:xfrm>
        </p:spPr>
        <p:txBody>
          <a:bodyPr lIns="0" tIns="0" rIns="0" bIns="0"/>
          <a:lstStyle>
            <a:lvl1pPr>
              <a:defRPr b="0" i="0">
                <a:solidFill>
                  <a:schemeClr val="tx1"/>
                </a:solidFill>
              </a:defRPr>
            </a:lvl1pPr>
          </a:lstStyle>
          <a:p>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object 4">
            <a:extLst>
              <a:ext uri="{FF2B5EF4-FFF2-40B4-BE49-F238E27FC236}">
                <a16:creationId xmlns:a16="http://schemas.microsoft.com/office/drawing/2014/main" id="{24E6567C-8F89-6464-9F9B-9FE0BC03088F}"/>
              </a:ext>
            </a:extLst>
          </p:cNvPr>
          <p:cNvSpPr/>
          <p:nvPr/>
        </p:nvSpPr>
        <p:spPr>
          <a:xfrm>
            <a:off x="8278139" y="2461894"/>
            <a:ext cx="3226224" cy="4386580"/>
          </a:xfrm>
          <a:custGeom>
            <a:avLst/>
            <a:gdLst/>
            <a:ahLst/>
            <a:cxnLst/>
            <a:rect l="l" t="t" r="r" b="b"/>
            <a:pathLst>
              <a:path w="4839334" h="6579870">
                <a:moveTo>
                  <a:pt x="4839054" y="6579721"/>
                </a:moveTo>
                <a:lnTo>
                  <a:pt x="0" y="6579721"/>
                </a:lnTo>
                <a:lnTo>
                  <a:pt x="0" y="0"/>
                </a:lnTo>
                <a:lnTo>
                  <a:pt x="4839054" y="0"/>
                </a:lnTo>
                <a:lnTo>
                  <a:pt x="4839054" y="6579721"/>
                </a:lnTo>
                <a:close/>
              </a:path>
            </a:pathLst>
          </a:custGeom>
          <a:solidFill>
            <a:srgbClr val="171616"/>
          </a:solidFill>
        </p:spPr>
        <p:txBody>
          <a:bodyPr wrap="square" lIns="0" tIns="0" rIns="0" bIns="0" rtlCol="0"/>
          <a:lstStyle/>
          <a:p>
            <a:endParaRPr sz="2400"/>
          </a:p>
        </p:txBody>
      </p:sp>
      <p:sp>
        <p:nvSpPr>
          <p:cNvPr id="11" name="Picture Placeholder 10">
            <a:extLst>
              <a:ext uri="{FF2B5EF4-FFF2-40B4-BE49-F238E27FC236}">
                <a16:creationId xmlns:a16="http://schemas.microsoft.com/office/drawing/2014/main" id="{8DF631AB-D396-8F28-6704-BF66E02CCB02}"/>
              </a:ext>
            </a:extLst>
          </p:cNvPr>
          <p:cNvSpPr>
            <a:spLocks noGrp="1"/>
          </p:cNvSpPr>
          <p:nvPr userDrawn="1">
            <p:ph type="pic" sz="quarter" idx="10"/>
          </p:nvPr>
        </p:nvSpPr>
        <p:spPr>
          <a:xfrm>
            <a:off x="7467600" y="1397001"/>
            <a:ext cx="3217333" cy="276999"/>
          </a:xfrm>
        </p:spPr>
        <p:txBody>
          <a:bodyPr/>
          <a:lstStyle/>
          <a:p>
            <a:endParaRPr lang="en-US"/>
          </a:p>
        </p:txBody>
      </p:sp>
      <p:sp>
        <p:nvSpPr>
          <p:cNvPr id="9" name="object 6">
            <a:extLst>
              <a:ext uri="{FF2B5EF4-FFF2-40B4-BE49-F238E27FC236}">
                <a16:creationId xmlns:a16="http://schemas.microsoft.com/office/drawing/2014/main" id="{39D62D4C-E0A7-770E-1D6C-380C76B9DCA3}"/>
              </a:ext>
            </a:extLst>
          </p:cNvPr>
          <p:cNvSpPr/>
          <p:nvPr/>
        </p:nvSpPr>
        <p:spPr>
          <a:xfrm>
            <a:off x="6631643" y="4648957"/>
            <a:ext cx="1843193" cy="637540"/>
          </a:xfrm>
          <a:custGeom>
            <a:avLst/>
            <a:gdLst/>
            <a:ahLst/>
            <a:cxnLst/>
            <a:rect l="l" t="t" r="r" b="b"/>
            <a:pathLst>
              <a:path w="2764790" h="956309">
                <a:moveTo>
                  <a:pt x="2764413" y="955781"/>
                </a:moveTo>
                <a:lnTo>
                  <a:pt x="0" y="955781"/>
                </a:lnTo>
                <a:lnTo>
                  <a:pt x="0" y="0"/>
                </a:lnTo>
                <a:lnTo>
                  <a:pt x="2764413" y="0"/>
                </a:lnTo>
                <a:lnTo>
                  <a:pt x="2764413" y="955781"/>
                </a:lnTo>
                <a:close/>
              </a:path>
            </a:pathLst>
          </a:custGeom>
          <a:solidFill>
            <a:srgbClr val="000000"/>
          </a:solidFill>
        </p:spPr>
        <p:txBody>
          <a:bodyPr wrap="square" lIns="0" tIns="0" rIns="0" bIns="0" rtlCol="0"/>
          <a:lstStyle/>
          <a:p>
            <a:endParaRPr sz="2400"/>
          </a:p>
        </p:txBody>
      </p:sp>
      <p:sp>
        <p:nvSpPr>
          <p:cNvPr id="14" name="Text Placeholder 13">
            <a:extLst>
              <a:ext uri="{FF2B5EF4-FFF2-40B4-BE49-F238E27FC236}">
                <a16:creationId xmlns:a16="http://schemas.microsoft.com/office/drawing/2014/main" id="{2668E158-EE9F-15AE-355A-8122CE258552}"/>
              </a:ext>
            </a:extLst>
          </p:cNvPr>
          <p:cNvSpPr>
            <a:spLocks noGrp="1"/>
          </p:cNvSpPr>
          <p:nvPr>
            <p:ph type="body" sz="quarter" idx="11" hasCustomPrompt="1"/>
          </p:nvPr>
        </p:nvSpPr>
        <p:spPr>
          <a:xfrm>
            <a:off x="6807201" y="4800600"/>
            <a:ext cx="1471084" cy="246221"/>
          </a:xfrm>
        </p:spPr>
        <p:txBody>
          <a:bodyPr/>
          <a:lstStyle>
            <a:lvl1pPr algn="ctr">
              <a:defRPr sz="1600" b="1" i="0" cap="all" baseline="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Call out</a:t>
            </a:r>
          </a:p>
        </p:txBody>
      </p:sp>
      <p:pic>
        <p:nvPicPr>
          <p:cNvPr id="4" name="Picture 2" descr="USGS">
            <a:extLst>
              <a:ext uri="{FF2B5EF4-FFF2-40B4-BE49-F238E27FC236}">
                <a16:creationId xmlns:a16="http://schemas.microsoft.com/office/drawing/2014/main" id="{56A8D1D5-19B6-D202-B024-4687F4A7D440}"/>
              </a:ext>
            </a:extLst>
          </p:cNvPr>
          <p:cNvPicPr>
            <a:picLocks noChangeAspect="1" noChangeArrowheads="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03200" y="6363377"/>
            <a:ext cx="755904" cy="293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651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alpha val="18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D5F1DC7-6152-0439-66F9-9EA9E3594441}"/>
              </a:ext>
            </a:extLst>
          </p:cNvPr>
          <p:cNvSpPr/>
          <p:nvPr userDrawn="1"/>
        </p:nvSpPr>
        <p:spPr>
          <a:xfrm>
            <a:off x="3608052" y="1259036"/>
            <a:ext cx="8583948" cy="4947709"/>
          </a:xfrm>
          <a:prstGeom prst="rect">
            <a:avLst/>
          </a:prstGeom>
          <a:solidFill>
            <a:srgbClr val="F6F2EF">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8AE2A54-0FD8-D15C-F05C-219874103C76}"/>
              </a:ext>
            </a:extLst>
          </p:cNvPr>
          <p:cNvSpPr/>
          <p:nvPr userDrawn="1"/>
        </p:nvSpPr>
        <p:spPr>
          <a:xfrm>
            <a:off x="3551186" y="1259035"/>
            <a:ext cx="56865" cy="4947709"/>
          </a:xfrm>
          <a:prstGeom prst="rect">
            <a:avLst/>
          </a:prstGeom>
          <a:gradFill flip="none" rotWithShape="1">
            <a:gsLst>
              <a:gs pos="0">
                <a:srgbClr val="965D3C">
                  <a:tint val="66000"/>
                  <a:satMod val="160000"/>
                </a:srgbClr>
              </a:gs>
              <a:gs pos="50000">
                <a:srgbClr val="965D3C">
                  <a:tint val="44500"/>
                  <a:satMod val="160000"/>
                </a:srgbClr>
              </a:gs>
              <a:gs pos="100000">
                <a:srgbClr val="965D3C">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F472DAB-0AA0-FF57-0096-EB0705B22DE6}"/>
              </a:ext>
            </a:extLst>
          </p:cNvPr>
          <p:cNvSpPr>
            <a:spLocks noGrp="1"/>
          </p:cNvSpPr>
          <p:nvPr>
            <p:ph type="title"/>
          </p:nvPr>
        </p:nvSpPr>
        <p:spPr>
          <a:xfrm>
            <a:off x="838200" y="-66526"/>
            <a:ext cx="10515600" cy="1325563"/>
          </a:xfrm>
        </p:spPr>
        <p:txBody>
          <a:bodyPr/>
          <a:lstStyle/>
          <a:p>
            <a:r>
              <a:rPr lang="en-US" dirty="0"/>
              <a:t>Click to edit Master title style</a:t>
            </a:r>
          </a:p>
        </p:txBody>
      </p:sp>
      <p:sp>
        <p:nvSpPr>
          <p:cNvPr id="6" name="Content Placeholder 5">
            <a:extLst>
              <a:ext uri="{FF2B5EF4-FFF2-40B4-BE49-F238E27FC236}">
                <a16:creationId xmlns:a16="http://schemas.microsoft.com/office/drawing/2014/main" id="{58418398-2B93-7114-9D7E-5331F8B3540D}"/>
              </a:ext>
            </a:extLst>
          </p:cNvPr>
          <p:cNvSpPr>
            <a:spLocks noGrp="1"/>
          </p:cNvSpPr>
          <p:nvPr>
            <p:ph sz="quarter" idx="4"/>
          </p:nvPr>
        </p:nvSpPr>
        <p:spPr>
          <a:xfrm>
            <a:off x="3999256" y="1288106"/>
            <a:ext cx="8068697" cy="4918640"/>
          </a:xfrm>
          <a:noFill/>
        </p:spPr>
        <p:txBody>
          <a:bodyPr/>
          <a:lstStyle>
            <a:lvl1pPr>
              <a:buClr>
                <a:srgbClr val="965D3C"/>
              </a:buClr>
              <a:defRPr/>
            </a:lvl1pPr>
            <a:lvl2pPr>
              <a:buClr>
                <a:srgbClr val="965D3C"/>
              </a:buClr>
              <a:defRPr/>
            </a:lvl2pPr>
            <a:lvl3pPr>
              <a:buClr>
                <a:srgbClr val="965D3C"/>
              </a:buClr>
              <a:defRPr/>
            </a:lvl3pPr>
            <a:lvl4pPr>
              <a:buClr>
                <a:srgbClr val="965D3C"/>
              </a:buClr>
              <a:defRPr/>
            </a:lvl4pPr>
            <a:lvl5pPr>
              <a:buClr>
                <a:srgbClr val="965D3C"/>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1A592FF5-085C-26B3-E3B2-FA5033EB20F5}"/>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a:p>
        </p:txBody>
      </p:sp>
    </p:spTree>
    <p:extLst>
      <p:ext uri="{BB962C8B-B14F-4D97-AF65-F5344CB8AC3E}">
        <p14:creationId xmlns:p14="http://schemas.microsoft.com/office/powerpoint/2010/main" val="128287231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451601" y="1165292"/>
            <a:ext cx="4594207" cy="564257"/>
          </a:xfrm>
        </p:spPr>
        <p:txBody>
          <a:bodyPr wrap="square" lIns="0" tIns="0" rIns="0" bIns="0">
            <a:spAutoFit/>
          </a:bodyPr>
          <a:lstStyle>
            <a:lvl1pPr>
              <a:defRPr sz="3667" cap="small" baseline="0" dirty="0">
                <a:solidFill>
                  <a:schemeClr val="tx1"/>
                </a:solidFill>
              </a:defRPr>
            </a:lvl1pPr>
          </a:lstStyle>
          <a:p>
            <a:pPr lvl="0"/>
            <a:endParaRPr/>
          </a:p>
        </p:txBody>
      </p:sp>
      <p:sp>
        <p:nvSpPr>
          <p:cNvPr id="3" name="Holder 3"/>
          <p:cNvSpPr>
            <a:spLocks noGrp="1"/>
          </p:cNvSpPr>
          <p:nvPr>
            <p:ph type="body" idx="1"/>
          </p:nvPr>
        </p:nvSpPr>
        <p:spPr>
          <a:xfrm>
            <a:off x="6451601" y="2870201"/>
            <a:ext cx="4594207" cy="276999"/>
          </a:xfrm>
        </p:spPr>
        <p:txBody>
          <a:bodyPr lIns="0" tIns="0" rIns="0" bIns="0"/>
          <a:lstStyle>
            <a:lvl1pPr>
              <a:defRPr b="0" i="0">
                <a:solidFill>
                  <a:schemeClr val="tx1"/>
                </a:solidFill>
              </a:defRPr>
            </a:lvl1pPr>
          </a:lstStyle>
          <a:p>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Picture Placeholder 4">
            <a:extLst>
              <a:ext uri="{FF2B5EF4-FFF2-40B4-BE49-F238E27FC236}">
                <a16:creationId xmlns:a16="http://schemas.microsoft.com/office/drawing/2014/main" id="{2C62B0CF-3FFB-176D-0882-D3BE4E308209}"/>
              </a:ext>
            </a:extLst>
          </p:cNvPr>
          <p:cNvSpPr>
            <a:spLocks noGrp="1"/>
          </p:cNvSpPr>
          <p:nvPr>
            <p:ph type="pic" sz="quarter" idx="10"/>
          </p:nvPr>
        </p:nvSpPr>
        <p:spPr>
          <a:xfrm>
            <a:off x="0" y="0"/>
            <a:ext cx="5181600" cy="276999"/>
          </a:xfrm>
        </p:spPr>
        <p:txBody>
          <a:bodyPr/>
          <a:lstStyle/>
          <a:p>
            <a:endParaRPr lang="en-US"/>
          </a:p>
        </p:txBody>
      </p:sp>
      <p:pic>
        <p:nvPicPr>
          <p:cNvPr id="7" name="Picture 2" descr="USGS">
            <a:extLst>
              <a:ext uri="{FF2B5EF4-FFF2-40B4-BE49-F238E27FC236}">
                <a16:creationId xmlns:a16="http://schemas.microsoft.com/office/drawing/2014/main" id="{69F58361-2612-2815-C110-2FC1833A2A55}"/>
              </a:ext>
            </a:extLst>
          </p:cNvPr>
          <p:cNvPicPr>
            <a:picLocks noChangeAspect="1" noChangeArrowheads="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03200" y="6363377"/>
            <a:ext cx="755904" cy="293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5455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722C4-F70B-BEF1-3379-EC85760E637E}"/>
              </a:ext>
            </a:extLst>
          </p:cNvPr>
          <p:cNvSpPr>
            <a:spLocks noGrp="1"/>
          </p:cNvSpPr>
          <p:nvPr>
            <p:ph type="title"/>
          </p:nvPr>
        </p:nvSpPr>
        <p:spPr>
          <a:xfrm>
            <a:off x="1066800" y="3774956"/>
            <a:ext cx="3911600" cy="1969771"/>
          </a:xfrm>
        </p:spPr>
        <p:txBody>
          <a:bodyPr/>
          <a:lstStyle>
            <a:lvl1pPr>
              <a:defRPr sz="4267" cap="small" baseline="0">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A46495E0-B92B-0DB6-8197-4F6D34578DDA}"/>
              </a:ext>
            </a:extLst>
          </p:cNvPr>
          <p:cNvSpPr>
            <a:spLocks noGrp="1"/>
          </p:cNvSpPr>
          <p:nvPr>
            <p:ph type="dt" sz="half" idx="10"/>
          </p:nvPr>
        </p:nvSpPr>
        <p:spPr/>
        <p:txBody>
          <a:bodyPr/>
          <a:lstStyle/>
          <a:p>
            <a:fld id="{40362F1A-EAA0-41FE-91F0-B4E91192A376}" type="datetime1">
              <a:rPr lang="en-US" smtClean="0"/>
              <a:t>3/28/2025</a:t>
            </a:fld>
            <a:endParaRPr lang="en-US"/>
          </a:p>
        </p:txBody>
      </p:sp>
      <p:sp>
        <p:nvSpPr>
          <p:cNvPr id="4" name="Slide Number Placeholder 3">
            <a:extLst>
              <a:ext uri="{FF2B5EF4-FFF2-40B4-BE49-F238E27FC236}">
                <a16:creationId xmlns:a16="http://schemas.microsoft.com/office/drawing/2014/main" id="{B753196F-4A33-8C5D-47B3-7F5B3DD91B5A}"/>
              </a:ext>
            </a:extLst>
          </p:cNvPr>
          <p:cNvSpPr>
            <a:spLocks noGrp="1"/>
          </p:cNvSpPr>
          <p:nvPr>
            <p:ph type="sldNum" sz="quarter" idx="11"/>
          </p:nvPr>
        </p:nvSpPr>
        <p:spPr/>
        <p:txBody>
          <a:bodyPr/>
          <a:lstStyle/>
          <a:p>
            <a:fld id="{B6F15528-21DE-4FAA-801E-634DDDAF4B2B}" type="slidenum">
              <a:rPr lang="en-US" smtClean="0"/>
              <a:t>‹#›</a:t>
            </a:fld>
            <a:endParaRPr lang="en-US"/>
          </a:p>
        </p:txBody>
      </p:sp>
      <p:sp>
        <p:nvSpPr>
          <p:cNvPr id="6" name="Picture Placeholder 5">
            <a:extLst>
              <a:ext uri="{FF2B5EF4-FFF2-40B4-BE49-F238E27FC236}">
                <a16:creationId xmlns:a16="http://schemas.microsoft.com/office/drawing/2014/main" id="{E67596DD-C9AD-98E7-0F03-1D683E10CAB3}"/>
              </a:ext>
            </a:extLst>
          </p:cNvPr>
          <p:cNvSpPr>
            <a:spLocks noGrp="1"/>
          </p:cNvSpPr>
          <p:nvPr>
            <p:ph type="pic" sz="quarter" idx="12"/>
          </p:nvPr>
        </p:nvSpPr>
        <p:spPr>
          <a:xfrm>
            <a:off x="0" y="0"/>
            <a:ext cx="12192000" cy="276999"/>
          </a:xfrm>
        </p:spPr>
        <p:txBody>
          <a:bodyPr/>
          <a:lstStyle/>
          <a:p>
            <a:endParaRPr lang="en-US"/>
          </a:p>
        </p:txBody>
      </p:sp>
      <p:sp>
        <p:nvSpPr>
          <p:cNvPr id="7" name="Holder 3">
            <a:extLst>
              <a:ext uri="{FF2B5EF4-FFF2-40B4-BE49-F238E27FC236}">
                <a16:creationId xmlns:a16="http://schemas.microsoft.com/office/drawing/2014/main" id="{8A69800B-85D0-02AE-6296-2B72B2FF8777}"/>
              </a:ext>
            </a:extLst>
          </p:cNvPr>
          <p:cNvSpPr>
            <a:spLocks noGrp="1"/>
          </p:cNvSpPr>
          <p:nvPr>
            <p:ph type="body" idx="1"/>
          </p:nvPr>
        </p:nvSpPr>
        <p:spPr>
          <a:xfrm>
            <a:off x="6481138" y="4241801"/>
            <a:ext cx="4594207" cy="276999"/>
          </a:xfrm>
        </p:spPr>
        <p:txBody>
          <a:bodyPr lIns="0" tIns="0" rIns="0" bIns="0"/>
          <a:lstStyle>
            <a:lvl1pPr>
              <a:defRPr b="0" i="0">
                <a:solidFill>
                  <a:schemeClr val="tx1"/>
                </a:solidFill>
              </a:defRPr>
            </a:lvl1pPr>
          </a:lstStyle>
          <a:p>
            <a:endParaRPr/>
          </a:p>
        </p:txBody>
      </p:sp>
      <p:sp>
        <p:nvSpPr>
          <p:cNvPr id="9" name="Text Placeholder 8">
            <a:extLst>
              <a:ext uri="{FF2B5EF4-FFF2-40B4-BE49-F238E27FC236}">
                <a16:creationId xmlns:a16="http://schemas.microsoft.com/office/drawing/2014/main" id="{147A04C2-7A2F-E160-65E7-3C7B173EB9FF}"/>
              </a:ext>
            </a:extLst>
          </p:cNvPr>
          <p:cNvSpPr>
            <a:spLocks noGrp="1"/>
          </p:cNvSpPr>
          <p:nvPr>
            <p:ph type="body" sz="quarter" idx="13" hasCustomPrompt="1"/>
          </p:nvPr>
        </p:nvSpPr>
        <p:spPr>
          <a:xfrm>
            <a:off x="6480176" y="3775076"/>
            <a:ext cx="4594225" cy="287259"/>
          </a:xfrm>
        </p:spPr>
        <p:txBody>
          <a:bodyPr/>
          <a:lstStyle>
            <a:lvl1pPr>
              <a:defRPr sz="1867" b="1">
                <a:latin typeface="Arial Black" panose="020B0A04020102020204" pitchFamily="34" charset="0"/>
                <a:cs typeface="Arial" panose="020B0604020202020204" pitchFamily="34" charset="0"/>
              </a:defRPr>
            </a:lvl1pPr>
          </a:lstStyle>
          <a:p>
            <a:pPr lvl="0"/>
            <a:r>
              <a:rPr lang="en-US"/>
              <a:t>Subtitle</a:t>
            </a:r>
          </a:p>
        </p:txBody>
      </p:sp>
    </p:spTree>
    <p:extLst>
      <p:ext uri="{BB962C8B-B14F-4D97-AF65-F5344CB8AC3E}">
        <p14:creationId xmlns:p14="http://schemas.microsoft.com/office/powerpoint/2010/main" val="18443308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422319" y="1165292"/>
            <a:ext cx="5347547" cy="564257"/>
          </a:xfrm>
        </p:spPr>
        <p:txBody>
          <a:bodyPr lIns="0" tIns="0" rIns="0" bIns="0"/>
          <a:lstStyle>
            <a:lvl1pPr>
              <a:defRPr sz="3667" b="1" i="0" cap="small" baseline="0">
                <a:solidFill>
                  <a:schemeClr val="tx1"/>
                </a:solidFill>
                <a:latin typeface="Gill Sans MT"/>
                <a:cs typeface="Gill Sans MT"/>
              </a:defRPr>
            </a:lvl1pPr>
          </a:lstStyle>
          <a:p>
            <a:endParaRPr/>
          </a:p>
        </p:txBody>
      </p:sp>
      <p:sp>
        <p:nvSpPr>
          <p:cNvPr id="3" name="Holder 3"/>
          <p:cNvSpPr>
            <a:spLocks noGrp="1"/>
          </p:cNvSpPr>
          <p:nvPr>
            <p:ph sz="half" idx="2"/>
          </p:nvPr>
        </p:nvSpPr>
        <p:spPr>
          <a:xfrm>
            <a:off x="609600" y="1905000"/>
            <a:ext cx="518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197600" y="1905000"/>
            <a:ext cx="5080000" cy="276999"/>
          </a:xfrm>
          <a:prstGeom prst="rect">
            <a:avLst/>
          </a:prstGeom>
        </p:spPr>
        <p:txBody>
          <a:bodyPr wrap="square" lIns="0" tIns="0" rIns="0" bIns="0">
            <a:spAutoFit/>
          </a:bodyPr>
          <a:lstStyle>
            <a:lvl1pPr>
              <a:defRPr/>
            </a:lvl1pPr>
          </a:lstStyle>
          <a:p>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5" name="Picture 2" descr="USGS">
            <a:extLst>
              <a:ext uri="{FF2B5EF4-FFF2-40B4-BE49-F238E27FC236}">
                <a16:creationId xmlns:a16="http://schemas.microsoft.com/office/drawing/2014/main" id="{08869264-58BA-8D40-B0D2-3DF339172D48}"/>
              </a:ext>
            </a:extLst>
          </p:cNvPr>
          <p:cNvPicPr>
            <a:picLocks noChangeAspect="1" noChangeArrowheads="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03200" y="6363377"/>
            <a:ext cx="755904" cy="293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2214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3" name="bg object 23"/>
          <p:cNvSpPr/>
          <p:nvPr/>
        </p:nvSpPr>
        <p:spPr>
          <a:xfrm>
            <a:off x="10683415" y="3634859"/>
            <a:ext cx="519431" cy="519431"/>
          </a:xfrm>
          <a:custGeom>
            <a:avLst/>
            <a:gdLst/>
            <a:ahLst/>
            <a:cxnLst/>
            <a:rect l="l" t="t" r="r" b="b"/>
            <a:pathLst>
              <a:path w="779144" h="779145">
                <a:moveTo>
                  <a:pt x="778540" y="778540"/>
                </a:moveTo>
                <a:lnTo>
                  <a:pt x="0" y="778540"/>
                </a:lnTo>
                <a:lnTo>
                  <a:pt x="0" y="0"/>
                </a:lnTo>
                <a:lnTo>
                  <a:pt x="778540" y="0"/>
                </a:lnTo>
                <a:lnTo>
                  <a:pt x="778540" y="778540"/>
                </a:lnTo>
                <a:close/>
              </a:path>
            </a:pathLst>
          </a:custGeom>
          <a:solidFill>
            <a:srgbClr val="FFFFFF"/>
          </a:solidFill>
        </p:spPr>
        <p:txBody>
          <a:bodyPr wrap="square" lIns="0" tIns="0" rIns="0" bIns="0" rtlCol="0"/>
          <a:lstStyle/>
          <a:p>
            <a:endParaRPr sz="2400"/>
          </a:p>
        </p:txBody>
      </p:sp>
    </p:spTree>
    <p:extLst>
      <p:ext uri="{BB962C8B-B14F-4D97-AF65-F5344CB8AC3E}">
        <p14:creationId xmlns:p14="http://schemas.microsoft.com/office/powerpoint/2010/main" val="37094004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2" name="Picture 2" descr="USGS">
            <a:extLst>
              <a:ext uri="{FF2B5EF4-FFF2-40B4-BE49-F238E27FC236}">
                <a16:creationId xmlns:a16="http://schemas.microsoft.com/office/drawing/2014/main" id="{CEA302C1-A3AC-3770-202E-6EDC5AD8D02A}"/>
              </a:ext>
            </a:extLst>
          </p:cNvPr>
          <p:cNvPicPr>
            <a:picLocks noChangeAspect="1" noChangeArrowheads="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03200" y="6363377"/>
            <a:ext cx="755904" cy="293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7793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2" descr="USGS">
            <a:extLst>
              <a:ext uri="{FF2B5EF4-FFF2-40B4-BE49-F238E27FC236}">
                <a16:creationId xmlns:a16="http://schemas.microsoft.com/office/drawing/2014/main" id="{CDA3861D-82C1-D0BC-EA4D-EFBCB607A620}"/>
              </a:ext>
            </a:extLst>
          </p:cNvPr>
          <p:cNvPicPr>
            <a:picLocks noChangeAspect="1" noChangeArrowheads="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03200" y="6363377"/>
            <a:ext cx="755904" cy="293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74730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8658A46-6B0F-9DBF-76D9-2E239F3B0396}"/>
              </a:ext>
            </a:extLst>
          </p:cNvPr>
          <p:cNvSpPr/>
          <p:nvPr userDrawn="1"/>
        </p:nvSpPr>
        <p:spPr>
          <a:xfrm>
            <a:off x="0" y="-1554"/>
            <a:ext cx="12192000" cy="11354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9F4BB8A6-FE50-75AA-A4A1-9A7033172AB9}"/>
              </a:ext>
            </a:extLst>
          </p:cNvPr>
          <p:cNvSpPr/>
          <p:nvPr userDrawn="1"/>
        </p:nvSpPr>
        <p:spPr>
          <a:xfrm flipV="1">
            <a:off x="0" y="1132343"/>
            <a:ext cx="12192501" cy="45719"/>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Picture Placeholder 9">
            <a:extLst>
              <a:ext uri="{FF2B5EF4-FFF2-40B4-BE49-F238E27FC236}">
                <a16:creationId xmlns:a16="http://schemas.microsoft.com/office/drawing/2014/main" id="{03D6C374-AB4E-864D-02A2-CDA160481AEE}"/>
              </a:ext>
            </a:extLst>
          </p:cNvPr>
          <p:cNvSpPr>
            <a:spLocks noGrp="1"/>
          </p:cNvSpPr>
          <p:nvPr>
            <p:ph type="pic" sz="quarter" idx="13"/>
          </p:nvPr>
        </p:nvSpPr>
        <p:spPr>
          <a:xfrm>
            <a:off x="128019" y="1480009"/>
            <a:ext cx="11968144" cy="4713401"/>
          </a:xfrm>
        </p:spPr>
        <p:txBody>
          <a:bodyPr>
            <a:normAutofit/>
          </a:bodyPr>
          <a:lstStyle>
            <a:lvl1pPr marL="0" indent="0">
              <a:buFontTx/>
              <a:buNone/>
              <a:defRPr sz="1400"/>
            </a:lvl1pPr>
          </a:lstStyle>
          <a:p>
            <a:endParaRPr lang="en-US"/>
          </a:p>
        </p:txBody>
      </p:sp>
      <p:sp>
        <p:nvSpPr>
          <p:cNvPr id="2" name="Title 1">
            <a:extLst>
              <a:ext uri="{FF2B5EF4-FFF2-40B4-BE49-F238E27FC236}">
                <a16:creationId xmlns:a16="http://schemas.microsoft.com/office/drawing/2014/main" id="{8BD186D0-623F-3C72-5649-FE6167F5AE42}"/>
              </a:ext>
            </a:extLst>
          </p:cNvPr>
          <p:cNvSpPr>
            <a:spLocks noGrp="1"/>
          </p:cNvSpPr>
          <p:nvPr>
            <p:ph type="ctrTitle"/>
          </p:nvPr>
        </p:nvSpPr>
        <p:spPr>
          <a:xfrm>
            <a:off x="556573" y="123678"/>
            <a:ext cx="11203881" cy="1008668"/>
          </a:xfrm>
        </p:spPr>
        <p:txBody>
          <a:bodyPr anchor="ctr">
            <a:normAutofit/>
          </a:bodyPr>
          <a:lstStyle>
            <a:lvl1pPr algn="l">
              <a:defRPr sz="2800" b="1">
                <a:solidFill>
                  <a:schemeClr val="bg1"/>
                </a:solidFill>
              </a:defRPr>
            </a:lvl1pPr>
          </a:lstStyle>
          <a:p>
            <a:r>
              <a:rPr lang="en-US"/>
              <a:t>Click to edit Master title style</a:t>
            </a:r>
          </a:p>
        </p:txBody>
      </p:sp>
      <p:pic>
        <p:nvPicPr>
          <p:cNvPr id="4" name="Picture 3">
            <a:extLst>
              <a:ext uri="{FF2B5EF4-FFF2-40B4-BE49-F238E27FC236}">
                <a16:creationId xmlns:a16="http://schemas.microsoft.com/office/drawing/2014/main" id="{B45BEA39-8F70-6F3D-48C0-B5C9673C437B}"/>
              </a:ext>
            </a:extLst>
          </p:cNvPr>
          <p:cNvPicPr>
            <a:picLocks noChangeAspect="1"/>
          </p:cNvPicPr>
          <p:nvPr userDrawn="1"/>
        </p:nvPicPr>
        <p:blipFill>
          <a:blip r:embed="rId2"/>
          <a:srcRect/>
          <a:stretch/>
        </p:blipFill>
        <p:spPr>
          <a:xfrm>
            <a:off x="128017" y="6318643"/>
            <a:ext cx="956067" cy="415680"/>
          </a:xfrm>
          <a:prstGeom prst="rect">
            <a:avLst/>
          </a:prstGeom>
        </p:spPr>
      </p:pic>
      <p:sp>
        <p:nvSpPr>
          <p:cNvPr id="9" name="Rectangle 8">
            <a:extLst>
              <a:ext uri="{FF2B5EF4-FFF2-40B4-BE49-F238E27FC236}">
                <a16:creationId xmlns:a16="http://schemas.microsoft.com/office/drawing/2014/main" id="{D7150CC9-52F8-4568-21B0-98F7253D9424}"/>
              </a:ext>
            </a:extLst>
          </p:cNvPr>
          <p:cNvSpPr/>
          <p:nvPr userDrawn="1"/>
        </p:nvSpPr>
        <p:spPr>
          <a:xfrm>
            <a:off x="0" y="6814026"/>
            <a:ext cx="12192000" cy="45719"/>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 Placeholder 12">
            <a:extLst>
              <a:ext uri="{FF2B5EF4-FFF2-40B4-BE49-F238E27FC236}">
                <a16:creationId xmlns:a16="http://schemas.microsoft.com/office/drawing/2014/main" id="{67035758-86A4-D843-97A1-0348E1DBEF03}"/>
              </a:ext>
            </a:extLst>
          </p:cNvPr>
          <p:cNvSpPr>
            <a:spLocks noGrp="1"/>
          </p:cNvSpPr>
          <p:nvPr>
            <p:ph type="body" sz="quarter" idx="15"/>
          </p:nvPr>
        </p:nvSpPr>
        <p:spPr>
          <a:xfrm>
            <a:off x="1932497" y="6273113"/>
            <a:ext cx="8936609" cy="540913"/>
          </a:xfrm>
        </p:spPr>
        <p:txBody>
          <a:bodyPr>
            <a:normAutofit/>
          </a:bodyPr>
          <a:lstStyle>
            <a:lvl1pPr marL="0" indent="0" algn="ctr">
              <a:lnSpc>
                <a:spcPct val="110000"/>
              </a:lnSpc>
              <a:spcBef>
                <a:spcPts val="0"/>
              </a:spcBef>
              <a:buNone/>
              <a:defRPr sz="12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8324124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7F109F46-B7B5-4A1C-A524-8A77CC329A93}"/>
              </a:ext>
            </a:extLst>
          </p:cNvPr>
          <p:cNvSpPr/>
          <p:nvPr userDrawn="1"/>
        </p:nvSpPr>
        <p:spPr>
          <a:xfrm>
            <a:off x="4965701" y="2"/>
            <a:ext cx="7226300" cy="6857999"/>
          </a:xfrm>
          <a:custGeom>
            <a:avLst/>
            <a:gdLst>
              <a:gd name="connsiteX0" fmla="*/ 0 w 7226300"/>
              <a:gd name="connsiteY0" fmla="*/ 0 h 6857999"/>
              <a:gd name="connsiteX1" fmla="*/ 7226300 w 7226300"/>
              <a:gd name="connsiteY1" fmla="*/ 0 h 6857999"/>
              <a:gd name="connsiteX2" fmla="*/ 7226300 w 7226300"/>
              <a:gd name="connsiteY2" fmla="*/ 6857999 h 6857999"/>
              <a:gd name="connsiteX3" fmla="*/ 0 w 7226300"/>
              <a:gd name="connsiteY3" fmla="*/ 6857999 h 6857999"/>
              <a:gd name="connsiteX4" fmla="*/ 0 w 7226300"/>
              <a:gd name="connsiteY4" fmla="*/ 6833001 h 6857999"/>
              <a:gd name="connsiteX5" fmla="*/ 5426 w 7226300"/>
              <a:gd name="connsiteY5" fmla="*/ 6825054 h 6857999"/>
              <a:gd name="connsiteX6" fmla="*/ 831850 w 7226300"/>
              <a:gd name="connsiteY6" fmla="*/ 3429001 h 6857999"/>
              <a:gd name="connsiteX7" fmla="*/ 5426 w 7226300"/>
              <a:gd name="connsiteY7" fmla="*/ 32949 h 6857999"/>
              <a:gd name="connsiteX8" fmla="*/ 0 w 7226300"/>
              <a:gd name="connsiteY8" fmla="*/ 2500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6300" h="6857999">
                <a:moveTo>
                  <a:pt x="0" y="0"/>
                </a:moveTo>
                <a:lnTo>
                  <a:pt x="7226300" y="0"/>
                </a:lnTo>
                <a:lnTo>
                  <a:pt x="7226300" y="6857999"/>
                </a:lnTo>
                <a:lnTo>
                  <a:pt x="0" y="6857999"/>
                </a:lnTo>
                <a:lnTo>
                  <a:pt x="0" y="6833001"/>
                </a:lnTo>
                <a:lnTo>
                  <a:pt x="5426" y="6825054"/>
                </a:lnTo>
                <a:cubicBezTo>
                  <a:pt x="507116" y="6052205"/>
                  <a:pt x="831850" y="4818719"/>
                  <a:pt x="831850" y="3429001"/>
                </a:cubicBezTo>
                <a:cubicBezTo>
                  <a:pt x="831850" y="2039283"/>
                  <a:pt x="507116" y="805798"/>
                  <a:pt x="5426" y="32949"/>
                </a:cubicBezTo>
                <a:lnTo>
                  <a:pt x="0" y="25002"/>
                </a:lnTo>
                <a:close/>
              </a:path>
            </a:pathLst>
          </a:custGeom>
          <a:solidFill>
            <a:schemeClr val="bg1">
              <a:lumMod val="65000"/>
              <a:alpha val="22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Picture Placeholder 15">
            <a:extLst>
              <a:ext uri="{FF2B5EF4-FFF2-40B4-BE49-F238E27FC236}">
                <a16:creationId xmlns:a16="http://schemas.microsoft.com/office/drawing/2014/main" id="{9419161F-D9C0-4F0F-ADDC-49B30F389DB8}"/>
              </a:ext>
            </a:extLst>
          </p:cNvPr>
          <p:cNvSpPr>
            <a:spLocks noGrp="1"/>
          </p:cNvSpPr>
          <p:nvPr>
            <p:ph type="pic" sz="quarter" idx="13"/>
          </p:nvPr>
        </p:nvSpPr>
        <p:spPr>
          <a:xfrm>
            <a:off x="5480050" y="2"/>
            <a:ext cx="6711951" cy="6857999"/>
          </a:xfrm>
          <a:custGeom>
            <a:avLst/>
            <a:gdLst>
              <a:gd name="connsiteX0" fmla="*/ 0 w 6711950"/>
              <a:gd name="connsiteY0" fmla="*/ 0 h 6857999"/>
              <a:gd name="connsiteX1" fmla="*/ 6711950 w 6711950"/>
              <a:gd name="connsiteY1" fmla="*/ 0 h 6857999"/>
              <a:gd name="connsiteX2" fmla="*/ 6711950 w 6711950"/>
              <a:gd name="connsiteY2" fmla="*/ 6857999 h 6857999"/>
              <a:gd name="connsiteX3" fmla="*/ 0 w 6711950"/>
              <a:gd name="connsiteY3" fmla="*/ 6857999 h 6857999"/>
              <a:gd name="connsiteX4" fmla="*/ 0 w 6711950"/>
              <a:gd name="connsiteY4" fmla="*/ 6833001 h 6857999"/>
              <a:gd name="connsiteX5" fmla="*/ 5040 w 6711950"/>
              <a:gd name="connsiteY5" fmla="*/ 6825054 h 6857999"/>
              <a:gd name="connsiteX6" fmla="*/ 772641 w 6711950"/>
              <a:gd name="connsiteY6" fmla="*/ 3429001 h 6857999"/>
              <a:gd name="connsiteX7" fmla="*/ 5040 w 6711950"/>
              <a:gd name="connsiteY7" fmla="*/ 32949 h 6857999"/>
              <a:gd name="connsiteX8" fmla="*/ 0 w 6711950"/>
              <a:gd name="connsiteY8" fmla="*/ 2500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1950" h="6857999">
                <a:moveTo>
                  <a:pt x="0" y="0"/>
                </a:moveTo>
                <a:lnTo>
                  <a:pt x="6711950" y="0"/>
                </a:lnTo>
                <a:lnTo>
                  <a:pt x="6711950" y="6857999"/>
                </a:lnTo>
                <a:lnTo>
                  <a:pt x="0" y="6857999"/>
                </a:lnTo>
                <a:lnTo>
                  <a:pt x="0" y="6833001"/>
                </a:lnTo>
                <a:lnTo>
                  <a:pt x="5040" y="6825054"/>
                </a:lnTo>
                <a:cubicBezTo>
                  <a:pt x="471021" y="6052205"/>
                  <a:pt x="772641" y="4818719"/>
                  <a:pt x="772641" y="3429001"/>
                </a:cubicBezTo>
                <a:cubicBezTo>
                  <a:pt x="772641" y="2039283"/>
                  <a:pt x="471021" y="805798"/>
                  <a:pt x="5040" y="32949"/>
                </a:cubicBezTo>
                <a:lnTo>
                  <a:pt x="0" y="25002"/>
                </a:lnTo>
                <a:close/>
              </a:path>
            </a:pathLst>
          </a:custGeom>
        </p:spPr>
        <p:txBody>
          <a:bodyPr wrap="square">
            <a:noAutofit/>
          </a:bodyPr>
          <a:lstStyle/>
          <a:p>
            <a:endParaRPr lang="en-US"/>
          </a:p>
        </p:txBody>
      </p:sp>
      <p:sp>
        <p:nvSpPr>
          <p:cNvPr id="3" name="Content Placeholder 2">
            <a:extLst>
              <a:ext uri="{FF2B5EF4-FFF2-40B4-BE49-F238E27FC236}">
                <a16:creationId xmlns:a16="http://schemas.microsoft.com/office/drawing/2014/main" id="{38BC152D-C4E7-4AFD-8761-1BAE862D58E8}"/>
              </a:ext>
            </a:extLst>
          </p:cNvPr>
          <p:cNvSpPr>
            <a:spLocks noGrp="1"/>
          </p:cNvSpPr>
          <p:nvPr>
            <p:ph sz="half" idx="1"/>
          </p:nvPr>
        </p:nvSpPr>
        <p:spPr>
          <a:xfrm>
            <a:off x="385697" y="1559210"/>
            <a:ext cx="5634105" cy="1384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D4FAB3-867D-4ED6-BEFB-A98C38B3594F}"/>
              </a:ext>
            </a:extLst>
          </p:cNvPr>
          <p:cNvSpPr>
            <a:spLocks noGrp="1"/>
          </p:cNvSpPr>
          <p:nvPr>
            <p:ph type="dt" sz="half" idx="10"/>
          </p:nvPr>
        </p:nvSpPr>
        <p:spPr/>
        <p:txBody>
          <a:bodyPr/>
          <a:lstStyle/>
          <a:p>
            <a:fld id="{209C9BF2-A494-4D0E-8FE1-8DADBC854A2F}" type="datetimeFigureOut">
              <a:rPr lang="en-US" smtClean="0"/>
              <a:t>3/28/2025</a:t>
            </a:fld>
            <a:endParaRPr lang="en-US"/>
          </a:p>
        </p:txBody>
      </p:sp>
      <p:sp>
        <p:nvSpPr>
          <p:cNvPr id="6" name="Footer Placeholder 5">
            <a:extLst>
              <a:ext uri="{FF2B5EF4-FFF2-40B4-BE49-F238E27FC236}">
                <a16:creationId xmlns:a16="http://schemas.microsoft.com/office/drawing/2014/main" id="{12507789-9E0B-4B3E-8CA1-772E18E35C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DF3E24-7D62-4682-A951-ADF4B86D5C51}"/>
              </a:ext>
            </a:extLst>
          </p:cNvPr>
          <p:cNvSpPr>
            <a:spLocks noGrp="1"/>
          </p:cNvSpPr>
          <p:nvPr>
            <p:ph type="sldNum" sz="quarter" idx="12"/>
          </p:nvPr>
        </p:nvSpPr>
        <p:spPr/>
        <p:txBody>
          <a:bodyPr/>
          <a:lstStyle/>
          <a:p>
            <a:fld id="{107BB14B-A2DA-4379-960A-F9A5FBCAE1FA}" type="slidenum">
              <a:rPr lang="en-US" smtClean="0"/>
              <a:t>‹#›</a:t>
            </a:fld>
            <a:endParaRPr lang="en-US"/>
          </a:p>
        </p:txBody>
      </p:sp>
      <p:sp>
        <p:nvSpPr>
          <p:cNvPr id="2" name="Title 1">
            <a:extLst>
              <a:ext uri="{FF2B5EF4-FFF2-40B4-BE49-F238E27FC236}">
                <a16:creationId xmlns:a16="http://schemas.microsoft.com/office/drawing/2014/main" id="{085CADB8-3BB1-4391-A361-A0D262E656C2}"/>
              </a:ext>
            </a:extLst>
          </p:cNvPr>
          <p:cNvSpPr>
            <a:spLocks noGrp="1"/>
          </p:cNvSpPr>
          <p:nvPr>
            <p:ph type="title"/>
          </p:nvPr>
        </p:nvSpPr>
        <p:spPr>
          <a:xfrm>
            <a:off x="385697" y="-5365"/>
            <a:ext cx="5634105" cy="2539157"/>
          </a:xfrm>
        </p:spPr>
        <p:txBody>
          <a:bodyPr/>
          <a:lstStyle>
            <a:lvl1pPr>
              <a:defRPr>
                <a:solidFill>
                  <a:schemeClr val="bg1"/>
                </a:solidFill>
              </a:defRPr>
            </a:lvl1pPr>
          </a:lstStyle>
          <a:p>
            <a:r>
              <a:rPr lang="en-US"/>
              <a:t>Click to edit Master title style</a:t>
            </a:r>
          </a:p>
        </p:txBody>
      </p:sp>
      <p:pic>
        <p:nvPicPr>
          <p:cNvPr id="13" name="Picture 2" descr="See the source image">
            <a:extLst>
              <a:ext uri="{FF2B5EF4-FFF2-40B4-BE49-F238E27FC236}">
                <a16:creationId xmlns:a16="http://schemas.microsoft.com/office/drawing/2014/main" id="{30931A70-30ED-43B6-B533-11E0ED9BDAB9}"/>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221418" y="6456565"/>
            <a:ext cx="835993" cy="233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811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F04C4-E4F0-4088-9E38-FBB9CAC6E832}"/>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FDE0AD54-88BE-D61D-F1F5-BF93A2C50BF5}"/>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a:p>
        </p:txBody>
      </p:sp>
    </p:spTree>
    <p:extLst>
      <p:ext uri="{BB962C8B-B14F-4D97-AF65-F5344CB8AC3E}">
        <p14:creationId xmlns:p14="http://schemas.microsoft.com/office/powerpoint/2010/main" val="443874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0AED3A-7FF0-F93D-B7F8-B51B3058E160}"/>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a:p>
        </p:txBody>
      </p:sp>
    </p:spTree>
    <p:extLst>
      <p:ext uri="{BB962C8B-B14F-4D97-AF65-F5344CB8AC3E}">
        <p14:creationId xmlns:p14="http://schemas.microsoft.com/office/powerpoint/2010/main" val="3580753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47B485-03EB-490B-055A-CE641EFA6EDF}"/>
              </a:ext>
            </a:extLst>
          </p:cNvPr>
          <p:cNvSpPr/>
          <p:nvPr userDrawn="1"/>
        </p:nvSpPr>
        <p:spPr>
          <a:xfrm>
            <a:off x="5004391" y="5200090"/>
            <a:ext cx="7187609" cy="160020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FFEFE47-FAED-2F48-33FB-077C440B8F6C}"/>
              </a:ext>
            </a:extLst>
          </p:cNvPr>
          <p:cNvSpPr/>
          <p:nvPr userDrawn="1"/>
        </p:nvSpPr>
        <p:spPr>
          <a:xfrm>
            <a:off x="0" y="1"/>
            <a:ext cx="7187609" cy="6858000"/>
          </a:xfrm>
          <a:prstGeom prst="rect">
            <a:avLst/>
          </a:prstGeom>
          <a:solidFill>
            <a:srgbClr val="E9DB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70AED3A-7FF0-F93D-B7F8-B51B3058E160}"/>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a:p>
        </p:txBody>
      </p:sp>
      <p:grpSp>
        <p:nvGrpSpPr>
          <p:cNvPr id="7" name="Group 18">
            <a:extLst>
              <a:ext uri="{FF2B5EF4-FFF2-40B4-BE49-F238E27FC236}">
                <a16:creationId xmlns:a16="http://schemas.microsoft.com/office/drawing/2014/main" id="{F3468AC9-FA36-0642-385B-6148C8C68496}"/>
              </a:ext>
            </a:extLst>
          </p:cNvPr>
          <p:cNvGrpSpPr/>
          <p:nvPr userDrawn="1"/>
        </p:nvGrpSpPr>
        <p:grpSpPr>
          <a:xfrm>
            <a:off x="348859" y="2"/>
            <a:ext cx="11822504" cy="6857998"/>
            <a:chOff x="114300" y="0"/>
            <a:chExt cx="1497826" cy="851972"/>
          </a:xfrm>
        </p:grpSpPr>
        <p:sp>
          <p:nvSpPr>
            <p:cNvPr id="8" name="Freeform 19">
              <a:extLst>
                <a:ext uri="{FF2B5EF4-FFF2-40B4-BE49-F238E27FC236}">
                  <a16:creationId xmlns:a16="http://schemas.microsoft.com/office/drawing/2014/main" id="{B1A0696F-9527-355F-12D5-EAA40BDAC591}"/>
                </a:ext>
              </a:extLst>
            </p:cNvPr>
            <p:cNvSpPr/>
            <p:nvPr/>
          </p:nvSpPr>
          <p:spPr>
            <a:xfrm>
              <a:off x="281350" y="133056"/>
              <a:ext cx="1330776" cy="718916"/>
            </a:xfrm>
            <a:custGeom>
              <a:avLst/>
              <a:gdLst/>
              <a:ahLst/>
              <a:cxnLst/>
              <a:rect l="l" t="t" r="r" b="b"/>
              <a:pathLst>
                <a:path w="976365" h="667517">
                  <a:moveTo>
                    <a:pt x="976365" y="333759"/>
                  </a:moveTo>
                  <a:lnTo>
                    <a:pt x="773165" y="667517"/>
                  </a:lnTo>
                  <a:lnTo>
                    <a:pt x="203200" y="667517"/>
                  </a:lnTo>
                  <a:lnTo>
                    <a:pt x="0" y="333759"/>
                  </a:lnTo>
                  <a:lnTo>
                    <a:pt x="203200" y="0"/>
                  </a:lnTo>
                  <a:lnTo>
                    <a:pt x="773165" y="0"/>
                  </a:lnTo>
                  <a:lnTo>
                    <a:pt x="976365" y="333759"/>
                  </a:lnTo>
                  <a:close/>
                </a:path>
              </a:pathLst>
            </a:custGeom>
            <a:solidFill>
              <a:srgbClr val="F6F2EF"/>
            </a:solidFill>
          </p:spPr>
          <p:txBody>
            <a:bodyPr/>
            <a:lstStyle/>
            <a:p>
              <a:endParaRPr lang="en-US"/>
            </a:p>
          </p:txBody>
        </p:sp>
        <p:sp>
          <p:nvSpPr>
            <p:cNvPr id="9" name="TextBox 20">
              <a:extLst>
                <a:ext uri="{FF2B5EF4-FFF2-40B4-BE49-F238E27FC236}">
                  <a16:creationId xmlns:a16="http://schemas.microsoft.com/office/drawing/2014/main" id="{C6AE5571-CD29-6FE8-13EA-A0BE84374CA3}"/>
                </a:ext>
              </a:extLst>
            </p:cNvPr>
            <p:cNvSpPr txBox="1"/>
            <p:nvPr/>
          </p:nvSpPr>
          <p:spPr>
            <a:xfrm>
              <a:off x="114300" y="0"/>
              <a:ext cx="747765" cy="667517"/>
            </a:xfrm>
            <a:prstGeom prst="rect">
              <a:avLst/>
            </a:prstGeom>
          </p:spPr>
          <p:txBody>
            <a:bodyPr lIns="50800" tIns="50800" rIns="50800" bIns="50800" rtlCol="0" anchor="ctr"/>
            <a:lstStyle/>
            <a:p>
              <a:pPr algn="ctr">
                <a:lnSpc>
                  <a:spcPts val="3168"/>
                </a:lnSpc>
              </a:pPr>
              <a:endParaRPr/>
            </a:p>
          </p:txBody>
        </p:sp>
      </p:grpSp>
      <p:sp>
        <p:nvSpPr>
          <p:cNvPr id="6" name="Content Placeholder 5">
            <a:extLst>
              <a:ext uri="{FF2B5EF4-FFF2-40B4-BE49-F238E27FC236}">
                <a16:creationId xmlns:a16="http://schemas.microsoft.com/office/drawing/2014/main" id="{939F99E6-4912-DFD9-4144-780DD6E6FCBB}"/>
              </a:ext>
            </a:extLst>
          </p:cNvPr>
          <p:cNvSpPr>
            <a:spLocks noGrp="1"/>
          </p:cNvSpPr>
          <p:nvPr>
            <p:ph sz="quarter" idx="13"/>
          </p:nvPr>
        </p:nvSpPr>
        <p:spPr>
          <a:xfrm>
            <a:off x="4412475" y="1552353"/>
            <a:ext cx="7612948" cy="4082903"/>
          </a:xfrm>
        </p:spPr>
        <p:txBody>
          <a:bodyPr/>
          <a:lstStyle>
            <a:lvl1pPr marL="228600" indent="-228600">
              <a:buClr>
                <a:srgbClr val="965D3C"/>
              </a:buClr>
              <a:buFont typeface="Wingdings" panose="05000000000000000000" pitchFamily="2" charset="2"/>
              <a:buChar char="§"/>
              <a:defRPr>
                <a:solidFill>
                  <a:srgbClr val="432318"/>
                </a:solidFill>
              </a:defRPr>
            </a:lvl1pPr>
            <a:lvl2pPr marL="685800" indent="-228600">
              <a:buClr>
                <a:srgbClr val="965D3C"/>
              </a:buClr>
              <a:buFont typeface="Wingdings" panose="05000000000000000000" pitchFamily="2" charset="2"/>
              <a:buChar char="§"/>
              <a:defRPr>
                <a:solidFill>
                  <a:srgbClr val="432318"/>
                </a:solidFill>
              </a:defRPr>
            </a:lvl2pPr>
            <a:lvl3pPr marL="1143000" indent="-228600">
              <a:buClr>
                <a:srgbClr val="965D3C"/>
              </a:buClr>
              <a:buFont typeface="Wingdings" panose="05000000000000000000" pitchFamily="2" charset="2"/>
              <a:buChar char="§"/>
              <a:defRPr>
                <a:solidFill>
                  <a:srgbClr val="432318"/>
                </a:solidFill>
              </a:defRPr>
            </a:lvl3pPr>
            <a:lvl4pPr marL="1600200" indent="-228600">
              <a:buClr>
                <a:srgbClr val="965D3C"/>
              </a:buClr>
              <a:buFont typeface="Wingdings" panose="05000000000000000000" pitchFamily="2" charset="2"/>
              <a:buChar char="§"/>
              <a:defRPr>
                <a:solidFill>
                  <a:srgbClr val="432318"/>
                </a:solidFill>
              </a:defRPr>
            </a:lvl4pPr>
            <a:lvl5pPr marL="2057400" indent="-228600">
              <a:buClr>
                <a:srgbClr val="965D3C"/>
              </a:buClr>
              <a:buFont typeface="Wingdings" panose="05000000000000000000" pitchFamily="2" charset="2"/>
              <a:buChar char="§"/>
              <a:defRPr>
                <a:solidFill>
                  <a:srgbClr val="43231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9365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4F35C-DCB5-7C37-6639-D4C41C0F30DF}"/>
              </a:ext>
            </a:extLst>
          </p:cNvPr>
          <p:cNvSpPr>
            <a:spLocks noGrp="1"/>
          </p:cNvSpPr>
          <p:nvPr>
            <p:ph type="title"/>
          </p:nvPr>
        </p:nvSpPr>
        <p:spPr>
          <a:xfrm>
            <a:off x="276262" y="148856"/>
            <a:ext cx="8176621" cy="651244"/>
          </a:xfrm>
        </p:spPr>
        <p:txBody>
          <a:bodyPr anchor="b"/>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95DAD96F-38D1-09D8-2C5D-6518673CAE2E}"/>
              </a:ext>
            </a:extLst>
          </p:cNvPr>
          <p:cNvSpPr>
            <a:spLocks noGrp="1"/>
          </p:cNvSpPr>
          <p:nvPr>
            <p:ph type="pic" idx="1"/>
          </p:nvPr>
        </p:nvSpPr>
        <p:spPr>
          <a:xfrm>
            <a:off x="5183188" y="1158949"/>
            <a:ext cx="6172200" cy="470210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4D6667-0BD0-2260-89EA-C5F6DC250930}"/>
              </a:ext>
            </a:extLst>
          </p:cNvPr>
          <p:cNvSpPr>
            <a:spLocks noGrp="1"/>
          </p:cNvSpPr>
          <p:nvPr>
            <p:ph type="body" sz="half" idx="2"/>
          </p:nvPr>
        </p:nvSpPr>
        <p:spPr>
          <a:xfrm>
            <a:off x="584607" y="1523150"/>
            <a:ext cx="3932237" cy="43379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83FB46DF-8DD4-9A4D-4DED-7E38BC78D19F}"/>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a:p>
        </p:txBody>
      </p:sp>
    </p:spTree>
    <p:extLst>
      <p:ext uri="{BB962C8B-B14F-4D97-AF65-F5344CB8AC3E}">
        <p14:creationId xmlns:p14="http://schemas.microsoft.com/office/powerpoint/2010/main" val="1226269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737F6C-BB6D-C720-2202-3399640417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b="21047"/>
          <a:stretch/>
        </p:blipFill>
        <p:spPr>
          <a:xfrm>
            <a:off x="0" y="0"/>
            <a:ext cx="12191999" cy="6858000"/>
          </a:xfrm>
          <a:prstGeom prst="rect">
            <a:avLst/>
          </a:prstGeom>
        </p:spPr>
      </p:pic>
      <p:sp>
        <p:nvSpPr>
          <p:cNvPr id="25" name="Title 24">
            <a:extLst>
              <a:ext uri="{FF2B5EF4-FFF2-40B4-BE49-F238E27FC236}">
                <a16:creationId xmlns:a16="http://schemas.microsoft.com/office/drawing/2014/main" id="{7A6BB6BA-0EB0-AC9D-1144-D52A264D61F3}"/>
              </a:ext>
            </a:extLst>
          </p:cNvPr>
          <p:cNvSpPr>
            <a:spLocks noGrp="1"/>
          </p:cNvSpPr>
          <p:nvPr>
            <p:ph type="title"/>
          </p:nvPr>
        </p:nvSpPr>
        <p:spPr>
          <a:xfrm>
            <a:off x="7950305" y="4870990"/>
            <a:ext cx="3814231" cy="589309"/>
          </a:xfrm>
        </p:spPr>
        <p:txBody>
          <a:bodyPr/>
          <a:lstStyle>
            <a:lvl1pPr>
              <a:defRPr>
                <a:solidFill>
                  <a:srgbClr val="F6F2EF"/>
                </a:solidFill>
              </a:defRPr>
            </a:lvl1pPr>
          </a:lstStyle>
          <a:p>
            <a:r>
              <a:rPr lang="en-US" dirty="0"/>
              <a:t>Click to edit Master title style</a:t>
            </a:r>
          </a:p>
        </p:txBody>
      </p:sp>
    </p:spTree>
    <p:extLst>
      <p:ext uri="{BB962C8B-B14F-4D97-AF65-F5344CB8AC3E}">
        <p14:creationId xmlns:p14="http://schemas.microsoft.com/office/powerpoint/2010/main" val="5737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62E0EE-5BCC-4159-67D8-8903D80610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t="154" r="669" b="1"/>
          <a:stretch/>
        </p:blipFill>
        <p:spPr>
          <a:xfrm>
            <a:off x="0" y="1"/>
            <a:ext cx="12192000" cy="6858000"/>
          </a:xfrm>
          <a:prstGeom prst="rect">
            <a:avLst/>
          </a:prstGeom>
        </p:spPr>
      </p:pic>
      <p:sp>
        <p:nvSpPr>
          <p:cNvPr id="5" name="Title 4">
            <a:extLst>
              <a:ext uri="{FF2B5EF4-FFF2-40B4-BE49-F238E27FC236}">
                <a16:creationId xmlns:a16="http://schemas.microsoft.com/office/drawing/2014/main" id="{9E78DD6B-A9D4-028A-5CBE-71649E2F1C9D}"/>
              </a:ext>
            </a:extLst>
          </p:cNvPr>
          <p:cNvSpPr>
            <a:spLocks noGrp="1"/>
          </p:cNvSpPr>
          <p:nvPr>
            <p:ph type="title"/>
          </p:nvPr>
        </p:nvSpPr>
        <p:spPr>
          <a:xfrm>
            <a:off x="513708" y="636779"/>
            <a:ext cx="11012899" cy="2640797"/>
          </a:xfrm>
        </p:spPr>
        <p:txBody>
          <a:bodyPr/>
          <a:lstStyle>
            <a:lvl1pPr algn="ctr">
              <a:defRPr sz="6600">
                <a:solidFill>
                  <a:srgbClr val="F6F2EF"/>
                </a:solidFill>
              </a:defRPr>
            </a:lvl1pPr>
          </a:lstStyle>
          <a:p>
            <a:r>
              <a:rPr lang="en-US" dirty="0"/>
              <a:t>Click to edit Master title style</a:t>
            </a:r>
          </a:p>
        </p:txBody>
      </p:sp>
    </p:spTree>
    <p:extLst>
      <p:ext uri="{BB962C8B-B14F-4D97-AF65-F5344CB8AC3E}">
        <p14:creationId xmlns:p14="http://schemas.microsoft.com/office/powerpoint/2010/main" val="1157951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74E340-DBE1-B8E9-9DC5-51D434B5C4A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A7A6EF5-FB86-EF33-67D4-9765E9CE330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F65FA84-0759-D2CC-7E12-3411FECF8432}"/>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a:p>
        </p:txBody>
      </p:sp>
    </p:spTree>
    <p:extLst>
      <p:ext uri="{BB962C8B-B14F-4D97-AF65-F5344CB8AC3E}">
        <p14:creationId xmlns:p14="http://schemas.microsoft.com/office/powerpoint/2010/main" val="19129074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9E1305C-D311-AA92-0DB9-F687A614CEE6}"/>
              </a:ext>
            </a:extLst>
          </p:cNvPr>
          <p:cNvSpPr/>
          <p:nvPr userDrawn="1"/>
        </p:nvSpPr>
        <p:spPr>
          <a:xfrm>
            <a:off x="-1" y="0"/>
            <a:ext cx="12192000" cy="1203158"/>
          </a:xfrm>
          <a:prstGeom prst="rect">
            <a:avLst/>
          </a:prstGeom>
          <a:solidFill>
            <a:srgbClr val="F6F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028653E-0A19-8BA7-62FC-F1189D42F6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637414"/>
            <a:ext cx="12192000" cy="4167964"/>
          </a:xfrm>
          <a:prstGeom prst="rect">
            <a:avLst/>
          </a:prstGeom>
        </p:spPr>
      </p:pic>
    </p:spTree>
    <p:extLst>
      <p:ext uri="{BB962C8B-B14F-4D97-AF65-F5344CB8AC3E}">
        <p14:creationId xmlns:p14="http://schemas.microsoft.com/office/powerpoint/2010/main" val="2438932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5400CB-D0AB-3C25-716D-EBDA105D0728}"/>
              </a:ext>
            </a:extLst>
          </p:cNvPr>
          <p:cNvPicPr>
            <a:picLocks noChangeAspect="1"/>
          </p:cNvPicPr>
          <p:nvPr userDrawn="1"/>
        </p:nvPicPr>
        <p:blipFill>
          <a:blip r:embed="rId2"/>
          <a:stretch>
            <a:fillRect/>
          </a:stretch>
        </p:blipFill>
        <p:spPr>
          <a:xfrm>
            <a:off x="-348859" y="-152066"/>
            <a:ext cx="12192000" cy="6839905"/>
          </a:xfrm>
          <a:prstGeom prst="rect">
            <a:avLst/>
          </a:prstGeom>
        </p:spPr>
      </p:pic>
      <p:sp>
        <p:nvSpPr>
          <p:cNvPr id="17" name="Slide Number Placeholder 6">
            <a:extLst>
              <a:ext uri="{FF2B5EF4-FFF2-40B4-BE49-F238E27FC236}">
                <a16:creationId xmlns:a16="http://schemas.microsoft.com/office/drawing/2014/main" id="{A3D8A200-153A-6D43-42D1-001E8EEFB01A}"/>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a:p>
        </p:txBody>
      </p:sp>
      <p:sp>
        <p:nvSpPr>
          <p:cNvPr id="5" name="Title 4">
            <a:extLst>
              <a:ext uri="{FF2B5EF4-FFF2-40B4-BE49-F238E27FC236}">
                <a16:creationId xmlns:a16="http://schemas.microsoft.com/office/drawing/2014/main" id="{9E78DD6B-A9D4-028A-5CBE-71649E2F1C9D}"/>
              </a:ext>
            </a:extLst>
          </p:cNvPr>
          <p:cNvSpPr>
            <a:spLocks noGrp="1"/>
          </p:cNvSpPr>
          <p:nvPr>
            <p:ph type="title"/>
          </p:nvPr>
        </p:nvSpPr>
        <p:spPr>
          <a:xfrm>
            <a:off x="6913243" y="2108601"/>
            <a:ext cx="4689206" cy="2640797"/>
          </a:xfrm>
        </p:spPr>
        <p:txBody>
          <a:bodyPr/>
          <a:lstStyle>
            <a:lvl1pPr algn="ctr">
              <a:defRPr sz="6600">
                <a:solidFill>
                  <a:srgbClr val="F6F2EF"/>
                </a:solidFill>
              </a:defRPr>
            </a:lvl1pPr>
          </a:lstStyle>
          <a:p>
            <a:r>
              <a:rPr lang="en-US" dirty="0"/>
              <a:t>Click to edit Master title style</a:t>
            </a:r>
          </a:p>
        </p:txBody>
      </p:sp>
    </p:spTree>
    <p:extLst>
      <p:ext uri="{BB962C8B-B14F-4D97-AF65-F5344CB8AC3E}">
        <p14:creationId xmlns:p14="http://schemas.microsoft.com/office/powerpoint/2010/main" val="227221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0" name="Picture 9" descr="A collage of images of two people&#10;&#10;Description automatically generated">
            <a:extLst>
              <a:ext uri="{FF2B5EF4-FFF2-40B4-BE49-F238E27FC236}">
                <a16:creationId xmlns:a16="http://schemas.microsoft.com/office/drawing/2014/main" id="{723EA85F-8528-D3F6-9B7D-6DBF971A311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6F75024-B518-99D0-04B3-9E01EAAADA80}"/>
              </a:ext>
            </a:extLst>
          </p:cNvPr>
          <p:cNvSpPr>
            <a:spLocks noGrp="1"/>
          </p:cNvSpPr>
          <p:nvPr>
            <p:ph type="ctrTitle"/>
          </p:nvPr>
        </p:nvSpPr>
        <p:spPr>
          <a:xfrm>
            <a:off x="7111596" y="625151"/>
            <a:ext cx="4904792" cy="1445939"/>
          </a:xfrm>
        </p:spPr>
        <p:txBody>
          <a:bodyPr anchor="b">
            <a:noAutofit/>
          </a:bodyPr>
          <a:lstStyle>
            <a:lvl1pPr algn="r">
              <a:defRPr lang="en-US" sz="2800" b="1" kern="1200" dirty="0">
                <a:solidFill>
                  <a:srgbClr val="E4E2DD"/>
                </a:solidFill>
                <a:effectLst/>
                <a:latin typeface="Arial" panose="020B0604020202020204" pitchFamily="34" charset="0"/>
                <a:ea typeface="Calibri" panose="020F0502020204030204" pitchFamily="34" charset="0"/>
                <a:cs typeface="Arial" panose="020B0604020202020204" pitchFamily="34" charset="0"/>
              </a:defRPr>
            </a:lvl1pPr>
          </a:lstStyle>
          <a:p>
            <a:r>
              <a:rPr lang="en-US" dirty="0"/>
              <a:t>Click to edit Master title style</a:t>
            </a:r>
          </a:p>
        </p:txBody>
      </p:sp>
      <p:sp>
        <p:nvSpPr>
          <p:cNvPr id="8" name="Text Placeholder 2">
            <a:extLst>
              <a:ext uri="{FF2B5EF4-FFF2-40B4-BE49-F238E27FC236}">
                <a16:creationId xmlns:a16="http://schemas.microsoft.com/office/drawing/2014/main" id="{E1FF5D5F-4DD3-0733-267A-9512A2D8BE2C}"/>
              </a:ext>
            </a:extLst>
          </p:cNvPr>
          <p:cNvSpPr>
            <a:spLocks noGrp="1"/>
          </p:cNvSpPr>
          <p:nvPr>
            <p:ph type="body" idx="1"/>
          </p:nvPr>
        </p:nvSpPr>
        <p:spPr>
          <a:xfrm>
            <a:off x="8042654" y="2696241"/>
            <a:ext cx="4082916" cy="551756"/>
          </a:xfrm>
        </p:spPr>
        <p:txBody>
          <a:bodyPr>
            <a:normAutofit/>
          </a:bodyPr>
          <a:lstStyle>
            <a:lvl1pPr marL="0" indent="0" algn="r">
              <a:buNone/>
              <a:defRPr sz="1600">
                <a:solidFill>
                  <a:srgbClr val="F6F2E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Tree>
    <p:extLst>
      <p:ext uri="{BB962C8B-B14F-4D97-AF65-F5344CB8AC3E}">
        <p14:creationId xmlns:p14="http://schemas.microsoft.com/office/powerpoint/2010/main" val="39684297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74E340-DBE1-B8E9-9DC5-51D434B5C4A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A7A6EF5-FB86-EF33-67D4-9765E9CE330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F65FA84-0759-D2CC-7E12-3411FECF8432}"/>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spTree>
    <p:extLst>
      <p:ext uri="{BB962C8B-B14F-4D97-AF65-F5344CB8AC3E}">
        <p14:creationId xmlns:p14="http://schemas.microsoft.com/office/powerpoint/2010/main" val="3329822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0A397D-BA95-0F37-0157-888999566B11}"/>
              </a:ext>
            </a:extLst>
          </p:cNvPr>
          <p:cNvPicPr>
            <a:picLocks noChangeAspect="1"/>
          </p:cNvPicPr>
          <p:nvPr userDrawn="1"/>
        </p:nvPicPr>
        <p:blipFill>
          <a:blip r:embed="rId2"/>
          <a:stretch>
            <a:fillRect/>
          </a:stretch>
        </p:blipFill>
        <p:spPr>
          <a:xfrm>
            <a:off x="3912" y="9047"/>
            <a:ext cx="12184175" cy="6839905"/>
          </a:xfrm>
          <a:prstGeom prst="rect">
            <a:avLst/>
          </a:prstGeom>
        </p:spPr>
      </p:pic>
      <p:sp>
        <p:nvSpPr>
          <p:cNvPr id="3" name="Content Placeholder 2">
            <a:extLst>
              <a:ext uri="{FF2B5EF4-FFF2-40B4-BE49-F238E27FC236}">
                <a16:creationId xmlns:a16="http://schemas.microsoft.com/office/drawing/2014/main" id="{E874E340-DBE1-B8E9-9DC5-51D434B5C4A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A7A6EF5-FB86-EF33-67D4-9765E9CE330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F65FA84-0759-D2CC-7E12-3411FECF8432}"/>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spTree>
    <p:extLst>
      <p:ext uri="{BB962C8B-B14F-4D97-AF65-F5344CB8AC3E}">
        <p14:creationId xmlns:p14="http://schemas.microsoft.com/office/powerpoint/2010/main" val="24410721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C43013-7B93-4809-9085-4C99D72779DF}"/>
              </a:ext>
            </a:extLst>
          </p:cNvPr>
          <p:cNvPicPr>
            <a:picLocks noChangeAspect="1"/>
          </p:cNvPicPr>
          <p:nvPr userDrawn="1"/>
        </p:nvPicPr>
        <p:blipFill>
          <a:blip r:embed="rId2"/>
          <a:stretch>
            <a:fillRect/>
          </a:stretch>
        </p:blipFill>
        <p:spPr>
          <a:xfrm>
            <a:off x="0" y="9047"/>
            <a:ext cx="12178561" cy="6848953"/>
          </a:xfrm>
          <a:prstGeom prst="rect">
            <a:avLst/>
          </a:prstGeom>
        </p:spPr>
      </p:pic>
      <p:sp>
        <p:nvSpPr>
          <p:cNvPr id="3" name="Content Placeholder 2">
            <a:extLst>
              <a:ext uri="{FF2B5EF4-FFF2-40B4-BE49-F238E27FC236}">
                <a16:creationId xmlns:a16="http://schemas.microsoft.com/office/drawing/2014/main" id="{E874E340-DBE1-B8E9-9DC5-51D434B5C4A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A7A6EF5-FB86-EF33-67D4-9765E9CE330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F65FA84-0759-D2CC-7E12-3411FECF8432}"/>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spTree>
    <p:extLst>
      <p:ext uri="{BB962C8B-B14F-4D97-AF65-F5344CB8AC3E}">
        <p14:creationId xmlns:p14="http://schemas.microsoft.com/office/powerpoint/2010/main" val="18927095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803DDC-1781-336D-EC33-EE280666B4DD}"/>
              </a:ext>
            </a:extLst>
          </p:cNvPr>
          <p:cNvPicPr>
            <a:picLocks noChangeAspect="1"/>
          </p:cNvPicPr>
          <p:nvPr userDrawn="1"/>
        </p:nvPicPr>
        <p:blipFill>
          <a:blip r:embed="rId2" cstate="screen">
            <a:extLst>
              <a:ext uri="{28A0092B-C50C-407E-A947-70E740481C1C}">
                <a14:useLocalDpi xmlns:a14="http://schemas.microsoft.com/office/drawing/2010/main"/>
              </a:ext>
            </a:extLst>
          </a:blip>
          <a:srcRect r="464"/>
          <a:stretch/>
        </p:blipFill>
        <p:spPr>
          <a:xfrm>
            <a:off x="8676" y="18574"/>
            <a:ext cx="12183324" cy="6820852"/>
          </a:xfrm>
          <a:prstGeom prst="rect">
            <a:avLst/>
          </a:prstGeom>
        </p:spPr>
      </p:pic>
      <p:sp>
        <p:nvSpPr>
          <p:cNvPr id="3" name="Content Placeholder 2">
            <a:extLst>
              <a:ext uri="{FF2B5EF4-FFF2-40B4-BE49-F238E27FC236}">
                <a16:creationId xmlns:a16="http://schemas.microsoft.com/office/drawing/2014/main" id="{E874E340-DBE1-B8E9-9DC5-51D434B5C4AA}"/>
              </a:ext>
            </a:extLst>
          </p:cNvPr>
          <p:cNvSpPr>
            <a:spLocks noGrp="1"/>
          </p:cNvSpPr>
          <p:nvPr>
            <p:ph idx="1"/>
          </p:nvPr>
        </p:nvSpPr>
        <p:spPr>
          <a:xfrm>
            <a:off x="3169328" y="1199756"/>
            <a:ext cx="8728505" cy="48254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A7A6EF5-FB86-EF33-67D4-9765E9CE330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F65FA84-0759-D2CC-7E12-3411FECF8432}"/>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spTree>
    <p:extLst>
      <p:ext uri="{BB962C8B-B14F-4D97-AF65-F5344CB8AC3E}">
        <p14:creationId xmlns:p14="http://schemas.microsoft.com/office/powerpoint/2010/main" val="17613888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DE971A-95F3-6792-7082-CFE75804C29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31B4DA2E-9A07-DD81-03F3-8AEADD767D97}"/>
              </a:ext>
            </a:extLst>
          </p:cNvPr>
          <p:cNvSpPr>
            <a:spLocks noGrp="1"/>
          </p:cNvSpPr>
          <p:nvPr>
            <p:ph idx="1"/>
          </p:nvPr>
        </p:nvSpPr>
        <p:spPr>
          <a:xfrm>
            <a:off x="4074850" y="630316"/>
            <a:ext cx="7822983" cy="5619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49349C7F-FF0E-F4F2-26FC-FA599D1834CB}"/>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spTree>
    <p:extLst>
      <p:ext uri="{BB962C8B-B14F-4D97-AF65-F5344CB8AC3E}">
        <p14:creationId xmlns:p14="http://schemas.microsoft.com/office/powerpoint/2010/main" val="17118562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61156-A1A4-57B7-7B82-7951C7E626C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42948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109F1-BA2B-AAB1-2A62-24E79E663F6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92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74E340-DBE1-B8E9-9DC5-51D434B5C4A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A7A6EF5-FB86-EF33-67D4-9765E9CE330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F65FA84-0759-D2CC-7E12-3411FECF8432}"/>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a:p>
        </p:txBody>
      </p:sp>
    </p:spTree>
    <p:extLst>
      <p:ext uri="{BB962C8B-B14F-4D97-AF65-F5344CB8AC3E}">
        <p14:creationId xmlns:p14="http://schemas.microsoft.com/office/powerpoint/2010/main" val="2151159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90CA6-6377-94EA-490C-19ABC888E4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1A07E9-8511-6742-6E54-B73A5D637A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503F52CB-DADF-EB2E-C452-DFB460BF738B}"/>
              </a:ext>
            </a:extLst>
          </p:cNvPr>
          <p:cNvSpPr>
            <a:spLocks noGrp="1"/>
          </p:cNvSpPr>
          <p:nvPr>
            <p:ph type="sldNum" sz="quarter" idx="12"/>
          </p:nvPr>
        </p:nvSpPr>
        <p:spPr>
          <a:xfrm>
            <a:off x="9099941" y="6322714"/>
            <a:ext cx="2743200" cy="365125"/>
          </a:xfrm>
          <a:prstGeom prst="rect">
            <a:avLst/>
          </a:prstGeom>
        </p:spPr>
        <p:txBody>
          <a:bodyPr/>
          <a:lstStyle>
            <a:lvl1pPr algn="r">
              <a:defRPr lang="en-US" sz="1150" kern="1200" smtClean="0">
                <a:solidFill>
                  <a:srgbClr val="965D3C"/>
                </a:solidFill>
                <a:latin typeface="Arial" panose="020B0604020202020204" pitchFamily="34" charset="0"/>
                <a:ea typeface="+mn-ea"/>
                <a:cs typeface="Arial" panose="020B0604020202020204" pitchFamily="34" charset="0"/>
              </a:defRPr>
            </a:lvl1pPr>
          </a:lstStyle>
          <a:p>
            <a:fld id="{A5A4F1F8-A13E-442A-A38F-B6C32B3D898B}" type="slidenum">
              <a:rPr lang="en-US" smtClean="0"/>
              <a:pPr/>
              <a:t>‹#›</a:t>
            </a:fld>
            <a:endParaRPr lang="en-US" dirty="0"/>
          </a:p>
        </p:txBody>
      </p:sp>
    </p:spTree>
    <p:extLst>
      <p:ext uri="{BB962C8B-B14F-4D97-AF65-F5344CB8AC3E}">
        <p14:creationId xmlns:p14="http://schemas.microsoft.com/office/powerpoint/2010/main" val="24820983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90CA6-6377-94EA-490C-19ABC888E4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1A07E9-8511-6742-6E54-B73A5D637A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503F52CB-DADF-EB2E-C452-DFB460BF738B}"/>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spTree>
    <p:extLst>
      <p:ext uri="{BB962C8B-B14F-4D97-AF65-F5344CB8AC3E}">
        <p14:creationId xmlns:p14="http://schemas.microsoft.com/office/powerpoint/2010/main" val="116974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A0311-A560-800E-A928-AE1EC77110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94F164-D80B-8EEF-3194-183998C9B5C9}"/>
              </a:ext>
            </a:extLst>
          </p:cNvPr>
          <p:cNvSpPr>
            <a:spLocks noGrp="1"/>
          </p:cNvSpPr>
          <p:nvPr>
            <p:ph sz="half" idx="1"/>
          </p:nvPr>
        </p:nvSpPr>
        <p:spPr>
          <a:xfrm>
            <a:off x="412898" y="1253330"/>
            <a:ext cx="5445642" cy="48072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48907AB-A76F-814B-C4C0-D1C1C22342F1}"/>
              </a:ext>
            </a:extLst>
          </p:cNvPr>
          <p:cNvSpPr>
            <a:spLocks noGrp="1"/>
          </p:cNvSpPr>
          <p:nvPr>
            <p:ph sz="half" idx="2"/>
          </p:nvPr>
        </p:nvSpPr>
        <p:spPr>
          <a:xfrm>
            <a:off x="6225362" y="1248014"/>
            <a:ext cx="5578549" cy="4807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8F3BC79-7A82-5F76-3703-7560F271C7D6}"/>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spTree>
    <p:extLst>
      <p:ext uri="{BB962C8B-B14F-4D97-AF65-F5344CB8AC3E}">
        <p14:creationId xmlns:p14="http://schemas.microsoft.com/office/powerpoint/2010/main" val="33616874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72DAB-0AA0-FF57-0096-EB0705B22DE6}"/>
              </a:ext>
            </a:extLst>
          </p:cNvPr>
          <p:cNvSpPr>
            <a:spLocks noGrp="1"/>
          </p:cNvSpPr>
          <p:nvPr>
            <p:ph type="title"/>
          </p:nvPr>
        </p:nvSpPr>
        <p:spPr>
          <a:xfrm>
            <a:off x="838200" y="-66526"/>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2E8F5557-C699-2E7E-FB8E-CB5E38FE7D8F}"/>
              </a:ext>
            </a:extLst>
          </p:cNvPr>
          <p:cNvSpPr>
            <a:spLocks noGrp="1"/>
          </p:cNvSpPr>
          <p:nvPr>
            <p:ph type="body" idx="1"/>
          </p:nvPr>
        </p:nvSpPr>
        <p:spPr>
          <a:xfrm>
            <a:off x="839788" y="136217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A6CE14B-57DD-0842-C639-B0ABD4BC774D}"/>
              </a:ext>
            </a:extLst>
          </p:cNvPr>
          <p:cNvSpPr>
            <a:spLocks noGrp="1"/>
          </p:cNvSpPr>
          <p:nvPr>
            <p:ph sz="half" idx="2"/>
          </p:nvPr>
        </p:nvSpPr>
        <p:spPr>
          <a:xfrm>
            <a:off x="839788" y="2186084"/>
            <a:ext cx="5157787" cy="38638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F0E8882-5580-BD7A-0912-461B9072BE9F}"/>
              </a:ext>
            </a:extLst>
          </p:cNvPr>
          <p:cNvSpPr>
            <a:spLocks noGrp="1"/>
          </p:cNvSpPr>
          <p:nvPr>
            <p:ph type="body" sz="quarter" idx="3"/>
          </p:nvPr>
        </p:nvSpPr>
        <p:spPr>
          <a:xfrm>
            <a:off x="6172200" y="136217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8418398-2B93-7114-9D7E-5331F8B3540D}"/>
              </a:ext>
            </a:extLst>
          </p:cNvPr>
          <p:cNvSpPr>
            <a:spLocks noGrp="1"/>
          </p:cNvSpPr>
          <p:nvPr>
            <p:ph sz="quarter" idx="4"/>
          </p:nvPr>
        </p:nvSpPr>
        <p:spPr>
          <a:xfrm>
            <a:off x="6172200" y="2186085"/>
            <a:ext cx="5183188" cy="3863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1A592FF5-085C-26B3-E3B2-FA5033EB20F5}"/>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spTree>
    <p:extLst>
      <p:ext uri="{BB962C8B-B14F-4D97-AF65-F5344CB8AC3E}">
        <p14:creationId xmlns:p14="http://schemas.microsoft.com/office/powerpoint/2010/main" val="25553143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alpha val="18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D5F1DC7-6152-0439-66F9-9EA9E3594441}"/>
              </a:ext>
            </a:extLst>
          </p:cNvPr>
          <p:cNvSpPr/>
          <p:nvPr userDrawn="1"/>
        </p:nvSpPr>
        <p:spPr>
          <a:xfrm>
            <a:off x="3888418" y="1259036"/>
            <a:ext cx="8303581" cy="4947709"/>
          </a:xfrm>
          <a:prstGeom prst="rect">
            <a:avLst/>
          </a:prstGeom>
          <a:solidFill>
            <a:srgbClr val="F6F2EF">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8AE2A54-0FD8-D15C-F05C-219874103C76}"/>
              </a:ext>
            </a:extLst>
          </p:cNvPr>
          <p:cNvSpPr/>
          <p:nvPr userDrawn="1"/>
        </p:nvSpPr>
        <p:spPr>
          <a:xfrm>
            <a:off x="3933278" y="1273571"/>
            <a:ext cx="56865" cy="4947709"/>
          </a:xfrm>
          <a:prstGeom prst="rect">
            <a:avLst/>
          </a:prstGeom>
          <a:gradFill flip="none" rotWithShape="1">
            <a:gsLst>
              <a:gs pos="0">
                <a:srgbClr val="965D3C">
                  <a:tint val="66000"/>
                  <a:satMod val="160000"/>
                </a:srgbClr>
              </a:gs>
              <a:gs pos="50000">
                <a:srgbClr val="965D3C">
                  <a:tint val="44500"/>
                  <a:satMod val="160000"/>
                </a:srgbClr>
              </a:gs>
              <a:gs pos="100000">
                <a:srgbClr val="965D3C">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F472DAB-0AA0-FF57-0096-EB0705B22DE6}"/>
              </a:ext>
            </a:extLst>
          </p:cNvPr>
          <p:cNvSpPr>
            <a:spLocks noGrp="1"/>
          </p:cNvSpPr>
          <p:nvPr>
            <p:ph type="title"/>
          </p:nvPr>
        </p:nvSpPr>
        <p:spPr>
          <a:xfrm>
            <a:off x="838200" y="-66526"/>
            <a:ext cx="10515600" cy="1325563"/>
          </a:xfrm>
        </p:spPr>
        <p:txBody>
          <a:bodyPr/>
          <a:lstStyle/>
          <a:p>
            <a:r>
              <a:rPr lang="en-US" dirty="0"/>
              <a:t>Click to edit Master title style</a:t>
            </a:r>
          </a:p>
        </p:txBody>
      </p:sp>
      <p:sp>
        <p:nvSpPr>
          <p:cNvPr id="6" name="Content Placeholder 5">
            <a:extLst>
              <a:ext uri="{FF2B5EF4-FFF2-40B4-BE49-F238E27FC236}">
                <a16:creationId xmlns:a16="http://schemas.microsoft.com/office/drawing/2014/main" id="{58418398-2B93-7114-9D7E-5331F8B3540D}"/>
              </a:ext>
            </a:extLst>
          </p:cNvPr>
          <p:cNvSpPr>
            <a:spLocks noGrp="1"/>
          </p:cNvSpPr>
          <p:nvPr>
            <p:ph sz="quarter" idx="4"/>
          </p:nvPr>
        </p:nvSpPr>
        <p:spPr>
          <a:xfrm>
            <a:off x="4172505" y="1288105"/>
            <a:ext cx="7830105" cy="4918640"/>
          </a:xfrm>
          <a:noFill/>
        </p:spPr>
        <p:txBody>
          <a:bodyPr/>
          <a:lstStyle>
            <a:lvl1pPr>
              <a:buClr>
                <a:srgbClr val="965D3C"/>
              </a:buClr>
              <a:defRPr/>
            </a:lvl1pPr>
            <a:lvl2pPr>
              <a:buClr>
                <a:srgbClr val="965D3C"/>
              </a:buClr>
              <a:defRPr/>
            </a:lvl2pPr>
            <a:lvl3pPr>
              <a:buClr>
                <a:srgbClr val="965D3C"/>
              </a:buClr>
              <a:defRPr/>
            </a:lvl3pPr>
            <a:lvl4pPr>
              <a:buClr>
                <a:srgbClr val="965D3C"/>
              </a:buClr>
              <a:defRPr/>
            </a:lvl4pPr>
            <a:lvl5pPr>
              <a:buClr>
                <a:srgbClr val="965D3C"/>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1A592FF5-085C-26B3-E3B2-FA5033EB20F5}"/>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spTree>
    <p:extLst>
      <p:ext uri="{BB962C8B-B14F-4D97-AF65-F5344CB8AC3E}">
        <p14:creationId xmlns:p14="http://schemas.microsoft.com/office/powerpoint/2010/main" val="1536353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F04C4-E4F0-4088-9E38-FBB9CAC6E832}"/>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FDE0AD54-88BE-D61D-F1F5-BF93A2C50BF5}"/>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spTree>
    <p:extLst>
      <p:ext uri="{BB962C8B-B14F-4D97-AF65-F5344CB8AC3E}">
        <p14:creationId xmlns:p14="http://schemas.microsoft.com/office/powerpoint/2010/main" val="1260177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0AED3A-7FF0-F93D-B7F8-B51B3058E160}"/>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spTree>
    <p:extLst>
      <p:ext uri="{BB962C8B-B14F-4D97-AF65-F5344CB8AC3E}">
        <p14:creationId xmlns:p14="http://schemas.microsoft.com/office/powerpoint/2010/main" val="14592901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47B485-03EB-490B-055A-CE641EFA6EDF}"/>
              </a:ext>
            </a:extLst>
          </p:cNvPr>
          <p:cNvSpPr/>
          <p:nvPr userDrawn="1"/>
        </p:nvSpPr>
        <p:spPr>
          <a:xfrm>
            <a:off x="5004391" y="5200090"/>
            <a:ext cx="7187609" cy="160020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FFEFE47-FAED-2F48-33FB-077C440B8F6C}"/>
              </a:ext>
            </a:extLst>
          </p:cNvPr>
          <p:cNvSpPr/>
          <p:nvPr userDrawn="1"/>
        </p:nvSpPr>
        <p:spPr>
          <a:xfrm>
            <a:off x="0" y="1"/>
            <a:ext cx="7187609" cy="6858000"/>
          </a:xfrm>
          <a:prstGeom prst="rect">
            <a:avLst/>
          </a:prstGeom>
          <a:solidFill>
            <a:srgbClr val="E9DB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70AED3A-7FF0-F93D-B7F8-B51B3058E160}"/>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grpSp>
        <p:nvGrpSpPr>
          <p:cNvPr id="7" name="Group 18">
            <a:extLst>
              <a:ext uri="{FF2B5EF4-FFF2-40B4-BE49-F238E27FC236}">
                <a16:creationId xmlns:a16="http://schemas.microsoft.com/office/drawing/2014/main" id="{F3468AC9-FA36-0642-385B-6148C8C68496}"/>
              </a:ext>
            </a:extLst>
          </p:cNvPr>
          <p:cNvGrpSpPr/>
          <p:nvPr userDrawn="1"/>
        </p:nvGrpSpPr>
        <p:grpSpPr>
          <a:xfrm>
            <a:off x="348859" y="2"/>
            <a:ext cx="11822504" cy="6857998"/>
            <a:chOff x="114300" y="0"/>
            <a:chExt cx="1497826" cy="851972"/>
          </a:xfrm>
        </p:grpSpPr>
        <p:sp>
          <p:nvSpPr>
            <p:cNvPr id="8" name="Freeform 19">
              <a:extLst>
                <a:ext uri="{FF2B5EF4-FFF2-40B4-BE49-F238E27FC236}">
                  <a16:creationId xmlns:a16="http://schemas.microsoft.com/office/drawing/2014/main" id="{B1A0696F-9527-355F-12D5-EAA40BDAC591}"/>
                </a:ext>
              </a:extLst>
            </p:cNvPr>
            <p:cNvSpPr/>
            <p:nvPr/>
          </p:nvSpPr>
          <p:spPr>
            <a:xfrm>
              <a:off x="281350" y="133056"/>
              <a:ext cx="1330776" cy="718916"/>
            </a:xfrm>
            <a:custGeom>
              <a:avLst/>
              <a:gdLst/>
              <a:ahLst/>
              <a:cxnLst/>
              <a:rect l="l" t="t" r="r" b="b"/>
              <a:pathLst>
                <a:path w="976365" h="667517">
                  <a:moveTo>
                    <a:pt x="976365" y="333759"/>
                  </a:moveTo>
                  <a:lnTo>
                    <a:pt x="773165" y="667517"/>
                  </a:lnTo>
                  <a:lnTo>
                    <a:pt x="203200" y="667517"/>
                  </a:lnTo>
                  <a:lnTo>
                    <a:pt x="0" y="333759"/>
                  </a:lnTo>
                  <a:lnTo>
                    <a:pt x="203200" y="0"/>
                  </a:lnTo>
                  <a:lnTo>
                    <a:pt x="773165" y="0"/>
                  </a:lnTo>
                  <a:lnTo>
                    <a:pt x="976365" y="333759"/>
                  </a:lnTo>
                  <a:close/>
                </a:path>
              </a:pathLst>
            </a:custGeom>
            <a:solidFill>
              <a:srgbClr val="F6F2EF"/>
            </a:solidFill>
          </p:spPr>
          <p:txBody>
            <a:bodyPr/>
            <a:lstStyle/>
            <a:p>
              <a:endParaRPr lang="en-US"/>
            </a:p>
          </p:txBody>
        </p:sp>
        <p:sp>
          <p:nvSpPr>
            <p:cNvPr id="9" name="TextBox 20">
              <a:extLst>
                <a:ext uri="{FF2B5EF4-FFF2-40B4-BE49-F238E27FC236}">
                  <a16:creationId xmlns:a16="http://schemas.microsoft.com/office/drawing/2014/main" id="{C6AE5571-CD29-6FE8-13EA-A0BE84374CA3}"/>
                </a:ext>
              </a:extLst>
            </p:cNvPr>
            <p:cNvSpPr txBox="1"/>
            <p:nvPr/>
          </p:nvSpPr>
          <p:spPr>
            <a:xfrm>
              <a:off x="114300" y="0"/>
              <a:ext cx="747765" cy="667517"/>
            </a:xfrm>
            <a:prstGeom prst="rect">
              <a:avLst/>
            </a:prstGeom>
          </p:spPr>
          <p:txBody>
            <a:bodyPr lIns="50800" tIns="50800" rIns="50800" bIns="50800" rtlCol="0" anchor="ctr"/>
            <a:lstStyle/>
            <a:p>
              <a:pPr algn="ctr">
                <a:lnSpc>
                  <a:spcPts val="3168"/>
                </a:lnSpc>
              </a:pPr>
              <a:endParaRPr/>
            </a:p>
          </p:txBody>
        </p:sp>
      </p:grpSp>
      <p:sp>
        <p:nvSpPr>
          <p:cNvPr id="6" name="Content Placeholder 5">
            <a:extLst>
              <a:ext uri="{FF2B5EF4-FFF2-40B4-BE49-F238E27FC236}">
                <a16:creationId xmlns:a16="http://schemas.microsoft.com/office/drawing/2014/main" id="{939F99E6-4912-DFD9-4144-780DD6E6FCBB}"/>
              </a:ext>
            </a:extLst>
          </p:cNvPr>
          <p:cNvSpPr>
            <a:spLocks noGrp="1"/>
          </p:cNvSpPr>
          <p:nvPr>
            <p:ph sz="quarter" idx="13"/>
          </p:nvPr>
        </p:nvSpPr>
        <p:spPr>
          <a:xfrm>
            <a:off x="4412475" y="1552353"/>
            <a:ext cx="7612948" cy="4082903"/>
          </a:xfrm>
        </p:spPr>
        <p:txBody>
          <a:bodyPr/>
          <a:lstStyle>
            <a:lvl1pPr marL="228600" indent="-228600">
              <a:buClr>
                <a:srgbClr val="965D3C"/>
              </a:buClr>
              <a:buFont typeface="Wingdings" panose="05000000000000000000" pitchFamily="2" charset="2"/>
              <a:buChar char="§"/>
              <a:defRPr>
                <a:solidFill>
                  <a:srgbClr val="432318"/>
                </a:solidFill>
              </a:defRPr>
            </a:lvl1pPr>
            <a:lvl2pPr marL="685800" indent="-228600">
              <a:buClr>
                <a:srgbClr val="965D3C"/>
              </a:buClr>
              <a:buFont typeface="Wingdings" panose="05000000000000000000" pitchFamily="2" charset="2"/>
              <a:buChar char="§"/>
              <a:defRPr>
                <a:solidFill>
                  <a:srgbClr val="432318"/>
                </a:solidFill>
              </a:defRPr>
            </a:lvl2pPr>
            <a:lvl3pPr marL="1143000" indent="-228600">
              <a:buClr>
                <a:srgbClr val="965D3C"/>
              </a:buClr>
              <a:buFont typeface="Wingdings" panose="05000000000000000000" pitchFamily="2" charset="2"/>
              <a:buChar char="§"/>
              <a:defRPr>
                <a:solidFill>
                  <a:srgbClr val="432318"/>
                </a:solidFill>
              </a:defRPr>
            </a:lvl3pPr>
            <a:lvl4pPr marL="1600200" indent="-228600">
              <a:buClr>
                <a:srgbClr val="965D3C"/>
              </a:buClr>
              <a:buFont typeface="Wingdings" panose="05000000000000000000" pitchFamily="2" charset="2"/>
              <a:buChar char="§"/>
              <a:defRPr>
                <a:solidFill>
                  <a:srgbClr val="432318"/>
                </a:solidFill>
              </a:defRPr>
            </a:lvl4pPr>
            <a:lvl5pPr marL="2057400" indent="-228600">
              <a:buClr>
                <a:srgbClr val="965D3C"/>
              </a:buClr>
              <a:buFont typeface="Wingdings" panose="05000000000000000000" pitchFamily="2" charset="2"/>
              <a:buChar char="§"/>
              <a:defRPr>
                <a:solidFill>
                  <a:srgbClr val="43231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0969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4F35C-DCB5-7C37-6639-D4C41C0F30DF}"/>
              </a:ext>
            </a:extLst>
          </p:cNvPr>
          <p:cNvSpPr>
            <a:spLocks noGrp="1"/>
          </p:cNvSpPr>
          <p:nvPr>
            <p:ph type="title"/>
          </p:nvPr>
        </p:nvSpPr>
        <p:spPr>
          <a:xfrm>
            <a:off x="276262" y="148856"/>
            <a:ext cx="8176621" cy="651244"/>
          </a:xfrm>
        </p:spPr>
        <p:txBody>
          <a:bodyPr anchor="b"/>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95DAD96F-38D1-09D8-2C5D-6518673CAE2E}"/>
              </a:ext>
            </a:extLst>
          </p:cNvPr>
          <p:cNvSpPr>
            <a:spLocks noGrp="1"/>
          </p:cNvSpPr>
          <p:nvPr>
            <p:ph type="pic" idx="1"/>
          </p:nvPr>
        </p:nvSpPr>
        <p:spPr>
          <a:xfrm>
            <a:off x="5183188" y="1158949"/>
            <a:ext cx="6172200" cy="470210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84D6667-0BD0-2260-89EA-C5F6DC250930}"/>
              </a:ext>
            </a:extLst>
          </p:cNvPr>
          <p:cNvSpPr>
            <a:spLocks noGrp="1"/>
          </p:cNvSpPr>
          <p:nvPr>
            <p:ph type="body" sz="half" idx="2"/>
          </p:nvPr>
        </p:nvSpPr>
        <p:spPr>
          <a:xfrm>
            <a:off x="584607" y="1523150"/>
            <a:ext cx="3932237" cy="43379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83FB46DF-8DD4-9A4D-4DED-7E38BC78D19F}"/>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spTree>
    <p:extLst>
      <p:ext uri="{BB962C8B-B14F-4D97-AF65-F5344CB8AC3E}">
        <p14:creationId xmlns:p14="http://schemas.microsoft.com/office/powerpoint/2010/main" val="2416302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5BD788-561F-7D33-D7C6-A989FF5CA4CA}"/>
              </a:ext>
            </a:extLst>
          </p:cNvPr>
          <p:cNvPicPr>
            <a:picLocks noChangeAspect="1"/>
          </p:cNvPicPr>
          <p:nvPr userDrawn="1"/>
        </p:nvPicPr>
        <p:blipFill>
          <a:blip r:embed="rId2"/>
          <a:stretch>
            <a:fillRect/>
          </a:stretch>
        </p:blipFill>
        <p:spPr>
          <a:xfrm>
            <a:off x="0" y="-1"/>
            <a:ext cx="12192000" cy="6829599"/>
          </a:xfrm>
          <a:prstGeom prst="rect">
            <a:avLst/>
          </a:prstGeom>
        </p:spPr>
      </p:pic>
      <p:sp>
        <p:nvSpPr>
          <p:cNvPr id="5" name="Title 4">
            <a:extLst>
              <a:ext uri="{FF2B5EF4-FFF2-40B4-BE49-F238E27FC236}">
                <a16:creationId xmlns:a16="http://schemas.microsoft.com/office/drawing/2014/main" id="{9E78DD6B-A9D4-028A-5CBE-71649E2F1C9D}"/>
              </a:ext>
            </a:extLst>
          </p:cNvPr>
          <p:cNvSpPr>
            <a:spLocks noGrp="1"/>
          </p:cNvSpPr>
          <p:nvPr>
            <p:ph type="title"/>
          </p:nvPr>
        </p:nvSpPr>
        <p:spPr>
          <a:xfrm>
            <a:off x="513708" y="636779"/>
            <a:ext cx="11012899" cy="2640797"/>
          </a:xfrm>
        </p:spPr>
        <p:txBody>
          <a:bodyPr/>
          <a:lstStyle>
            <a:lvl1pPr algn="ctr">
              <a:defRPr sz="6600">
                <a:solidFill>
                  <a:srgbClr val="F6F2EF"/>
                </a:solidFill>
              </a:defRPr>
            </a:lvl1pPr>
          </a:lstStyle>
          <a:p>
            <a:r>
              <a:rPr lang="en-US" dirty="0"/>
              <a:t>Click to edit Master title style</a:t>
            </a:r>
          </a:p>
        </p:txBody>
      </p:sp>
    </p:spTree>
    <p:extLst>
      <p:ext uri="{BB962C8B-B14F-4D97-AF65-F5344CB8AC3E}">
        <p14:creationId xmlns:p14="http://schemas.microsoft.com/office/powerpoint/2010/main" val="2832173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C43013-7B93-4809-9085-4C99D72779D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309769" y="1465755"/>
            <a:ext cx="2533372" cy="4221126"/>
          </a:xfrm>
          <a:prstGeom prst="rect">
            <a:avLst/>
          </a:prstGeom>
        </p:spPr>
      </p:pic>
      <p:sp>
        <p:nvSpPr>
          <p:cNvPr id="3" name="Content Placeholder 2">
            <a:extLst>
              <a:ext uri="{FF2B5EF4-FFF2-40B4-BE49-F238E27FC236}">
                <a16:creationId xmlns:a16="http://schemas.microsoft.com/office/drawing/2014/main" id="{E874E340-DBE1-B8E9-9DC5-51D434B5C4AA}"/>
              </a:ext>
            </a:extLst>
          </p:cNvPr>
          <p:cNvSpPr>
            <a:spLocks noGrp="1"/>
          </p:cNvSpPr>
          <p:nvPr>
            <p:ph idx="1"/>
          </p:nvPr>
        </p:nvSpPr>
        <p:spPr>
          <a:xfrm>
            <a:off x="466060" y="1260810"/>
            <a:ext cx="8922489" cy="48254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A7A6EF5-FB86-EF33-67D4-9765E9CE330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F65FA84-0759-D2CC-7E12-3411FECF8432}"/>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a:p>
        </p:txBody>
      </p:sp>
    </p:spTree>
    <p:extLst>
      <p:ext uri="{BB962C8B-B14F-4D97-AF65-F5344CB8AC3E}">
        <p14:creationId xmlns:p14="http://schemas.microsoft.com/office/powerpoint/2010/main" val="21189084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B54386-61C5-446D-9363-3F86E545F7B0}"/>
              </a:ext>
            </a:extLst>
          </p:cNvPr>
          <p:cNvPicPr>
            <a:picLocks noChangeAspect="1"/>
          </p:cNvPicPr>
          <p:nvPr userDrawn="1"/>
        </p:nvPicPr>
        <p:blipFill>
          <a:blip r:embed="rId2"/>
          <a:stretch>
            <a:fillRect/>
          </a:stretch>
        </p:blipFill>
        <p:spPr>
          <a:xfrm>
            <a:off x="0" y="0"/>
            <a:ext cx="12192000" cy="6870198"/>
          </a:xfrm>
          <a:prstGeom prst="rect">
            <a:avLst/>
          </a:prstGeom>
        </p:spPr>
      </p:pic>
      <p:sp>
        <p:nvSpPr>
          <p:cNvPr id="17" name="Slide Number Placeholder 6">
            <a:extLst>
              <a:ext uri="{FF2B5EF4-FFF2-40B4-BE49-F238E27FC236}">
                <a16:creationId xmlns:a16="http://schemas.microsoft.com/office/drawing/2014/main" id="{A3D8A200-153A-6D43-42D1-001E8EEFB01A}"/>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sp>
        <p:nvSpPr>
          <p:cNvPr id="5" name="Title 4">
            <a:extLst>
              <a:ext uri="{FF2B5EF4-FFF2-40B4-BE49-F238E27FC236}">
                <a16:creationId xmlns:a16="http://schemas.microsoft.com/office/drawing/2014/main" id="{9E78DD6B-A9D4-028A-5CBE-71649E2F1C9D}"/>
              </a:ext>
            </a:extLst>
          </p:cNvPr>
          <p:cNvSpPr>
            <a:spLocks noGrp="1"/>
          </p:cNvSpPr>
          <p:nvPr>
            <p:ph type="title"/>
          </p:nvPr>
        </p:nvSpPr>
        <p:spPr>
          <a:xfrm>
            <a:off x="6913243" y="2108601"/>
            <a:ext cx="4689206" cy="2640797"/>
          </a:xfrm>
        </p:spPr>
        <p:txBody>
          <a:bodyPr/>
          <a:lstStyle>
            <a:lvl1pPr algn="ctr">
              <a:defRPr sz="6600">
                <a:solidFill>
                  <a:srgbClr val="F6F2EF"/>
                </a:solidFill>
              </a:defRPr>
            </a:lvl1pPr>
          </a:lstStyle>
          <a:p>
            <a:r>
              <a:rPr lang="en-US" dirty="0"/>
              <a:t>Click to edit Master title style</a:t>
            </a:r>
          </a:p>
        </p:txBody>
      </p:sp>
    </p:spTree>
    <p:extLst>
      <p:ext uri="{BB962C8B-B14F-4D97-AF65-F5344CB8AC3E}">
        <p14:creationId xmlns:p14="http://schemas.microsoft.com/office/powerpoint/2010/main" val="7078775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C5F341F-A582-170A-905C-3753679FDEC3}"/>
              </a:ext>
            </a:extLst>
          </p:cNvPr>
          <p:cNvGrpSpPr/>
          <p:nvPr userDrawn="1"/>
        </p:nvGrpSpPr>
        <p:grpSpPr>
          <a:xfrm>
            <a:off x="-8340" y="-6984"/>
            <a:ext cx="12192000" cy="6858000"/>
            <a:chOff x="0" y="0"/>
            <a:chExt cx="24384000" cy="13715999"/>
          </a:xfrm>
        </p:grpSpPr>
        <p:sp>
          <p:nvSpPr>
            <p:cNvPr id="5" name="AutoShape 3">
              <a:extLst>
                <a:ext uri="{FF2B5EF4-FFF2-40B4-BE49-F238E27FC236}">
                  <a16:creationId xmlns:a16="http://schemas.microsoft.com/office/drawing/2014/main" id="{D23D455C-22F9-DDC2-C45D-28350F8BBD1A}"/>
                </a:ext>
              </a:extLst>
            </p:cNvPr>
            <p:cNvSpPr/>
            <p:nvPr/>
          </p:nvSpPr>
          <p:spPr>
            <a:xfrm>
              <a:off x="0" y="0"/>
              <a:ext cx="24384000" cy="13715999"/>
            </a:xfrm>
            <a:prstGeom prst="rect">
              <a:avLst/>
            </a:prstGeom>
            <a:solidFill>
              <a:srgbClr val="432318"/>
            </a:solidFill>
          </p:spPr>
          <p:txBody>
            <a:bodyPr/>
            <a:lstStyle/>
            <a:p>
              <a:pPr defTabSz="609630"/>
              <a:endParaRPr lang="en-US" sz="1200">
                <a:solidFill>
                  <a:prstClr val="black"/>
                </a:solidFill>
                <a:latin typeface="Calibri"/>
              </a:endParaRPr>
            </a:p>
          </p:txBody>
        </p:sp>
        <p:pic>
          <p:nvPicPr>
            <p:cNvPr id="6" name="Picture 4">
              <a:extLst>
                <a:ext uri="{FF2B5EF4-FFF2-40B4-BE49-F238E27FC236}">
                  <a16:creationId xmlns:a16="http://schemas.microsoft.com/office/drawing/2014/main" id="{2986AA3A-6CF5-4B60-430B-C024174B061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6340667" y="0"/>
              <a:ext cx="8043333" cy="7296619"/>
            </a:xfrm>
            <a:prstGeom prst="rect">
              <a:avLst/>
            </a:prstGeom>
          </p:spPr>
        </p:pic>
        <p:pic>
          <p:nvPicPr>
            <p:cNvPr id="7" name="Picture 5">
              <a:extLst>
                <a:ext uri="{FF2B5EF4-FFF2-40B4-BE49-F238E27FC236}">
                  <a16:creationId xmlns:a16="http://schemas.microsoft.com/office/drawing/2014/main" id="{8A18C724-E773-4B06-E097-C9D0DDBAA08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7423618"/>
              <a:ext cx="7924800" cy="3648311"/>
            </a:xfrm>
            <a:prstGeom prst="rect">
              <a:avLst/>
            </a:prstGeom>
          </p:spPr>
        </p:pic>
      </p:grpSp>
      <p:sp>
        <p:nvSpPr>
          <p:cNvPr id="9" name="TextBox 7">
            <a:extLst>
              <a:ext uri="{FF2B5EF4-FFF2-40B4-BE49-F238E27FC236}">
                <a16:creationId xmlns:a16="http://schemas.microsoft.com/office/drawing/2014/main" id="{E2B843F1-F131-68B2-D986-436F5B7BCA1E}"/>
              </a:ext>
            </a:extLst>
          </p:cNvPr>
          <p:cNvSpPr txBox="1"/>
          <p:nvPr userDrawn="1"/>
        </p:nvSpPr>
        <p:spPr>
          <a:xfrm>
            <a:off x="-30144" y="2306535"/>
            <a:ext cx="8170336" cy="566694"/>
          </a:xfrm>
          <a:prstGeom prst="rect">
            <a:avLst/>
          </a:prstGeom>
        </p:spPr>
        <p:txBody>
          <a:bodyPr wrap="square" lIns="0" tIns="0" rIns="0" bIns="0" rtlCol="0" anchor="t">
            <a:spAutoFit/>
          </a:bodyPr>
          <a:lstStyle/>
          <a:p>
            <a:pPr algn="ctr" defTabSz="609630">
              <a:lnSpc>
                <a:spcPts val="4780"/>
              </a:lnSpc>
              <a:spcBef>
                <a:spcPct val="0"/>
              </a:spcBef>
            </a:pPr>
            <a:r>
              <a:rPr lang="en-US" sz="3600" spc="-300" dirty="0">
                <a:solidFill>
                  <a:srgbClr val="E4E2DD"/>
                </a:solidFill>
                <a:latin typeface="Arial" panose="020B0604020202020204" pitchFamily="34" charset="0"/>
                <a:ea typeface="HK Grotesk Bold"/>
                <a:cs typeface="Arial" panose="020B0604020202020204" pitchFamily="34" charset="0"/>
                <a:sym typeface="HK Grotesk Bold"/>
              </a:rPr>
              <a:t>WESTERN REGIONAL PARTNERSHIP</a:t>
            </a:r>
          </a:p>
        </p:txBody>
      </p:sp>
      <p:sp>
        <p:nvSpPr>
          <p:cNvPr id="13" name="TextBox 10">
            <a:extLst>
              <a:ext uri="{FF2B5EF4-FFF2-40B4-BE49-F238E27FC236}">
                <a16:creationId xmlns:a16="http://schemas.microsoft.com/office/drawing/2014/main" id="{EAB3E873-004B-47A3-DC9C-9146BDF9120E}"/>
              </a:ext>
            </a:extLst>
          </p:cNvPr>
          <p:cNvSpPr txBox="1"/>
          <p:nvPr userDrawn="1"/>
        </p:nvSpPr>
        <p:spPr>
          <a:xfrm>
            <a:off x="-131107" y="2905262"/>
            <a:ext cx="8170334" cy="181332"/>
          </a:xfrm>
          <a:prstGeom prst="rect">
            <a:avLst/>
          </a:prstGeom>
        </p:spPr>
        <p:txBody>
          <a:bodyPr wrap="square" lIns="0" tIns="0" rIns="0" bIns="0" rtlCol="0" anchor="t">
            <a:spAutoFit/>
          </a:bodyPr>
          <a:lstStyle/>
          <a:p>
            <a:pPr algn="ctr" defTabSz="609630">
              <a:lnSpc>
                <a:spcPts val="1413"/>
              </a:lnSpc>
              <a:spcBef>
                <a:spcPct val="0"/>
              </a:spcBef>
            </a:pPr>
            <a:r>
              <a:rPr lang="en-US" sz="1600" i="1" spc="71" dirty="0">
                <a:solidFill>
                  <a:srgbClr val="E4E2DD"/>
                </a:solidFill>
                <a:latin typeface="Arial" panose="020B0604020202020204" pitchFamily="34" charset="0"/>
                <a:ea typeface="TT Commons Pro Italics"/>
                <a:cs typeface="Arial" panose="020B0604020202020204" pitchFamily="34" charset="0"/>
                <a:sym typeface="TT Commons Pro Italics"/>
              </a:rPr>
              <a:t>Enhancing Resilience To Avoid Cascading Disaster</a:t>
            </a:r>
          </a:p>
        </p:txBody>
      </p:sp>
      <p:sp>
        <p:nvSpPr>
          <p:cNvPr id="14" name="Freeform 11">
            <a:extLst>
              <a:ext uri="{FF2B5EF4-FFF2-40B4-BE49-F238E27FC236}">
                <a16:creationId xmlns:a16="http://schemas.microsoft.com/office/drawing/2014/main" id="{9E007964-70FA-A7C0-E603-73430F5B60FA}"/>
              </a:ext>
            </a:extLst>
          </p:cNvPr>
          <p:cNvSpPr/>
          <p:nvPr userDrawn="1"/>
        </p:nvSpPr>
        <p:spPr>
          <a:xfrm>
            <a:off x="306141" y="157857"/>
            <a:ext cx="4406949" cy="2058958"/>
          </a:xfrm>
          <a:custGeom>
            <a:avLst/>
            <a:gdLst/>
            <a:ahLst/>
            <a:cxnLst/>
            <a:rect l="l" t="t" r="r" b="b"/>
            <a:pathLst>
              <a:path w="6593972" h="2997554">
                <a:moveTo>
                  <a:pt x="0" y="0"/>
                </a:moveTo>
                <a:lnTo>
                  <a:pt x="6593972" y="0"/>
                </a:lnTo>
                <a:lnTo>
                  <a:pt x="6593972" y="2997554"/>
                </a:lnTo>
                <a:lnTo>
                  <a:pt x="0" y="2997554"/>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15" name="Freeform 10">
            <a:extLst>
              <a:ext uri="{FF2B5EF4-FFF2-40B4-BE49-F238E27FC236}">
                <a16:creationId xmlns:a16="http://schemas.microsoft.com/office/drawing/2014/main" id="{59A03FD2-BE22-77F8-1557-BB4AB15D3A6B}"/>
              </a:ext>
            </a:extLst>
          </p:cNvPr>
          <p:cNvSpPr/>
          <p:nvPr userDrawn="1"/>
        </p:nvSpPr>
        <p:spPr>
          <a:xfrm flipH="1">
            <a:off x="4095023" y="3727684"/>
            <a:ext cx="2743200" cy="1772953"/>
          </a:xfrm>
          <a:custGeom>
            <a:avLst/>
            <a:gdLst/>
            <a:ahLst/>
            <a:cxnLst/>
            <a:rect l="l" t="t" r="r" b="b"/>
            <a:pathLst>
              <a:path w="4784472" h="4564047">
                <a:moveTo>
                  <a:pt x="4784472" y="0"/>
                </a:moveTo>
                <a:lnTo>
                  <a:pt x="0" y="0"/>
                </a:lnTo>
                <a:lnTo>
                  <a:pt x="0" y="4564047"/>
                </a:lnTo>
                <a:lnTo>
                  <a:pt x="4784472" y="4564047"/>
                </a:lnTo>
                <a:lnTo>
                  <a:pt x="4784472"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16" name="Freeform 10">
            <a:extLst>
              <a:ext uri="{FF2B5EF4-FFF2-40B4-BE49-F238E27FC236}">
                <a16:creationId xmlns:a16="http://schemas.microsoft.com/office/drawing/2014/main" id="{5EFB1473-89D0-818F-355E-E1AA52908062}"/>
              </a:ext>
            </a:extLst>
          </p:cNvPr>
          <p:cNvSpPr/>
          <p:nvPr userDrawn="1"/>
        </p:nvSpPr>
        <p:spPr>
          <a:xfrm>
            <a:off x="6970847" y="3708258"/>
            <a:ext cx="2372399" cy="1772953"/>
          </a:xfrm>
          <a:custGeom>
            <a:avLst/>
            <a:gdLst/>
            <a:ahLst/>
            <a:cxnLst/>
            <a:rect l="l" t="t" r="r" b="b"/>
            <a:pathLst>
              <a:path w="2973535" h="1412429">
                <a:moveTo>
                  <a:pt x="0" y="0"/>
                </a:moveTo>
                <a:lnTo>
                  <a:pt x="2973535" y="0"/>
                </a:lnTo>
                <a:lnTo>
                  <a:pt x="2973535" y="1412429"/>
                </a:lnTo>
                <a:lnTo>
                  <a:pt x="0" y="1412429"/>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17" name="Freeform 9">
            <a:extLst>
              <a:ext uri="{FF2B5EF4-FFF2-40B4-BE49-F238E27FC236}">
                <a16:creationId xmlns:a16="http://schemas.microsoft.com/office/drawing/2014/main" id="{D6B98F5B-8BBF-0856-BF2E-783B28519886}"/>
              </a:ext>
            </a:extLst>
          </p:cNvPr>
          <p:cNvSpPr/>
          <p:nvPr userDrawn="1"/>
        </p:nvSpPr>
        <p:spPr>
          <a:xfrm>
            <a:off x="9475869" y="3727684"/>
            <a:ext cx="2707791" cy="1753527"/>
          </a:xfrm>
          <a:custGeom>
            <a:avLst/>
            <a:gdLst/>
            <a:ahLst/>
            <a:cxnLst/>
            <a:rect l="l" t="t" r="r" b="b"/>
            <a:pathLst>
              <a:path w="3786813" h="2366758">
                <a:moveTo>
                  <a:pt x="0" y="0"/>
                </a:moveTo>
                <a:lnTo>
                  <a:pt x="3786813" y="0"/>
                </a:lnTo>
                <a:lnTo>
                  <a:pt x="3786813" y="2366758"/>
                </a:lnTo>
                <a:lnTo>
                  <a:pt x="0" y="2366758"/>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8" name="Content Placeholder 7">
            <a:extLst>
              <a:ext uri="{FF2B5EF4-FFF2-40B4-BE49-F238E27FC236}">
                <a16:creationId xmlns:a16="http://schemas.microsoft.com/office/drawing/2014/main" id="{FC8428FC-C3E3-468F-D394-FB34AFD7D774}"/>
              </a:ext>
            </a:extLst>
          </p:cNvPr>
          <p:cNvSpPr>
            <a:spLocks noGrp="1"/>
          </p:cNvSpPr>
          <p:nvPr>
            <p:ph sz="quarter" idx="10" hasCustomPrompt="1"/>
          </p:nvPr>
        </p:nvSpPr>
        <p:spPr>
          <a:xfrm>
            <a:off x="7562072" y="6246767"/>
            <a:ext cx="4366582" cy="331421"/>
          </a:xfrm>
        </p:spPr>
        <p:txBody>
          <a:bodyPr>
            <a:normAutofit/>
          </a:bodyPr>
          <a:lstStyle>
            <a:lvl1pPr marL="0" indent="0" algn="r">
              <a:buNone/>
              <a:defRPr sz="1600">
                <a:solidFill>
                  <a:srgbClr val="F6F2EF"/>
                </a:solidFill>
              </a:defRPr>
            </a:lvl1pPr>
          </a:lstStyle>
          <a:p>
            <a:pPr lvl="0"/>
            <a:r>
              <a:rPr lang="en-US" dirty="0"/>
              <a:t>CLICK TO EDIT MASTER TEXT STYLES</a:t>
            </a:r>
          </a:p>
        </p:txBody>
      </p:sp>
      <p:sp>
        <p:nvSpPr>
          <p:cNvPr id="2" name="Title 1">
            <a:extLst>
              <a:ext uri="{FF2B5EF4-FFF2-40B4-BE49-F238E27FC236}">
                <a16:creationId xmlns:a16="http://schemas.microsoft.com/office/drawing/2014/main" id="{36F75024-B518-99D0-04B3-9E01EAAADA80}"/>
              </a:ext>
            </a:extLst>
          </p:cNvPr>
          <p:cNvSpPr>
            <a:spLocks noGrp="1"/>
          </p:cNvSpPr>
          <p:nvPr>
            <p:ph type="ctrTitle" hasCustomPrompt="1"/>
          </p:nvPr>
        </p:nvSpPr>
        <p:spPr>
          <a:xfrm>
            <a:off x="306141" y="6246767"/>
            <a:ext cx="7199560" cy="331421"/>
          </a:xfrm>
        </p:spPr>
        <p:txBody>
          <a:bodyPr anchor="b">
            <a:noAutofit/>
          </a:bodyPr>
          <a:lstStyle>
            <a:lvl1pPr algn="l">
              <a:defRPr lang="en-US" sz="1600" b="0" kern="1200" dirty="0">
                <a:solidFill>
                  <a:srgbClr val="E4E2DD"/>
                </a:solidFill>
                <a:effectLst/>
                <a:latin typeface="Arial" panose="020B0604020202020204" pitchFamily="34" charset="0"/>
                <a:ea typeface="Calibri" panose="020F050202020403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99149595"/>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A6EF5-FB86-EF33-67D4-9765E9CE33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74E340-DBE1-B8E9-9DC5-51D434B5C4AA}"/>
              </a:ext>
            </a:extLst>
          </p:cNvPr>
          <p:cNvSpPr>
            <a:spLocks noGrp="1"/>
          </p:cNvSpPr>
          <p:nvPr>
            <p:ph idx="1"/>
          </p:nvPr>
        </p:nvSpPr>
        <p:spPr>
          <a:xfrm>
            <a:off x="359735" y="1199757"/>
            <a:ext cx="11483406" cy="479197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F65FA84-0759-D2CC-7E12-3411FECF8432}"/>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432318"/>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spTree>
    <p:extLst>
      <p:ext uri="{BB962C8B-B14F-4D97-AF65-F5344CB8AC3E}">
        <p14:creationId xmlns:p14="http://schemas.microsoft.com/office/powerpoint/2010/main" val="27399070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90CA6-6377-94EA-490C-19ABC888E4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1A07E9-8511-6742-6E54-B73A5D637A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503F52CB-DADF-EB2E-C452-DFB460BF738B}"/>
              </a:ext>
            </a:extLst>
          </p:cNvPr>
          <p:cNvSpPr>
            <a:spLocks noGrp="1"/>
          </p:cNvSpPr>
          <p:nvPr>
            <p:ph type="sldNum" sz="quarter" idx="12"/>
          </p:nvPr>
        </p:nvSpPr>
        <p:spPr>
          <a:xfrm>
            <a:off x="9099941" y="6322714"/>
            <a:ext cx="2743200" cy="365125"/>
          </a:xfrm>
          <a:prstGeom prst="rect">
            <a:avLst/>
          </a:prstGeom>
        </p:spPr>
        <p:txBody>
          <a:bodyPr/>
          <a:lstStyle>
            <a:lvl1pPr algn="r">
              <a:defRPr sz="1000">
                <a:solidFill>
                  <a:srgbClr val="432318"/>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spTree>
    <p:extLst>
      <p:ext uri="{BB962C8B-B14F-4D97-AF65-F5344CB8AC3E}">
        <p14:creationId xmlns:p14="http://schemas.microsoft.com/office/powerpoint/2010/main" val="33872630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4459473-B9D4-C28B-158F-C5B880D74CAF}"/>
              </a:ext>
            </a:extLst>
          </p:cNvPr>
          <p:cNvSpPr>
            <a:spLocks noGrp="1"/>
          </p:cNvSpPr>
          <p:nvPr>
            <p:ph type="sldNum" sz="quarter" idx="10"/>
          </p:nvPr>
        </p:nvSpPr>
        <p:spPr/>
        <p:txBody>
          <a:bodyPr/>
          <a:lstStyle/>
          <a:p>
            <a:fld id="{41F22949-EC75-4C1E-A5A3-6925628064E7}" type="slidenum">
              <a:rPr lang="en-US" smtClean="0"/>
              <a:pPr/>
              <a:t>‹#›</a:t>
            </a:fld>
            <a:endParaRPr lang="en-US" dirty="0"/>
          </a:p>
        </p:txBody>
      </p:sp>
      <p:sp>
        <p:nvSpPr>
          <p:cNvPr id="4" name="Rectangle 3">
            <a:extLst>
              <a:ext uri="{FF2B5EF4-FFF2-40B4-BE49-F238E27FC236}">
                <a16:creationId xmlns:a16="http://schemas.microsoft.com/office/drawing/2014/main" id="{63D113B3-4D78-9278-CAC4-1BD98F8BE03F}"/>
              </a:ext>
            </a:extLst>
          </p:cNvPr>
          <p:cNvSpPr/>
          <p:nvPr userDrawn="1"/>
        </p:nvSpPr>
        <p:spPr>
          <a:xfrm>
            <a:off x="21634" y="-84221"/>
            <a:ext cx="12170366" cy="69422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60AA0F8-A397-B657-A9A3-35787DE96937}"/>
              </a:ext>
            </a:extLst>
          </p:cNvPr>
          <p:cNvSpPr/>
          <p:nvPr userDrawn="1"/>
        </p:nvSpPr>
        <p:spPr>
          <a:xfrm>
            <a:off x="517336" y="144094"/>
            <a:ext cx="3311102" cy="1787894"/>
          </a:xfrm>
          <a:prstGeom prst="rect">
            <a:avLst/>
          </a:prstGeom>
          <a:solidFill>
            <a:srgbClr val="E9DB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FF4C8EF-ACDB-9BC8-617D-B993EDF47A95}"/>
              </a:ext>
            </a:extLst>
          </p:cNvPr>
          <p:cNvSpPr/>
          <p:nvPr userDrawn="1"/>
        </p:nvSpPr>
        <p:spPr>
          <a:xfrm>
            <a:off x="0" y="0"/>
            <a:ext cx="2842294" cy="6081823"/>
          </a:xfrm>
          <a:prstGeom prst="rect">
            <a:avLst/>
          </a:prstGeom>
          <a:solidFill>
            <a:srgbClr val="4323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E04DB7B-E367-C78B-13D4-860C634D6A2A}"/>
              </a:ext>
            </a:extLst>
          </p:cNvPr>
          <p:cNvSpPr/>
          <p:nvPr userDrawn="1"/>
        </p:nvSpPr>
        <p:spPr>
          <a:xfrm>
            <a:off x="458574" y="4976205"/>
            <a:ext cx="3369864" cy="1881796"/>
          </a:xfrm>
          <a:prstGeom prst="rect">
            <a:avLst/>
          </a:prstGeom>
          <a:solidFill>
            <a:srgbClr val="E9DB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CC6368D-12BA-8069-338C-1B6F3DD62537}"/>
              </a:ext>
            </a:extLst>
          </p:cNvPr>
          <p:cNvSpPr/>
          <p:nvPr userDrawn="1"/>
        </p:nvSpPr>
        <p:spPr>
          <a:xfrm>
            <a:off x="254074" y="318978"/>
            <a:ext cx="3371728" cy="63688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DF93966F-633B-F909-6FD2-827FA6C5AC3C}"/>
              </a:ext>
            </a:extLst>
          </p:cNvPr>
          <p:cNvSpPr>
            <a:spLocks noGrp="1"/>
          </p:cNvSpPr>
          <p:nvPr>
            <p:ph type="body" sz="quarter" idx="11"/>
          </p:nvPr>
        </p:nvSpPr>
        <p:spPr>
          <a:xfrm>
            <a:off x="4324350" y="581025"/>
            <a:ext cx="7408863" cy="5822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a:extLst>
              <a:ext uri="{FF2B5EF4-FFF2-40B4-BE49-F238E27FC236}">
                <a16:creationId xmlns:a16="http://schemas.microsoft.com/office/drawing/2014/main" id="{8C34D8A2-EAF0-78F6-FCD5-4DE8B159DBD6}"/>
              </a:ext>
            </a:extLst>
          </p:cNvPr>
          <p:cNvSpPr>
            <a:spLocks noGrp="1"/>
          </p:cNvSpPr>
          <p:nvPr>
            <p:ph type="body" sz="quarter" idx="12"/>
          </p:nvPr>
        </p:nvSpPr>
        <p:spPr>
          <a:xfrm>
            <a:off x="350944" y="3286515"/>
            <a:ext cx="3211919" cy="874713"/>
          </a:xfrm>
        </p:spPr>
        <p:txBody>
          <a:bodyPr>
            <a:noAutofit/>
          </a:bodyPr>
          <a:lstStyle>
            <a:lvl1pPr marL="0" indent="0" algn="ctr">
              <a:buNone/>
              <a:defRPr sz="2800" b="1"/>
            </a:lvl1pPr>
            <a:lvl2pPr marL="457200" indent="0">
              <a:buNone/>
              <a:defRPr/>
            </a:lvl2pPr>
          </a:lstStyle>
          <a:p>
            <a:pPr lvl="0"/>
            <a:r>
              <a:rPr lang="en-US" dirty="0"/>
              <a:t>Click to edit Master text styles</a:t>
            </a:r>
          </a:p>
        </p:txBody>
      </p:sp>
      <p:sp>
        <p:nvSpPr>
          <p:cNvPr id="15" name="Picture Placeholder 14">
            <a:extLst>
              <a:ext uri="{FF2B5EF4-FFF2-40B4-BE49-F238E27FC236}">
                <a16:creationId xmlns:a16="http://schemas.microsoft.com/office/drawing/2014/main" id="{3A3399AE-1FE7-D439-711B-BFFB77A153CF}"/>
              </a:ext>
            </a:extLst>
          </p:cNvPr>
          <p:cNvSpPr>
            <a:spLocks noGrp="1"/>
          </p:cNvSpPr>
          <p:nvPr>
            <p:ph type="pic" sz="quarter" idx="13"/>
          </p:nvPr>
        </p:nvSpPr>
        <p:spPr>
          <a:xfrm>
            <a:off x="679760" y="720857"/>
            <a:ext cx="2554288" cy="2409825"/>
          </a:xfrm>
        </p:spPr>
        <p:txBody>
          <a:bodyPr/>
          <a:lstStyle>
            <a:lvl1pPr marL="0" indent="0">
              <a:buNone/>
              <a:defRPr/>
            </a:lvl1pPr>
          </a:lstStyle>
          <a:p>
            <a:endParaRPr lang="en-US" dirty="0"/>
          </a:p>
        </p:txBody>
      </p:sp>
      <p:sp>
        <p:nvSpPr>
          <p:cNvPr id="17" name="Picture Placeholder 16">
            <a:extLst>
              <a:ext uri="{FF2B5EF4-FFF2-40B4-BE49-F238E27FC236}">
                <a16:creationId xmlns:a16="http://schemas.microsoft.com/office/drawing/2014/main" id="{6F81841A-BC07-DBAB-D47F-89BBC5BF1B9E}"/>
              </a:ext>
            </a:extLst>
          </p:cNvPr>
          <p:cNvSpPr>
            <a:spLocks noGrp="1"/>
          </p:cNvSpPr>
          <p:nvPr>
            <p:ph type="pic" sz="quarter" idx="14"/>
          </p:nvPr>
        </p:nvSpPr>
        <p:spPr>
          <a:xfrm>
            <a:off x="1173163" y="5318676"/>
            <a:ext cx="1436687" cy="1208087"/>
          </a:xfrm>
        </p:spPr>
        <p:txBody>
          <a:bodyPr/>
          <a:lstStyle>
            <a:lvl1pPr marL="0" indent="0">
              <a:buNone/>
              <a:defRPr/>
            </a:lvl1pPr>
          </a:lstStyle>
          <a:p>
            <a:endParaRPr lang="en-US" dirty="0"/>
          </a:p>
        </p:txBody>
      </p:sp>
      <p:sp>
        <p:nvSpPr>
          <p:cNvPr id="19" name="Text Placeholder 18">
            <a:extLst>
              <a:ext uri="{FF2B5EF4-FFF2-40B4-BE49-F238E27FC236}">
                <a16:creationId xmlns:a16="http://schemas.microsoft.com/office/drawing/2014/main" id="{70A04D8B-BD5B-00A3-59FB-BE3BE1D59507}"/>
              </a:ext>
            </a:extLst>
          </p:cNvPr>
          <p:cNvSpPr>
            <a:spLocks noGrp="1"/>
          </p:cNvSpPr>
          <p:nvPr>
            <p:ph type="body" sz="quarter" idx="15"/>
          </p:nvPr>
        </p:nvSpPr>
        <p:spPr>
          <a:xfrm>
            <a:off x="350838" y="4200525"/>
            <a:ext cx="3211512" cy="453528"/>
          </a:xfrm>
        </p:spPr>
        <p:txBody>
          <a:bodyPr>
            <a:noAutofit/>
          </a:bodyPr>
          <a:lstStyle>
            <a:lvl1pPr marL="0" indent="0" algn="ctr">
              <a:buNone/>
              <a:defRPr sz="1800" i="1"/>
            </a:lvl1pPr>
          </a:lstStyle>
          <a:p>
            <a:pPr lvl="0"/>
            <a:r>
              <a:rPr lang="en-US" dirty="0"/>
              <a:t>Click to edit Master text styles</a:t>
            </a:r>
          </a:p>
        </p:txBody>
      </p:sp>
      <p:sp>
        <p:nvSpPr>
          <p:cNvPr id="21" name="Text Placeholder 20">
            <a:extLst>
              <a:ext uri="{FF2B5EF4-FFF2-40B4-BE49-F238E27FC236}">
                <a16:creationId xmlns:a16="http://schemas.microsoft.com/office/drawing/2014/main" id="{15767EC1-A055-74C2-3451-AEE1A0BAC62E}"/>
              </a:ext>
            </a:extLst>
          </p:cNvPr>
          <p:cNvSpPr>
            <a:spLocks noGrp="1"/>
          </p:cNvSpPr>
          <p:nvPr>
            <p:ph type="body" sz="quarter" idx="16"/>
          </p:nvPr>
        </p:nvSpPr>
        <p:spPr>
          <a:xfrm>
            <a:off x="350838" y="4692650"/>
            <a:ext cx="3189287" cy="503238"/>
          </a:xfrm>
        </p:spPr>
        <p:txBody>
          <a:bodyPr>
            <a:noAutofit/>
          </a:bodyPr>
          <a:lstStyle>
            <a:lvl1pPr marL="0" indent="0" algn="ctr">
              <a:buNone/>
              <a:defRPr sz="1800"/>
            </a:lvl1pPr>
          </a:lstStyle>
          <a:p>
            <a:pPr lvl="0"/>
            <a:r>
              <a:rPr lang="en-US" dirty="0"/>
              <a:t>Click to edit Master text styles</a:t>
            </a:r>
          </a:p>
        </p:txBody>
      </p:sp>
    </p:spTree>
    <p:extLst>
      <p:ext uri="{BB962C8B-B14F-4D97-AF65-F5344CB8AC3E}">
        <p14:creationId xmlns:p14="http://schemas.microsoft.com/office/powerpoint/2010/main" val="12547672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38F7E-195E-A1E1-3127-E65CC9B8DD20}"/>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63D113B3-4D78-9278-CAC4-1BD98F8BE03F}"/>
              </a:ext>
            </a:extLst>
          </p:cNvPr>
          <p:cNvSpPr/>
          <p:nvPr userDrawn="1"/>
        </p:nvSpPr>
        <p:spPr>
          <a:xfrm>
            <a:off x="-12032" y="1064284"/>
            <a:ext cx="12170366" cy="46975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9" name="Freeform 11">
            <a:extLst>
              <a:ext uri="{FF2B5EF4-FFF2-40B4-BE49-F238E27FC236}">
                <a16:creationId xmlns:a16="http://schemas.microsoft.com/office/drawing/2014/main" id="{358C3F7F-4751-4774-09C7-167FED30E126}"/>
              </a:ext>
            </a:extLst>
          </p:cNvPr>
          <p:cNvSpPr/>
          <p:nvPr userDrawn="1"/>
        </p:nvSpPr>
        <p:spPr>
          <a:xfrm>
            <a:off x="10192983" y="100855"/>
            <a:ext cx="1847271" cy="925329"/>
          </a:xfrm>
          <a:custGeom>
            <a:avLst/>
            <a:gdLst/>
            <a:ahLst/>
            <a:cxnLst/>
            <a:rect l="l" t="t" r="r" b="b"/>
            <a:pathLst>
              <a:path w="6593972" h="2997554">
                <a:moveTo>
                  <a:pt x="0" y="0"/>
                </a:moveTo>
                <a:lnTo>
                  <a:pt x="6593972" y="0"/>
                </a:lnTo>
                <a:lnTo>
                  <a:pt x="6593972" y="2997554"/>
                </a:lnTo>
                <a:lnTo>
                  <a:pt x="0" y="2997554"/>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13" name="Rectangle 12">
            <a:extLst>
              <a:ext uri="{FF2B5EF4-FFF2-40B4-BE49-F238E27FC236}">
                <a16:creationId xmlns:a16="http://schemas.microsoft.com/office/drawing/2014/main" id="{85E63860-DAD5-4230-5088-2389D5A58D5D}"/>
              </a:ext>
            </a:extLst>
          </p:cNvPr>
          <p:cNvSpPr/>
          <p:nvPr userDrawn="1"/>
        </p:nvSpPr>
        <p:spPr>
          <a:xfrm>
            <a:off x="-12032" y="6011780"/>
            <a:ext cx="12204032" cy="8462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4459473-B9D4-C28B-158F-C5B880D74CAF}"/>
              </a:ext>
            </a:extLst>
          </p:cNvPr>
          <p:cNvSpPr>
            <a:spLocks noGrp="1"/>
          </p:cNvSpPr>
          <p:nvPr>
            <p:ph type="sldNum" sz="quarter" idx="10"/>
          </p:nvPr>
        </p:nvSpPr>
        <p:spPr/>
        <p:txBody>
          <a:bodyPr/>
          <a:lstStyle/>
          <a:p>
            <a:fld id="{41F22949-EC75-4C1E-A5A3-6925628064E7}" type="slidenum">
              <a:rPr lang="en-US" smtClean="0"/>
              <a:pPr/>
              <a:t>‹#›</a:t>
            </a:fld>
            <a:endParaRPr lang="en-US" dirty="0"/>
          </a:p>
        </p:txBody>
      </p:sp>
      <p:sp>
        <p:nvSpPr>
          <p:cNvPr id="15" name="Text Placeholder 14">
            <a:extLst>
              <a:ext uri="{FF2B5EF4-FFF2-40B4-BE49-F238E27FC236}">
                <a16:creationId xmlns:a16="http://schemas.microsoft.com/office/drawing/2014/main" id="{501CA2B2-AC93-EEEF-F2BD-E89BE26458C3}"/>
              </a:ext>
            </a:extLst>
          </p:cNvPr>
          <p:cNvSpPr>
            <a:spLocks noGrp="1"/>
          </p:cNvSpPr>
          <p:nvPr>
            <p:ph type="body" sz="quarter" idx="11"/>
          </p:nvPr>
        </p:nvSpPr>
        <p:spPr>
          <a:xfrm>
            <a:off x="2066925" y="1405728"/>
            <a:ext cx="9753600" cy="480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6">
            <a:extLst>
              <a:ext uri="{FF2B5EF4-FFF2-40B4-BE49-F238E27FC236}">
                <a16:creationId xmlns:a16="http://schemas.microsoft.com/office/drawing/2014/main" id="{37F2AF84-7061-10A2-A658-6C3DAC4FEC10}"/>
              </a:ext>
            </a:extLst>
          </p:cNvPr>
          <p:cNvSpPr>
            <a:spLocks noGrp="1"/>
          </p:cNvSpPr>
          <p:nvPr>
            <p:ph type="pic" sz="quarter" idx="12"/>
          </p:nvPr>
        </p:nvSpPr>
        <p:spPr>
          <a:xfrm>
            <a:off x="33666" y="1555908"/>
            <a:ext cx="1828800" cy="4546600"/>
          </a:xfrm>
        </p:spPr>
        <p:txBody>
          <a:bodyPr/>
          <a:lstStyle>
            <a:lvl1pPr marL="0" indent="0">
              <a:buNone/>
              <a:defRPr/>
            </a:lvl1pPr>
          </a:lstStyle>
          <a:p>
            <a:endParaRPr lang="en-US" dirty="0"/>
          </a:p>
        </p:txBody>
      </p:sp>
    </p:spTree>
    <p:extLst>
      <p:ext uri="{BB962C8B-B14F-4D97-AF65-F5344CB8AC3E}">
        <p14:creationId xmlns:p14="http://schemas.microsoft.com/office/powerpoint/2010/main" val="27721944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A0311-A560-800E-A928-AE1EC77110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94F164-D80B-8EEF-3194-183998C9B5C9}"/>
              </a:ext>
            </a:extLst>
          </p:cNvPr>
          <p:cNvSpPr>
            <a:spLocks noGrp="1"/>
          </p:cNvSpPr>
          <p:nvPr>
            <p:ph sz="half" idx="1"/>
          </p:nvPr>
        </p:nvSpPr>
        <p:spPr>
          <a:xfrm>
            <a:off x="412898" y="1253330"/>
            <a:ext cx="5445642" cy="48072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48907AB-A76F-814B-C4C0-D1C1C22342F1}"/>
              </a:ext>
            </a:extLst>
          </p:cNvPr>
          <p:cNvSpPr>
            <a:spLocks noGrp="1"/>
          </p:cNvSpPr>
          <p:nvPr>
            <p:ph sz="half" idx="2"/>
          </p:nvPr>
        </p:nvSpPr>
        <p:spPr>
          <a:xfrm>
            <a:off x="6225362" y="1248014"/>
            <a:ext cx="5578549" cy="4807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8F3BC79-7A82-5F76-3703-7560F271C7D6}"/>
              </a:ext>
            </a:extLst>
          </p:cNvPr>
          <p:cNvSpPr>
            <a:spLocks noGrp="1"/>
          </p:cNvSpPr>
          <p:nvPr>
            <p:ph type="sldNum" sz="quarter" idx="12"/>
          </p:nvPr>
        </p:nvSpPr>
        <p:spPr>
          <a:xfrm>
            <a:off x="9099941" y="6322714"/>
            <a:ext cx="2743200" cy="365125"/>
          </a:xfrm>
          <a:prstGeom prst="rect">
            <a:avLst/>
          </a:prstGeom>
        </p:spPr>
        <p:txBody>
          <a:bodyPr/>
          <a:lstStyle>
            <a:lvl1pPr algn="r">
              <a:defRPr sz="1000">
                <a:solidFill>
                  <a:srgbClr val="F6F2EF"/>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spTree>
    <p:extLst>
      <p:ext uri="{BB962C8B-B14F-4D97-AF65-F5344CB8AC3E}">
        <p14:creationId xmlns:p14="http://schemas.microsoft.com/office/powerpoint/2010/main" val="29239810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72DAB-0AA0-FF57-0096-EB0705B22DE6}"/>
              </a:ext>
            </a:extLst>
          </p:cNvPr>
          <p:cNvSpPr>
            <a:spLocks noGrp="1"/>
          </p:cNvSpPr>
          <p:nvPr>
            <p:ph type="title"/>
          </p:nvPr>
        </p:nvSpPr>
        <p:spPr>
          <a:xfrm>
            <a:off x="838200" y="-66526"/>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2E8F5557-C699-2E7E-FB8E-CB5E38FE7D8F}"/>
              </a:ext>
            </a:extLst>
          </p:cNvPr>
          <p:cNvSpPr>
            <a:spLocks noGrp="1"/>
          </p:cNvSpPr>
          <p:nvPr>
            <p:ph type="body" idx="1"/>
          </p:nvPr>
        </p:nvSpPr>
        <p:spPr>
          <a:xfrm>
            <a:off x="839788" y="136217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A6CE14B-57DD-0842-C639-B0ABD4BC774D}"/>
              </a:ext>
            </a:extLst>
          </p:cNvPr>
          <p:cNvSpPr>
            <a:spLocks noGrp="1"/>
          </p:cNvSpPr>
          <p:nvPr>
            <p:ph sz="half" idx="2"/>
          </p:nvPr>
        </p:nvSpPr>
        <p:spPr>
          <a:xfrm>
            <a:off x="839788" y="2186084"/>
            <a:ext cx="5157787" cy="38638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F0E8882-5580-BD7A-0912-461B9072BE9F}"/>
              </a:ext>
            </a:extLst>
          </p:cNvPr>
          <p:cNvSpPr>
            <a:spLocks noGrp="1"/>
          </p:cNvSpPr>
          <p:nvPr>
            <p:ph type="body" sz="quarter" idx="3"/>
          </p:nvPr>
        </p:nvSpPr>
        <p:spPr>
          <a:xfrm>
            <a:off x="6172200" y="136217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8418398-2B93-7114-9D7E-5331F8B3540D}"/>
              </a:ext>
            </a:extLst>
          </p:cNvPr>
          <p:cNvSpPr>
            <a:spLocks noGrp="1"/>
          </p:cNvSpPr>
          <p:nvPr>
            <p:ph sz="quarter" idx="4"/>
          </p:nvPr>
        </p:nvSpPr>
        <p:spPr>
          <a:xfrm>
            <a:off x="6172200" y="2186085"/>
            <a:ext cx="5183188" cy="3863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1A592FF5-085C-26B3-E3B2-FA5033EB20F5}"/>
              </a:ext>
            </a:extLst>
          </p:cNvPr>
          <p:cNvSpPr>
            <a:spLocks noGrp="1"/>
          </p:cNvSpPr>
          <p:nvPr>
            <p:ph type="sldNum" sz="quarter" idx="12"/>
          </p:nvPr>
        </p:nvSpPr>
        <p:spPr>
          <a:xfrm>
            <a:off x="9099941" y="6322714"/>
            <a:ext cx="2743200" cy="365125"/>
          </a:xfrm>
          <a:prstGeom prst="rect">
            <a:avLst/>
          </a:prstGeom>
        </p:spPr>
        <p:txBody>
          <a:bodyPr/>
          <a:lstStyle>
            <a:lvl1pPr algn="r">
              <a:defRPr sz="1000">
                <a:solidFill>
                  <a:srgbClr val="F6F2EF"/>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spTree>
    <p:extLst>
      <p:ext uri="{BB962C8B-B14F-4D97-AF65-F5344CB8AC3E}">
        <p14:creationId xmlns:p14="http://schemas.microsoft.com/office/powerpoint/2010/main" val="20190337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F04C4-E4F0-4088-9E38-FBB9CAC6E832}"/>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FDE0AD54-88BE-D61D-F1F5-BF93A2C50BF5}"/>
              </a:ext>
            </a:extLst>
          </p:cNvPr>
          <p:cNvSpPr>
            <a:spLocks noGrp="1"/>
          </p:cNvSpPr>
          <p:nvPr>
            <p:ph type="sldNum" sz="quarter" idx="12"/>
          </p:nvPr>
        </p:nvSpPr>
        <p:spPr>
          <a:xfrm>
            <a:off x="9099941" y="6322714"/>
            <a:ext cx="2743200" cy="365125"/>
          </a:xfrm>
          <a:prstGeom prst="rect">
            <a:avLst/>
          </a:prstGeom>
        </p:spPr>
        <p:txBody>
          <a:bodyPr/>
          <a:lstStyle>
            <a:lvl1pPr algn="r">
              <a:defRPr sz="1000">
                <a:solidFill>
                  <a:srgbClr val="F6F2EF"/>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spTree>
    <p:extLst>
      <p:ext uri="{BB962C8B-B14F-4D97-AF65-F5344CB8AC3E}">
        <p14:creationId xmlns:p14="http://schemas.microsoft.com/office/powerpoint/2010/main" val="30593829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0AED3A-7FF0-F93D-B7F8-B51B3058E160}"/>
              </a:ext>
            </a:extLst>
          </p:cNvPr>
          <p:cNvSpPr>
            <a:spLocks noGrp="1"/>
          </p:cNvSpPr>
          <p:nvPr>
            <p:ph type="sldNum" sz="quarter" idx="12"/>
          </p:nvPr>
        </p:nvSpPr>
        <p:spPr>
          <a:xfrm>
            <a:off x="9099941" y="6322714"/>
            <a:ext cx="2743200" cy="365125"/>
          </a:xfrm>
          <a:prstGeom prst="rect">
            <a:avLst/>
          </a:prstGeom>
        </p:spPr>
        <p:txBody>
          <a:bodyPr/>
          <a:lstStyle>
            <a:lvl1pPr algn="r">
              <a:defRPr sz="1000">
                <a:solidFill>
                  <a:srgbClr val="F6F2EF"/>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spTree>
    <p:extLst>
      <p:ext uri="{BB962C8B-B14F-4D97-AF65-F5344CB8AC3E}">
        <p14:creationId xmlns:p14="http://schemas.microsoft.com/office/powerpoint/2010/main" val="4077886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803DDC-1781-336D-EC33-EE280666B4D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75684" y="1382319"/>
            <a:ext cx="11607209" cy="4825478"/>
          </a:xfrm>
          <a:prstGeom prst="rect">
            <a:avLst/>
          </a:prstGeom>
        </p:spPr>
      </p:pic>
      <p:sp>
        <p:nvSpPr>
          <p:cNvPr id="3" name="Content Placeholder 2">
            <a:extLst>
              <a:ext uri="{FF2B5EF4-FFF2-40B4-BE49-F238E27FC236}">
                <a16:creationId xmlns:a16="http://schemas.microsoft.com/office/drawing/2014/main" id="{E874E340-DBE1-B8E9-9DC5-51D434B5C4AA}"/>
              </a:ext>
            </a:extLst>
          </p:cNvPr>
          <p:cNvSpPr>
            <a:spLocks noGrp="1"/>
          </p:cNvSpPr>
          <p:nvPr>
            <p:ph idx="1"/>
          </p:nvPr>
        </p:nvSpPr>
        <p:spPr>
          <a:xfrm>
            <a:off x="3254388" y="1747446"/>
            <a:ext cx="8728505" cy="44603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A7A6EF5-FB86-EF33-67D4-9765E9CE330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F65FA84-0759-D2CC-7E12-3411FECF8432}"/>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a:p>
        </p:txBody>
      </p:sp>
    </p:spTree>
    <p:extLst>
      <p:ext uri="{BB962C8B-B14F-4D97-AF65-F5344CB8AC3E}">
        <p14:creationId xmlns:p14="http://schemas.microsoft.com/office/powerpoint/2010/main" val="23753380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4F35C-DCB5-7C37-6639-D4C41C0F30DF}"/>
              </a:ext>
            </a:extLst>
          </p:cNvPr>
          <p:cNvSpPr>
            <a:spLocks noGrp="1"/>
          </p:cNvSpPr>
          <p:nvPr>
            <p:ph type="title"/>
          </p:nvPr>
        </p:nvSpPr>
        <p:spPr>
          <a:xfrm>
            <a:off x="276262" y="148856"/>
            <a:ext cx="8176621" cy="651244"/>
          </a:xfrm>
        </p:spPr>
        <p:txBody>
          <a:bodyPr anchor="b"/>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95DAD96F-38D1-09D8-2C5D-6518673CAE2E}"/>
              </a:ext>
            </a:extLst>
          </p:cNvPr>
          <p:cNvSpPr>
            <a:spLocks noGrp="1"/>
          </p:cNvSpPr>
          <p:nvPr>
            <p:ph type="pic" idx="1"/>
          </p:nvPr>
        </p:nvSpPr>
        <p:spPr>
          <a:xfrm>
            <a:off x="5183188" y="1158949"/>
            <a:ext cx="6172200" cy="470210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84D6667-0BD0-2260-89EA-C5F6DC250930}"/>
              </a:ext>
            </a:extLst>
          </p:cNvPr>
          <p:cNvSpPr>
            <a:spLocks noGrp="1"/>
          </p:cNvSpPr>
          <p:nvPr>
            <p:ph type="body" sz="half" idx="2"/>
          </p:nvPr>
        </p:nvSpPr>
        <p:spPr>
          <a:xfrm>
            <a:off x="584607" y="1523150"/>
            <a:ext cx="3932237" cy="43379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83FB46DF-8DD4-9A4D-4DED-7E38BC78D19F}"/>
              </a:ext>
            </a:extLst>
          </p:cNvPr>
          <p:cNvSpPr>
            <a:spLocks noGrp="1"/>
          </p:cNvSpPr>
          <p:nvPr>
            <p:ph type="sldNum" sz="quarter" idx="12"/>
          </p:nvPr>
        </p:nvSpPr>
        <p:spPr>
          <a:xfrm>
            <a:off x="9099941" y="6322714"/>
            <a:ext cx="2743200" cy="365125"/>
          </a:xfrm>
          <a:prstGeom prst="rect">
            <a:avLst/>
          </a:prstGeom>
        </p:spPr>
        <p:txBody>
          <a:bodyPr/>
          <a:lstStyle>
            <a:lvl1pPr algn="r">
              <a:defRPr sz="1000">
                <a:solidFill>
                  <a:srgbClr val="F6F2EF"/>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spTree>
    <p:extLst>
      <p:ext uri="{BB962C8B-B14F-4D97-AF65-F5344CB8AC3E}">
        <p14:creationId xmlns:p14="http://schemas.microsoft.com/office/powerpoint/2010/main" val="41007363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9E1305C-D311-AA92-0DB9-F687A614CEE6}"/>
              </a:ext>
            </a:extLst>
          </p:cNvPr>
          <p:cNvSpPr/>
          <p:nvPr userDrawn="1"/>
        </p:nvSpPr>
        <p:spPr>
          <a:xfrm>
            <a:off x="0" y="-34885"/>
            <a:ext cx="12192000" cy="6892885"/>
          </a:xfrm>
          <a:prstGeom prst="rect">
            <a:avLst/>
          </a:prstGeom>
          <a:solidFill>
            <a:srgbClr val="F6F2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8">
            <a:extLst>
              <a:ext uri="{FF2B5EF4-FFF2-40B4-BE49-F238E27FC236}">
                <a16:creationId xmlns:a16="http://schemas.microsoft.com/office/drawing/2014/main" id="{8C7F3895-B855-D2AB-2873-B098B9E26129}"/>
              </a:ext>
            </a:extLst>
          </p:cNvPr>
          <p:cNvSpPr/>
          <p:nvPr userDrawn="1"/>
        </p:nvSpPr>
        <p:spPr>
          <a:xfrm>
            <a:off x="225181" y="249579"/>
            <a:ext cx="2983845" cy="1500677"/>
          </a:xfrm>
          <a:custGeom>
            <a:avLst/>
            <a:gdLst/>
            <a:ahLst/>
            <a:cxnLst/>
            <a:rect l="l" t="t" r="r" b="b"/>
            <a:pathLst>
              <a:path w="7572219" h="3442256">
                <a:moveTo>
                  <a:pt x="0" y="0"/>
                </a:moveTo>
                <a:lnTo>
                  <a:pt x="7572219" y="0"/>
                </a:lnTo>
                <a:lnTo>
                  <a:pt x="7572219" y="3442256"/>
                </a:lnTo>
                <a:lnTo>
                  <a:pt x="0" y="3442256"/>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pPr defTabSz="609630"/>
            <a:endParaRPr lang="en-US" sz="1200" dirty="0">
              <a:solidFill>
                <a:prstClr val="black"/>
              </a:solidFill>
              <a:latin typeface="Calibri"/>
            </a:endParaRPr>
          </a:p>
        </p:txBody>
      </p:sp>
      <p:sp>
        <p:nvSpPr>
          <p:cNvPr id="10" name="Title 9">
            <a:extLst>
              <a:ext uri="{FF2B5EF4-FFF2-40B4-BE49-F238E27FC236}">
                <a16:creationId xmlns:a16="http://schemas.microsoft.com/office/drawing/2014/main" id="{16285857-AA1A-05C8-5D04-00D6664A56CD}"/>
              </a:ext>
            </a:extLst>
          </p:cNvPr>
          <p:cNvSpPr>
            <a:spLocks noGrp="1"/>
          </p:cNvSpPr>
          <p:nvPr>
            <p:ph type="title"/>
          </p:nvPr>
        </p:nvSpPr>
        <p:spPr>
          <a:xfrm>
            <a:off x="446158" y="2683859"/>
            <a:ext cx="11299683" cy="589309"/>
          </a:xfrm>
        </p:spPr>
        <p:txBody>
          <a:bodyPr/>
          <a:lstStyle>
            <a:lvl1pPr algn="ctr">
              <a:defRPr sz="6600">
                <a:solidFill>
                  <a:srgbClr val="432318"/>
                </a:solidFill>
              </a:defRPr>
            </a:lvl1pPr>
          </a:lstStyle>
          <a:p>
            <a:r>
              <a:rPr lang="en-US" dirty="0"/>
              <a:t>Click to edit Master title style</a:t>
            </a:r>
          </a:p>
        </p:txBody>
      </p:sp>
      <p:pic>
        <p:nvPicPr>
          <p:cNvPr id="2" name="Picture 4">
            <a:extLst>
              <a:ext uri="{FF2B5EF4-FFF2-40B4-BE49-F238E27FC236}">
                <a16:creationId xmlns:a16="http://schemas.microsoft.com/office/drawing/2014/main" id="{65E165F3-876C-53E1-108C-8C51D690F633}"/>
              </a:ext>
            </a:extLst>
          </p:cNvPr>
          <p:cNvPicPr>
            <a:picLocks noChangeAspect="1"/>
          </p:cNvPicPr>
          <p:nvPr userDrawn="1"/>
        </p:nvPicPr>
        <p:blipFill>
          <a:blip r:embed="rId3" cstate="screen">
            <a:alphaModFix amt="19000"/>
            <a:extLst>
              <a:ext uri="{28A0092B-C50C-407E-A947-70E740481C1C}">
                <a14:useLocalDpi xmlns:a14="http://schemas.microsoft.com/office/drawing/2010/main"/>
              </a:ext>
            </a:extLst>
          </a:blip>
          <a:srcRect/>
          <a:stretch>
            <a:fillRect/>
          </a:stretch>
        </p:blipFill>
        <p:spPr>
          <a:xfrm>
            <a:off x="0" y="-34884"/>
            <a:ext cx="12192000" cy="6927770"/>
          </a:xfrm>
          <a:prstGeom prst="rect">
            <a:avLst/>
          </a:prstGeom>
          <a:ln>
            <a:noFill/>
          </a:ln>
        </p:spPr>
      </p:pic>
    </p:spTree>
    <p:extLst>
      <p:ext uri="{BB962C8B-B14F-4D97-AF65-F5344CB8AC3E}">
        <p14:creationId xmlns:p14="http://schemas.microsoft.com/office/powerpoint/2010/main" val="2465523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D113B3-4D78-9278-CAC4-1BD98F8BE03F}"/>
              </a:ext>
            </a:extLst>
          </p:cNvPr>
          <p:cNvSpPr/>
          <p:nvPr userDrawn="1"/>
        </p:nvSpPr>
        <p:spPr>
          <a:xfrm>
            <a:off x="-12032" y="1064284"/>
            <a:ext cx="12170366" cy="46975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9" name="Freeform 11">
            <a:extLst>
              <a:ext uri="{FF2B5EF4-FFF2-40B4-BE49-F238E27FC236}">
                <a16:creationId xmlns:a16="http://schemas.microsoft.com/office/drawing/2014/main" id="{358C3F7F-4751-4774-09C7-167FED30E126}"/>
              </a:ext>
            </a:extLst>
          </p:cNvPr>
          <p:cNvSpPr/>
          <p:nvPr userDrawn="1"/>
        </p:nvSpPr>
        <p:spPr>
          <a:xfrm>
            <a:off x="10192983" y="100855"/>
            <a:ext cx="1847271" cy="925329"/>
          </a:xfrm>
          <a:custGeom>
            <a:avLst/>
            <a:gdLst/>
            <a:ahLst/>
            <a:cxnLst/>
            <a:rect l="l" t="t" r="r" b="b"/>
            <a:pathLst>
              <a:path w="6593972" h="2997554">
                <a:moveTo>
                  <a:pt x="0" y="0"/>
                </a:moveTo>
                <a:lnTo>
                  <a:pt x="6593972" y="0"/>
                </a:lnTo>
                <a:lnTo>
                  <a:pt x="6593972" y="2997554"/>
                </a:lnTo>
                <a:lnTo>
                  <a:pt x="0" y="2997554"/>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13" name="Rectangle 12">
            <a:extLst>
              <a:ext uri="{FF2B5EF4-FFF2-40B4-BE49-F238E27FC236}">
                <a16:creationId xmlns:a16="http://schemas.microsoft.com/office/drawing/2014/main" id="{85E63860-DAD5-4230-5088-2389D5A58D5D}"/>
              </a:ext>
            </a:extLst>
          </p:cNvPr>
          <p:cNvSpPr/>
          <p:nvPr userDrawn="1"/>
        </p:nvSpPr>
        <p:spPr>
          <a:xfrm>
            <a:off x="-22211" y="5761854"/>
            <a:ext cx="12204686" cy="10961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4459473-B9D4-C28B-158F-C5B880D74CAF}"/>
              </a:ext>
            </a:extLst>
          </p:cNvPr>
          <p:cNvSpPr>
            <a:spLocks noGrp="1"/>
          </p:cNvSpPr>
          <p:nvPr>
            <p:ph type="sldNum" sz="quarter" idx="10"/>
          </p:nvPr>
        </p:nvSpPr>
        <p:spPr/>
        <p:txBody>
          <a:bodyPr/>
          <a:lstStyle/>
          <a:p>
            <a:fld id="{41F22949-EC75-4C1E-A5A3-6925628064E7}" type="slidenum">
              <a:rPr lang="en-US" smtClean="0"/>
              <a:pPr/>
              <a:t>‹#›</a:t>
            </a:fld>
            <a:endParaRPr lang="en-US" dirty="0"/>
          </a:p>
        </p:txBody>
      </p:sp>
      <p:sp>
        <p:nvSpPr>
          <p:cNvPr id="12" name="Freeform 6">
            <a:extLst>
              <a:ext uri="{FF2B5EF4-FFF2-40B4-BE49-F238E27FC236}">
                <a16:creationId xmlns:a16="http://schemas.microsoft.com/office/drawing/2014/main" id="{D00582A0-26E8-4AD6-CEFE-DB4193F39146}"/>
              </a:ext>
            </a:extLst>
          </p:cNvPr>
          <p:cNvSpPr/>
          <p:nvPr userDrawn="1"/>
        </p:nvSpPr>
        <p:spPr>
          <a:xfrm>
            <a:off x="-12686" y="69928"/>
            <a:ext cx="12204685" cy="6245302"/>
          </a:xfrm>
          <a:custGeom>
            <a:avLst/>
            <a:gdLst/>
            <a:ahLst/>
            <a:cxnLst/>
            <a:rect l="l" t="t" r="r" b="b"/>
            <a:pathLst>
              <a:path w="4039857" h="2691555">
                <a:moveTo>
                  <a:pt x="0" y="0"/>
                </a:moveTo>
                <a:lnTo>
                  <a:pt x="4039857" y="0"/>
                </a:lnTo>
                <a:lnTo>
                  <a:pt x="4039857" y="2691555"/>
                </a:lnTo>
                <a:lnTo>
                  <a:pt x="0" y="2691555"/>
                </a:lnTo>
                <a:lnTo>
                  <a:pt x="0" y="0"/>
                </a:lnTo>
                <a:close/>
              </a:path>
            </a:pathLst>
          </a:custGeom>
          <a:blipFill>
            <a:blip r:embed="rId3" cstate="screen">
              <a:alphaModFix amt="19000"/>
              <a:extLst>
                <a:ext uri="{28A0092B-C50C-407E-A947-70E740481C1C}">
                  <a14:useLocalDpi xmlns:a14="http://schemas.microsoft.com/office/drawing/2010/main"/>
                </a:ext>
              </a:extLst>
            </a:blip>
            <a:stretch>
              <a:fillRect/>
            </a:stretch>
          </a:blipFill>
        </p:spPr>
        <p:txBody>
          <a:bodyPr/>
          <a:lstStyle/>
          <a:p>
            <a:endParaRPr lang="en-US" dirty="0"/>
          </a:p>
        </p:txBody>
      </p:sp>
      <p:sp>
        <p:nvSpPr>
          <p:cNvPr id="5" name="Rectangle 4">
            <a:extLst>
              <a:ext uri="{FF2B5EF4-FFF2-40B4-BE49-F238E27FC236}">
                <a16:creationId xmlns:a16="http://schemas.microsoft.com/office/drawing/2014/main" id="{A63C69AD-E463-31A7-C068-50CD67637116}"/>
              </a:ext>
            </a:extLst>
          </p:cNvPr>
          <p:cNvSpPr/>
          <p:nvPr userDrawn="1"/>
        </p:nvSpPr>
        <p:spPr>
          <a:xfrm>
            <a:off x="-12032" y="0"/>
            <a:ext cx="12204032" cy="10961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6" name="Freeform 11">
            <a:extLst>
              <a:ext uri="{FF2B5EF4-FFF2-40B4-BE49-F238E27FC236}">
                <a16:creationId xmlns:a16="http://schemas.microsoft.com/office/drawing/2014/main" id="{DE40742E-AEC8-5797-9BD0-4C1F051A3951}"/>
              </a:ext>
            </a:extLst>
          </p:cNvPr>
          <p:cNvSpPr/>
          <p:nvPr userDrawn="1"/>
        </p:nvSpPr>
        <p:spPr>
          <a:xfrm>
            <a:off x="10168842" y="261500"/>
            <a:ext cx="1847271" cy="925329"/>
          </a:xfrm>
          <a:custGeom>
            <a:avLst/>
            <a:gdLst/>
            <a:ahLst/>
            <a:cxnLst/>
            <a:rect l="l" t="t" r="r" b="b"/>
            <a:pathLst>
              <a:path w="6593972" h="2997554">
                <a:moveTo>
                  <a:pt x="0" y="0"/>
                </a:moveTo>
                <a:lnTo>
                  <a:pt x="6593972" y="0"/>
                </a:lnTo>
                <a:lnTo>
                  <a:pt x="6593972" y="2997554"/>
                </a:lnTo>
                <a:lnTo>
                  <a:pt x="0" y="2997554"/>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8" name="Title 7">
            <a:extLst>
              <a:ext uri="{FF2B5EF4-FFF2-40B4-BE49-F238E27FC236}">
                <a16:creationId xmlns:a16="http://schemas.microsoft.com/office/drawing/2014/main" id="{14E61D9E-72D9-809A-1759-FA714D840006}"/>
              </a:ext>
            </a:extLst>
          </p:cNvPr>
          <p:cNvSpPr>
            <a:spLocks noGrp="1"/>
          </p:cNvSpPr>
          <p:nvPr>
            <p:ph type="title"/>
          </p:nvPr>
        </p:nvSpPr>
        <p:spPr>
          <a:xfrm>
            <a:off x="1605959" y="3019042"/>
            <a:ext cx="9744833" cy="589309"/>
          </a:xfrm>
        </p:spPr>
        <p:txBody>
          <a:bodyPr/>
          <a:lstStyle>
            <a:lvl1pPr>
              <a:defRPr sz="5400">
                <a:solidFill>
                  <a:srgbClr val="432318"/>
                </a:solidFill>
              </a:defRPr>
            </a:lvl1pPr>
          </a:lstStyle>
          <a:p>
            <a:r>
              <a:rPr lang="en-US" dirty="0"/>
              <a:t>Click to edit Master title style</a:t>
            </a:r>
          </a:p>
        </p:txBody>
      </p:sp>
    </p:spTree>
    <p:extLst>
      <p:ext uri="{BB962C8B-B14F-4D97-AF65-F5344CB8AC3E}">
        <p14:creationId xmlns:p14="http://schemas.microsoft.com/office/powerpoint/2010/main" val="16205658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D113B3-4D78-9278-CAC4-1BD98F8BE03F}"/>
              </a:ext>
            </a:extLst>
          </p:cNvPr>
          <p:cNvSpPr/>
          <p:nvPr userDrawn="1"/>
        </p:nvSpPr>
        <p:spPr>
          <a:xfrm>
            <a:off x="-12032" y="1064284"/>
            <a:ext cx="12170366" cy="46975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9" name="Freeform 11">
            <a:extLst>
              <a:ext uri="{FF2B5EF4-FFF2-40B4-BE49-F238E27FC236}">
                <a16:creationId xmlns:a16="http://schemas.microsoft.com/office/drawing/2014/main" id="{358C3F7F-4751-4774-09C7-167FED30E126}"/>
              </a:ext>
            </a:extLst>
          </p:cNvPr>
          <p:cNvSpPr/>
          <p:nvPr userDrawn="1"/>
        </p:nvSpPr>
        <p:spPr>
          <a:xfrm>
            <a:off x="10192983" y="100855"/>
            <a:ext cx="1847271" cy="925329"/>
          </a:xfrm>
          <a:custGeom>
            <a:avLst/>
            <a:gdLst/>
            <a:ahLst/>
            <a:cxnLst/>
            <a:rect l="l" t="t" r="r" b="b"/>
            <a:pathLst>
              <a:path w="6593972" h="2997554">
                <a:moveTo>
                  <a:pt x="0" y="0"/>
                </a:moveTo>
                <a:lnTo>
                  <a:pt x="6593972" y="0"/>
                </a:lnTo>
                <a:lnTo>
                  <a:pt x="6593972" y="2997554"/>
                </a:lnTo>
                <a:lnTo>
                  <a:pt x="0" y="2997554"/>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13" name="Rectangle 12">
            <a:extLst>
              <a:ext uri="{FF2B5EF4-FFF2-40B4-BE49-F238E27FC236}">
                <a16:creationId xmlns:a16="http://schemas.microsoft.com/office/drawing/2014/main" id="{85E63860-DAD5-4230-5088-2389D5A58D5D}"/>
              </a:ext>
            </a:extLst>
          </p:cNvPr>
          <p:cNvSpPr/>
          <p:nvPr userDrawn="1"/>
        </p:nvSpPr>
        <p:spPr>
          <a:xfrm>
            <a:off x="-22211" y="5761854"/>
            <a:ext cx="12204686" cy="10961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4459473-B9D4-C28B-158F-C5B880D74CAF}"/>
              </a:ext>
            </a:extLst>
          </p:cNvPr>
          <p:cNvSpPr>
            <a:spLocks noGrp="1"/>
          </p:cNvSpPr>
          <p:nvPr>
            <p:ph type="sldNum" sz="quarter" idx="10"/>
          </p:nvPr>
        </p:nvSpPr>
        <p:spPr/>
        <p:txBody>
          <a:bodyPr/>
          <a:lstStyle/>
          <a:p>
            <a:fld id="{41F22949-EC75-4C1E-A5A3-6925628064E7}" type="slidenum">
              <a:rPr lang="en-US" smtClean="0"/>
              <a:pPr/>
              <a:t>‹#›</a:t>
            </a:fld>
            <a:endParaRPr lang="en-US" dirty="0"/>
          </a:p>
        </p:txBody>
      </p:sp>
      <p:sp>
        <p:nvSpPr>
          <p:cNvPr id="5" name="Rectangle 4">
            <a:extLst>
              <a:ext uri="{FF2B5EF4-FFF2-40B4-BE49-F238E27FC236}">
                <a16:creationId xmlns:a16="http://schemas.microsoft.com/office/drawing/2014/main" id="{A63C69AD-E463-31A7-C068-50CD67637116}"/>
              </a:ext>
            </a:extLst>
          </p:cNvPr>
          <p:cNvSpPr/>
          <p:nvPr userDrawn="1"/>
        </p:nvSpPr>
        <p:spPr>
          <a:xfrm>
            <a:off x="-12032" y="0"/>
            <a:ext cx="12204032" cy="10961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6" name="Freeform 11">
            <a:extLst>
              <a:ext uri="{FF2B5EF4-FFF2-40B4-BE49-F238E27FC236}">
                <a16:creationId xmlns:a16="http://schemas.microsoft.com/office/drawing/2014/main" id="{DE40742E-AEC8-5797-9BD0-4C1F051A3951}"/>
              </a:ext>
            </a:extLst>
          </p:cNvPr>
          <p:cNvSpPr/>
          <p:nvPr userDrawn="1"/>
        </p:nvSpPr>
        <p:spPr>
          <a:xfrm>
            <a:off x="10168842" y="261500"/>
            <a:ext cx="1847271" cy="925329"/>
          </a:xfrm>
          <a:custGeom>
            <a:avLst/>
            <a:gdLst/>
            <a:ahLst/>
            <a:cxnLst/>
            <a:rect l="l" t="t" r="r" b="b"/>
            <a:pathLst>
              <a:path w="6593972" h="2997554">
                <a:moveTo>
                  <a:pt x="0" y="0"/>
                </a:moveTo>
                <a:lnTo>
                  <a:pt x="6593972" y="0"/>
                </a:lnTo>
                <a:lnTo>
                  <a:pt x="6593972" y="2997554"/>
                </a:lnTo>
                <a:lnTo>
                  <a:pt x="0" y="2997554"/>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8" name="Title 7">
            <a:extLst>
              <a:ext uri="{FF2B5EF4-FFF2-40B4-BE49-F238E27FC236}">
                <a16:creationId xmlns:a16="http://schemas.microsoft.com/office/drawing/2014/main" id="{14E61D9E-72D9-809A-1759-FA714D840006}"/>
              </a:ext>
            </a:extLst>
          </p:cNvPr>
          <p:cNvSpPr>
            <a:spLocks noGrp="1"/>
          </p:cNvSpPr>
          <p:nvPr>
            <p:ph type="title"/>
          </p:nvPr>
        </p:nvSpPr>
        <p:spPr>
          <a:xfrm>
            <a:off x="6471821" y="3019042"/>
            <a:ext cx="4878971" cy="589309"/>
          </a:xfrm>
        </p:spPr>
        <p:txBody>
          <a:bodyPr/>
          <a:lstStyle>
            <a:lvl1pPr>
              <a:defRPr sz="5400">
                <a:solidFill>
                  <a:srgbClr val="432318"/>
                </a:solidFill>
              </a:defRPr>
            </a:lvl1pPr>
          </a:lstStyle>
          <a:p>
            <a:r>
              <a:rPr lang="en-US" dirty="0"/>
              <a:t>Click to edit Master title style</a:t>
            </a:r>
          </a:p>
        </p:txBody>
      </p:sp>
      <p:pic>
        <p:nvPicPr>
          <p:cNvPr id="2" name="Picture 4">
            <a:extLst>
              <a:ext uri="{FF2B5EF4-FFF2-40B4-BE49-F238E27FC236}">
                <a16:creationId xmlns:a16="http://schemas.microsoft.com/office/drawing/2014/main" id="{B319ABAD-6DFA-43E5-4768-C639876766CE}"/>
              </a:ext>
            </a:extLst>
          </p:cNvPr>
          <p:cNvPicPr>
            <a:picLocks noChangeAspect="1"/>
          </p:cNvPicPr>
          <p:nvPr userDrawn="1"/>
        </p:nvPicPr>
        <p:blipFill>
          <a:blip r:embed="rId3" cstate="screen">
            <a:alphaModFix amt="19000"/>
            <a:extLst>
              <a:ext uri="{28A0092B-C50C-407E-A947-70E740481C1C}">
                <a14:useLocalDpi xmlns:a14="http://schemas.microsoft.com/office/drawing/2010/main"/>
              </a:ext>
            </a:extLst>
          </a:blip>
          <a:srcRect/>
          <a:stretch>
            <a:fillRect/>
          </a:stretch>
        </p:blipFill>
        <p:spPr>
          <a:xfrm>
            <a:off x="33666" y="1363460"/>
            <a:ext cx="5798963" cy="3900471"/>
          </a:xfrm>
          <a:prstGeom prst="rect">
            <a:avLst/>
          </a:prstGeom>
        </p:spPr>
      </p:pic>
    </p:spTree>
    <p:extLst>
      <p:ext uri="{BB962C8B-B14F-4D97-AF65-F5344CB8AC3E}">
        <p14:creationId xmlns:p14="http://schemas.microsoft.com/office/powerpoint/2010/main" val="11319794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9E1305C-D311-AA92-0DB9-F687A614CEE6}"/>
              </a:ext>
            </a:extLst>
          </p:cNvPr>
          <p:cNvSpPr/>
          <p:nvPr userDrawn="1"/>
        </p:nvSpPr>
        <p:spPr>
          <a:xfrm>
            <a:off x="0" y="-17443"/>
            <a:ext cx="12192000" cy="6892885"/>
          </a:xfrm>
          <a:prstGeom prst="rect">
            <a:avLst/>
          </a:prstGeom>
          <a:solidFill>
            <a:srgbClr val="4323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
            <a:extLst>
              <a:ext uri="{FF2B5EF4-FFF2-40B4-BE49-F238E27FC236}">
                <a16:creationId xmlns:a16="http://schemas.microsoft.com/office/drawing/2014/main" id="{12D6C301-E891-C39D-C190-2F322CE2F8A1}"/>
              </a:ext>
            </a:extLst>
          </p:cNvPr>
          <p:cNvSpPr/>
          <p:nvPr userDrawn="1"/>
        </p:nvSpPr>
        <p:spPr>
          <a:xfrm>
            <a:off x="3664428" y="2103158"/>
            <a:ext cx="4863143" cy="2247032"/>
          </a:xfrm>
          <a:custGeom>
            <a:avLst/>
            <a:gdLst/>
            <a:ahLst/>
            <a:cxnLst/>
            <a:rect l="l" t="t" r="r" b="b"/>
            <a:pathLst>
              <a:path w="7572219" h="3442256">
                <a:moveTo>
                  <a:pt x="0" y="0"/>
                </a:moveTo>
                <a:lnTo>
                  <a:pt x="7572219" y="0"/>
                </a:lnTo>
                <a:lnTo>
                  <a:pt x="7572219" y="3442256"/>
                </a:lnTo>
                <a:lnTo>
                  <a:pt x="0" y="3442256"/>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grpSp>
        <p:nvGrpSpPr>
          <p:cNvPr id="12" name="Group 11">
            <a:extLst>
              <a:ext uri="{FF2B5EF4-FFF2-40B4-BE49-F238E27FC236}">
                <a16:creationId xmlns:a16="http://schemas.microsoft.com/office/drawing/2014/main" id="{1A8A58AB-D201-8624-97F5-5507E864CB31}"/>
              </a:ext>
            </a:extLst>
          </p:cNvPr>
          <p:cNvGrpSpPr/>
          <p:nvPr userDrawn="1"/>
        </p:nvGrpSpPr>
        <p:grpSpPr>
          <a:xfrm>
            <a:off x="0" y="1322528"/>
            <a:ext cx="12192000" cy="4032431"/>
            <a:chOff x="-17639" y="1666831"/>
            <a:chExt cx="11346039" cy="4032431"/>
          </a:xfrm>
        </p:grpSpPr>
        <p:sp>
          <p:nvSpPr>
            <p:cNvPr id="14" name="AutoShape 3">
              <a:extLst>
                <a:ext uri="{FF2B5EF4-FFF2-40B4-BE49-F238E27FC236}">
                  <a16:creationId xmlns:a16="http://schemas.microsoft.com/office/drawing/2014/main" id="{0A811C05-C087-E4FC-8B37-6855AFC75497}"/>
                </a:ext>
              </a:extLst>
            </p:cNvPr>
            <p:cNvSpPr/>
            <p:nvPr/>
          </p:nvSpPr>
          <p:spPr>
            <a:xfrm>
              <a:off x="-17639" y="1666831"/>
              <a:ext cx="11346039" cy="0"/>
            </a:xfrm>
            <a:prstGeom prst="line">
              <a:avLst/>
            </a:prstGeom>
            <a:ln w="3175" cap="flat">
              <a:solidFill>
                <a:srgbClr val="91705E"/>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5" name="AutoShape 3">
              <a:extLst>
                <a:ext uri="{FF2B5EF4-FFF2-40B4-BE49-F238E27FC236}">
                  <a16:creationId xmlns:a16="http://schemas.microsoft.com/office/drawing/2014/main" id="{8EA59A94-D1C1-253E-3979-E693536A79CD}"/>
                </a:ext>
              </a:extLst>
            </p:cNvPr>
            <p:cNvSpPr/>
            <p:nvPr/>
          </p:nvSpPr>
          <p:spPr>
            <a:xfrm flipV="1">
              <a:off x="-17639" y="5699261"/>
              <a:ext cx="11346039" cy="1"/>
            </a:xfrm>
            <a:prstGeom prst="line">
              <a:avLst/>
            </a:prstGeom>
            <a:ln w="3175" cap="flat">
              <a:solidFill>
                <a:srgbClr val="91705E"/>
              </a:solidFill>
              <a:prstDash val="solid"/>
              <a:headEnd type="none" w="sm" len="sm"/>
              <a:tailEnd type="none" w="sm" len="sm"/>
            </a:ln>
          </p:spPr>
          <p:txBody>
            <a:bodyPr/>
            <a:lstStyle/>
            <a:p>
              <a:pPr defTabSz="609630"/>
              <a:endParaRPr lang="en-US" sz="1200">
                <a:solidFill>
                  <a:prstClr val="black"/>
                </a:solidFill>
                <a:latin typeface="Calibri"/>
              </a:endParaRPr>
            </a:p>
          </p:txBody>
        </p:sp>
      </p:grpSp>
    </p:spTree>
    <p:extLst>
      <p:ext uri="{BB962C8B-B14F-4D97-AF65-F5344CB8AC3E}">
        <p14:creationId xmlns:p14="http://schemas.microsoft.com/office/powerpoint/2010/main" val="30663281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9E1305C-D311-AA92-0DB9-F687A614CEE6}"/>
              </a:ext>
            </a:extLst>
          </p:cNvPr>
          <p:cNvSpPr/>
          <p:nvPr userDrawn="1"/>
        </p:nvSpPr>
        <p:spPr>
          <a:xfrm>
            <a:off x="0" y="-34885"/>
            <a:ext cx="12192000" cy="6892885"/>
          </a:xfrm>
          <a:prstGeom prst="rect">
            <a:avLst/>
          </a:prstGeom>
          <a:solidFill>
            <a:srgbClr val="4323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
            <a:extLst>
              <a:ext uri="{FF2B5EF4-FFF2-40B4-BE49-F238E27FC236}">
                <a16:creationId xmlns:a16="http://schemas.microsoft.com/office/drawing/2014/main" id="{12D6C301-E891-C39D-C190-2F322CE2F8A1}"/>
              </a:ext>
            </a:extLst>
          </p:cNvPr>
          <p:cNvSpPr/>
          <p:nvPr userDrawn="1"/>
        </p:nvSpPr>
        <p:spPr>
          <a:xfrm>
            <a:off x="152401" y="2113790"/>
            <a:ext cx="4577861" cy="2176851"/>
          </a:xfrm>
          <a:custGeom>
            <a:avLst/>
            <a:gdLst/>
            <a:ahLst/>
            <a:cxnLst/>
            <a:rect l="l" t="t" r="r" b="b"/>
            <a:pathLst>
              <a:path w="7572219" h="3442256">
                <a:moveTo>
                  <a:pt x="0" y="0"/>
                </a:moveTo>
                <a:lnTo>
                  <a:pt x="7572219" y="0"/>
                </a:lnTo>
                <a:lnTo>
                  <a:pt x="7572219" y="3442256"/>
                </a:lnTo>
                <a:lnTo>
                  <a:pt x="0" y="3442256"/>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2614718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B8F7E44F-C564-AFF5-D73D-599A8EB64DC8}"/>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0150629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
        <p:nvSpPr>
          <p:cNvPr id="3" name="Title 2">
            <a:extLst>
              <a:ext uri="{FF2B5EF4-FFF2-40B4-BE49-F238E27FC236}">
                <a16:creationId xmlns:a16="http://schemas.microsoft.com/office/drawing/2014/main" id="{AEDBE4B2-ED26-DF20-EB88-9102132A1C0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83544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74074E2E-ED81-F3EC-B678-0FDCBC6420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596754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
        <p:nvSpPr>
          <p:cNvPr id="5" name="Title 4">
            <a:extLst>
              <a:ext uri="{FF2B5EF4-FFF2-40B4-BE49-F238E27FC236}">
                <a16:creationId xmlns:a16="http://schemas.microsoft.com/office/drawing/2014/main" id="{AB808ED8-8426-A0C0-9763-B7D4C153D1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3835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DE971A-95F3-6792-7082-CFE75804C29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31B4DA2E-9A07-DD81-03F3-8AEADD767D97}"/>
              </a:ext>
            </a:extLst>
          </p:cNvPr>
          <p:cNvSpPr>
            <a:spLocks noGrp="1"/>
          </p:cNvSpPr>
          <p:nvPr>
            <p:ph idx="1"/>
          </p:nvPr>
        </p:nvSpPr>
        <p:spPr>
          <a:xfrm>
            <a:off x="4074850" y="630316"/>
            <a:ext cx="7822983" cy="5619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49349C7F-FF0E-F4F2-26FC-FA599D1834CB}"/>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a:p>
        </p:txBody>
      </p:sp>
    </p:spTree>
    <p:extLst>
      <p:ext uri="{BB962C8B-B14F-4D97-AF65-F5344CB8AC3E}">
        <p14:creationId xmlns:p14="http://schemas.microsoft.com/office/powerpoint/2010/main" val="5776611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62C6ABDE-E95A-0F3C-098E-3AB6CD8A71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68884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DFDE0C51-EABF-8EEF-D372-6195FADF38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14578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1FA45842-A577-D012-E0A0-40AA7BE0D2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90412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
        <p:nvSpPr>
          <p:cNvPr id="3" name="Title 2">
            <a:extLst>
              <a:ext uri="{FF2B5EF4-FFF2-40B4-BE49-F238E27FC236}">
                <a16:creationId xmlns:a16="http://schemas.microsoft.com/office/drawing/2014/main" id="{B93C48AD-9F55-0046-00A1-CC510D30C60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41848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
        <p:nvSpPr>
          <p:cNvPr id="5" name="Title 4">
            <a:extLst>
              <a:ext uri="{FF2B5EF4-FFF2-40B4-BE49-F238E27FC236}">
                <a16:creationId xmlns:a16="http://schemas.microsoft.com/office/drawing/2014/main" id="{44FB5578-DA9B-BD0B-5613-AEFB9E68B6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80857999"/>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
        <p:nvSpPr>
          <p:cNvPr id="7" name="Title 6">
            <a:extLst>
              <a:ext uri="{FF2B5EF4-FFF2-40B4-BE49-F238E27FC236}">
                <a16:creationId xmlns:a16="http://schemas.microsoft.com/office/drawing/2014/main" id="{929DC40A-BB92-C526-3CD0-189C3429C4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38345079"/>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
        <p:nvSpPr>
          <p:cNvPr id="6" name="Title 5">
            <a:extLst>
              <a:ext uri="{FF2B5EF4-FFF2-40B4-BE49-F238E27FC236}">
                <a16:creationId xmlns:a16="http://schemas.microsoft.com/office/drawing/2014/main" id="{481C1557-2F36-FF70-9AEB-DF21DD5067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9354859"/>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
        <p:nvSpPr>
          <p:cNvPr id="6" name="Title 5">
            <a:extLst>
              <a:ext uri="{FF2B5EF4-FFF2-40B4-BE49-F238E27FC236}">
                <a16:creationId xmlns:a16="http://schemas.microsoft.com/office/drawing/2014/main" id="{F2E409FF-5585-8E4A-14AA-59DBC4EAF9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4218763"/>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B02F4169-3E26-AB53-54FC-47BE477B90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33828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27775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61156-A1A4-57B7-7B82-7951C7E626C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24516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DACA2C3D-12FE-63E8-E6E7-2094824214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77523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1683679394"/>
      </p:ext>
    </p:extLst>
  </p:cSld>
  <p:clrMapOvr>
    <a:masterClrMapping/>
  </p:clrMapOvr>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6193084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40309609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25650943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4790801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28030423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5016190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0287158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072470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109F1-BA2B-AAB1-2A62-24E79E663F6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59236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937292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5835827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6370375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0" name="Picture 9" descr="A collage of images of two people&#10;&#10;Description automatically generated">
            <a:extLst>
              <a:ext uri="{FF2B5EF4-FFF2-40B4-BE49-F238E27FC236}">
                <a16:creationId xmlns:a16="http://schemas.microsoft.com/office/drawing/2014/main" id="{723EA85F-8528-D3F6-9B7D-6DBF971A311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6F75024-B518-99D0-04B3-9E01EAAADA80}"/>
              </a:ext>
            </a:extLst>
          </p:cNvPr>
          <p:cNvSpPr>
            <a:spLocks noGrp="1"/>
          </p:cNvSpPr>
          <p:nvPr>
            <p:ph type="ctrTitle"/>
          </p:nvPr>
        </p:nvSpPr>
        <p:spPr>
          <a:xfrm>
            <a:off x="7111596" y="625151"/>
            <a:ext cx="4904792" cy="1445939"/>
          </a:xfrm>
        </p:spPr>
        <p:txBody>
          <a:bodyPr anchor="b">
            <a:noAutofit/>
          </a:bodyPr>
          <a:lstStyle>
            <a:lvl1pPr algn="r">
              <a:defRPr lang="en-US" sz="2800" b="1" kern="1200" dirty="0">
                <a:solidFill>
                  <a:srgbClr val="E4E2DD"/>
                </a:solidFill>
                <a:effectLst/>
                <a:latin typeface="Arial" panose="020B0604020202020204" pitchFamily="34" charset="0"/>
                <a:ea typeface="Calibri" panose="020F0502020204030204" pitchFamily="34" charset="0"/>
                <a:cs typeface="Arial" panose="020B0604020202020204" pitchFamily="34" charset="0"/>
              </a:defRPr>
            </a:lvl1pPr>
          </a:lstStyle>
          <a:p>
            <a:r>
              <a:rPr lang="en-US" dirty="0"/>
              <a:t>Click to edit Master title style</a:t>
            </a:r>
          </a:p>
        </p:txBody>
      </p:sp>
      <p:sp>
        <p:nvSpPr>
          <p:cNvPr id="8" name="Text Placeholder 2">
            <a:extLst>
              <a:ext uri="{FF2B5EF4-FFF2-40B4-BE49-F238E27FC236}">
                <a16:creationId xmlns:a16="http://schemas.microsoft.com/office/drawing/2014/main" id="{E1FF5D5F-4DD3-0733-267A-9512A2D8BE2C}"/>
              </a:ext>
            </a:extLst>
          </p:cNvPr>
          <p:cNvSpPr>
            <a:spLocks noGrp="1"/>
          </p:cNvSpPr>
          <p:nvPr>
            <p:ph type="body" idx="1"/>
          </p:nvPr>
        </p:nvSpPr>
        <p:spPr>
          <a:xfrm>
            <a:off x="8042654" y="2696241"/>
            <a:ext cx="4082916" cy="551756"/>
          </a:xfrm>
        </p:spPr>
        <p:txBody>
          <a:bodyPr>
            <a:normAutofit/>
          </a:bodyPr>
          <a:lstStyle>
            <a:lvl1pPr marL="0" indent="0" algn="r">
              <a:buNone/>
              <a:defRPr sz="1600">
                <a:solidFill>
                  <a:srgbClr val="F6F2E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Tree>
    <p:extLst>
      <p:ext uri="{BB962C8B-B14F-4D97-AF65-F5344CB8AC3E}">
        <p14:creationId xmlns:p14="http://schemas.microsoft.com/office/powerpoint/2010/main" val="17902625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74E340-DBE1-B8E9-9DC5-51D434B5C4A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A7A6EF5-FB86-EF33-67D4-9765E9CE330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F65FA84-0759-D2CC-7E12-3411FECF8432}"/>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spTree>
    <p:extLst>
      <p:ext uri="{BB962C8B-B14F-4D97-AF65-F5344CB8AC3E}">
        <p14:creationId xmlns:p14="http://schemas.microsoft.com/office/powerpoint/2010/main" val="42891798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0A397D-BA95-0F37-0157-888999566B11}"/>
              </a:ext>
            </a:extLst>
          </p:cNvPr>
          <p:cNvPicPr>
            <a:picLocks noChangeAspect="1"/>
          </p:cNvPicPr>
          <p:nvPr userDrawn="1"/>
        </p:nvPicPr>
        <p:blipFill>
          <a:blip r:embed="rId2"/>
          <a:stretch>
            <a:fillRect/>
          </a:stretch>
        </p:blipFill>
        <p:spPr>
          <a:xfrm>
            <a:off x="3912" y="9047"/>
            <a:ext cx="12184175" cy="6839905"/>
          </a:xfrm>
          <a:prstGeom prst="rect">
            <a:avLst/>
          </a:prstGeom>
        </p:spPr>
      </p:pic>
      <p:sp>
        <p:nvSpPr>
          <p:cNvPr id="3" name="Content Placeholder 2">
            <a:extLst>
              <a:ext uri="{FF2B5EF4-FFF2-40B4-BE49-F238E27FC236}">
                <a16:creationId xmlns:a16="http://schemas.microsoft.com/office/drawing/2014/main" id="{E874E340-DBE1-B8E9-9DC5-51D434B5C4A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A7A6EF5-FB86-EF33-67D4-9765E9CE330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F65FA84-0759-D2CC-7E12-3411FECF8432}"/>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spTree>
    <p:extLst>
      <p:ext uri="{BB962C8B-B14F-4D97-AF65-F5344CB8AC3E}">
        <p14:creationId xmlns:p14="http://schemas.microsoft.com/office/powerpoint/2010/main" val="19502356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C43013-7B93-4809-9085-4C99D72779DF}"/>
              </a:ext>
            </a:extLst>
          </p:cNvPr>
          <p:cNvPicPr>
            <a:picLocks noChangeAspect="1"/>
          </p:cNvPicPr>
          <p:nvPr userDrawn="1"/>
        </p:nvPicPr>
        <p:blipFill>
          <a:blip r:embed="rId2"/>
          <a:stretch>
            <a:fillRect/>
          </a:stretch>
        </p:blipFill>
        <p:spPr>
          <a:xfrm>
            <a:off x="0" y="9047"/>
            <a:ext cx="12178561" cy="6848953"/>
          </a:xfrm>
          <a:prstGeom prst="rect">
            <a:avLst/>
          </a:prstGeom>
        </p:spPr>
      </p:pic>
      <p:sp>
        <p:nvSpPr>
          <p:cNvPr id="3" name="Content Placeholder 2">
            <a:extLst>
              <a:ext uri="{FF2B5EF4-FFF2-40B4-BE49-F238E27FC236}">
                <a16:creationId xmlns:a16="http://schemas.microsoft.com/office/drawing/2014/main" id="{E874E340-DBE1-B8E9-9DC5-51D434B5C4A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A7A6EF5-FB86-EF33-67D4-9765E9CE330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F65FA84-0759-D2CC-7E12-3411FECF8432}"/>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spTree>
    <p:extLst>
      <p:ext uri="{BB962C8B-B14F-4D97-AF65-F5344CB8AC3E}">
        <p14:creationId xmlns:p14="http://schemas.microsoft.com/office/powerpoint/2010/main" val="25212468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803DDC-1781-336D-EC33-EE280666B4DD}"/>
              </a:ext>
            </a:extLst>
          </p:cNvPr>
          <p:cNvPicPr>
            <a:picLocks noChangeAspect="1"/>
          </p:cNvPicPr>
          <p:nvPr userDrawn="1"/>
        </p:nvPicPr>
        <p:blipFill>
          <a:blip r:embed="rId2" cstate="screen">
            <a:extLst>
              <a:ext uri="{28A0092B-C50C-407E-A947-70E740481C1C}">
                <a14:useLocalDpi xmlns:a14="http://schemas.microsoft.com/office/drawing/2010/main"/>
              </a:ext>
            </a:extLst>
          </a:blip>
          <a:srcRect r="464"/>
          <a:stretch/>
        </p:blipFill>
        <p:spPr>
          <a:xfrm>
            <a:off x="8676" y="18574"/>
            <a:ext cx="12183324" cy="6820852"/>
          </a:xfrm>
          <a:prstGeom prst="rect">
            <a:avLst/>
          </a:prstGeom>
        </p:spPr>
      </p:pic>
      <p:sp>
        <p:nvSpPr>
          <p:cNvPr id="3" name="Content Placeholder 2">
            <a:extLst>
              <a:ext uri="{FF2B5EF4-FFF2-40B4-BE49-F238E27FC236}">
                <a16:creationId xmlns:a16="http://schemas.microsoft.com/office/drawing/2014/main" id="{E874E340-DBE1-B8E9-9DC5-51D434B5C4AA}"/>
              </a:ext>
            </a:extLst>
          </p:cNvPr>
          <p:cNvSpPr>
            <a:spLocks noGrp="1"/>
          </p:cNvSpPr>
          <p:nvPr>
            <p:ph idx="1"/>
          </p:nvPr>
        </p:nvSpPr>
        <p:spPr>
          <a:xfrm>
            <a:off x="3169328" y="1199756"/>
            <a:ext cx="8728505" cy="48254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A7A6EF5-FB86-EF33-67D4-9765E9CE330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F65FA84-0759-D2CC-7E12-3411FECF8432}"/>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spTree>
    <p:extLst>
      <p:ext uri="{BB962C8B-B14F-4D97-AF65-F5344CB8AC3E}">
        <p14:creationId xmlns:p14="http://schemas.microsoft.com/office/powerpoint/2010/main" val="36694212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DE971A-95F3-6792-7082-CFE75804C29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31B4DA2E-9A07-DD81-03F3-8AEADD767D97}"/>
              </a:ext>
            </a:extLst>
          </p:cNvPr>
          <p:cNvSpPr>
            <a:spLocks noGrp="1"/>
          </p:cNvSpPr>
          <p:nvPr>
            <p:ph idx="1"/>
          </p:nvPr>
        </p:nvSpPr>
        <p:spPr>
          <a:xfrm>
            <a:off x="4074850" y="630316"/>
            <a:ext cx="7822983" cy="5619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49349C7F-FF0E-F4F2-26FC-FA599D1834CB}"/>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spTree>
    <p:extLst>
      <p:ext uri="{BB962C8B-B14F-4D97-AF65-F5344CB8AC3E}">
        <p14:creationId xmlns:p14="http://schemas.microsoft.com/office/powerpoint/2010/main" val="32399020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61156-A1A4-57B7-7B82-7951C7E626C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06540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90CA6-6377-94EA-490C-19ABC888E4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1A07E9-8511-6742-6E54-B73A5D637A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503F52CB-DADF-EB2E-C452-DFB460BF738B}"/>
              </a:ext>
            </a:extLst>
          </p:cNvPr>
          <p:cNvSpPr>
            <a:spLocks noGrp="1"/>
          </p:cNvSpPr>
          <p:nvPr>
            <p:ph type="sldNum" sz="quarter" idx="12"/>
          </p:nvPr>
        </p:nvSpPr>
        <p:spPr>
          <a:xfrm>
            <a:off x="9099941" y="6322714"/>
            <a:ext cx="2743200" cy="365125"/>
          </a:xfrm>
          <a:prstGeom prst="rect">
            <a:avLst/>
          </a:prstGeom>
        </p:spPr>
        <p:txBody>
          <a:bodyPr/>
          <a:lstStyle>
            <a:lvl1pPr algn="r">
              <a:defRPr lang="en-US" sz="1150" kern="1200" smtClean="0">
                <a:solidFill>
                  <a:srgbClr val="965D3C"/>
                </a:solidFill>
                <a:latin typeface="Arial" panose="020B0604020202020204" pitchFamily="34" charset="0"/>
                <a:ea typeface="+mn-ea"/>
                <a:cs typeface="Arial" panose="020B0604020202020204" pitchFamily="34" charset="0"/>
              </a:defRPr>
            </a:lvl1pPr>
          </a:lstStyle>
          <a:p>
            <a:fld id="{A5A4F1F8-A13E-442A-A38F-B6C32B3D898B}" type="slidenum">
              <a:rPr lang="en-US" smtClean="0"/>
              <a:pPr/>
              <a:t>‹#›</a:t>
            </a:fld>
            <a:endParaRPr lang="en-US"/>
          </a:p>
        </p:txBody>
      </p:sp>
    </p:spTree>
    <p:extLst>
      <p:ext uri="{BB962C8B-B14F-4D97-AF65-F5344CB8AC3E}">
        <p14:creationId xmlns:p14="http://schemas.microsoft.com/office/powerpoint/2010/main" val="37434823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109F1-BA2B-AAB1-2A62-24E79E663F6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048061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90CA6-6377-94EA-490C-19ABC888E4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1A07E9-8511-6742-6E54-B73A5D637A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503F52CB-DADF-EB2E-C452-DFB460BF738B}"/>
              </a:ext>
            </a:extLst>
          </p:cNvPr>
          <p:cNvSpPr>
            <a:spLocks noGrp="1"/>
          </p:cNvSpPr>
          <p:nvPr>
            <p:ph type="sldNum" sz="quarter" idx="12"/>
          </p:nvPr>
        </p:nvSpPr>
        <p:spPr>
          <a:xfrm>
            <a:off x="9099941" y="6322714"/>
            <a:ext cx="2743200" cy="365125"/>
          </a:xfrm>
          <a:prstGeom prst="rect">
            <a:avLst/>
          </a:prstGeom>
        </p:spPr>
        <p:txBody>
          <a:bodyPr/>
          <a:lstStyle>
            <a:lvl1pPr algn="r">
              <a:defRPr lang="en-US" sz="1150" kern="1200" smtClean="0">
                <a:solidFill>
                  <a:srgbClr val="965D3C"/>
                </a:solidFill>
                <a:latin typeface="Arial" panose="020B0604020202020204" pitchFamily="34" charset="0"/>
                <a:ea typeface="+mn-ea"/>
                <a:cs typeface="Arial" panose="020B0604020202020204" pitchFamily="34" charset="0"/>
              </a:defRPr>
            </a:lvl1pPr>
          </a:lstStyle>
          <a:p>
            <a:fld id="{A5A4F1F8-A13E-442A-A38F-B6C32B3D898B}" type="slidenum">
              <a:rPr lang="en-US" smtClean="0"/>
              <a:pPr/>
              <a:t>‹#›</a:t>
            </a:fld>
            <a:endParaRPr lang="en-US" dirty="0"/>
          </a:p>
        </p:txBody>
      </p:sp>
    </p:spTree>
    <p:extLst>
      <p:ext uri="{BB962C8B-B14F-4D97-AF65-F5344CB8AC3E}">
        <p14:creationId xmlns:p14="http://schemas.microsoft.com/office/powerpoint/2010/main" val="23010920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90CA6-6377-94EA-490C-19ABC888E4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1A07E9-8511-6742-6E54-B73A5D637A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503F52CB-DADF-EB2E-C452-DFB460BF738B}"/>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spTree>
    <p:extLst>
      <p:ext uri="{BB962C8B-B14F-4D97-AF65-F5344CB8AC3E}">
        <p14:creationId xmlns:p14="http://schemas.microsoft.com/office/powerpoint/2010/main" val="25768477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A0311-A560-800E-A928-AE1EC77110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94F164-D80B-8EEF-3194-183998C9B5C9}"/>
              </a:ext>
            </a:extLst>
          </p:cNvPr>
          <p:cNvSpPr>
            <a:spLocks noGrp="1"/>
          </p:cNvSpPr>
          <p:nvPr>
            <p:ph sz="half" idx="1"/>
          </p:nvPr>
        </p:nvSpPr>
        <p:spPr>
          <a:xfrm>
            <a:off x="412898" y="1253330"/>
            <a:ext cx="5445642" cy="48072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48907AB-A76F-814B-C4C0-D1C1C22342F1}"/>
              </a:ext>
            </a:extLst>
          </p:cNvPr>
          <p:cNvSpPr>
            <a:spLocks noGrp="1"/>
          </p:cNvSpPr>
          <p:nvPr>
            <p:ph sz="half" idx="2"/>
          </p:nvPr>
        </p:nvSpPr>
        <p:spPr>
          <a:xfrm>
            <a:off x="6225362" y="1248014"/>
            <a:ext cx="5578549" cy="4807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8F3BC79-7A82-5F76-3703-7560F271C7D6}"/>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spTree>
    <p:extLst>
      <p:ext uri="{BB962C8B-B14F-4D97-AF65-F5344CB8AC3E}">
        <p14:creationId xmlns:p14="http://schemas.microsoft.com/office/powerpoint/2010/main" val="27357477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72DAB-0AA0-FF57-0096-EB0705B22DE6}"/>
              </a:ext>
            </a:extLst>
          </p:cNvPr>
          <p:cNvSpPr>
            <a:spLocks noGrp="1"/>
          </p:cNvSpPr>
          <p:nvPr>
            <p:ph type="title"/>
          </p:nvPr>
        </p:nvSpPr>
        <p:spPr>
          <a:xfrm>
            <a:off x="838200" y="-66526"/>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2E8F5557-C699-2E7E-FB8E-CB5E38FE7D8F}"/>
              </a:ext>
            </a:extLst>
          </p:cNvPr>
          <p:cNvSpPr>
            <a:spLocks noGrp="1"/>
          </p:cNvSpPr>
          <p:nvPr>
            <p:ph type="body" idx="1"/>
          </p:nvPr>
        </p:nvSpPr>
        <p:spPr>
          <a:xfrm>
            <a:off x="839788" y="136217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A6CE14B-57DD-0842-C639-B0ABD4BC774D}"/>
              </a:ext>
            </a:extLst>
          </p:cNvPr>
          <p:cNvSpPr>
            <a:spLocks noGrp="1"/>
          </p:cNvSpPr>
          <p:nvPr>
            <p:ph sz="half" idx="2"/>
          </p:nvPr>
        </p:nvSpPr>
        <p:spPr>
          <a:xfrm>
            <a:off x="839788" y="2186084"/>
            <a:ext cx="5157787" cy="38638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F0E8882-5580-BD7A-0912-461B9072BE9F}"/>
              </a:ext>
            </a:extLst>
          </p:cNvPr>
          <p:cNvSpPr>
            <a:spLocks noGrp="1"/>
          </p:cNvSpPr>
          <p:nvPr>
            <p:ph type="body" sz="quarter" idx="3"/>
          </p:nvPr>
        </p:nvSpPr>
        <p:spPr>
          <a:xfrm>
            <a:off x="6172200" y="136217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8418398-2B93-7114-9D7E-5331F8B3540D}"/>
              </a:ext>
            </a:extLst>
          </p:cNvPr>
          <p:cNvSpPr>
            <a:spLocks noGrp="1"/>
          </p:cNvSpPr>
          <p:nvPr>
            <p:ph sz="quarter" idx="4"/>
          </p:nvPr>
        </p:nvSpPr>
        <p:spPr>
          <a:xfrm>
            <a:off x="6172200" y="2186085"/>
            <a:ext cx="5183188" cy="3863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1A592FF5-085C-26B3-E3B2-FA5033EB20F5}"/>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spTree>
    <p:extLst>
      <p:ext uri="{BB962C8B-B14F-4D97-AF65-F5344CB8AC3E}">
        <p14:creationId xmlns:p14="http://schemas.microsoft.com/office/powerpoint/2010/main" val="21168667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alpha val="18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D5F1DC7-6152-0439-66F9-9EA9E3594441}"/>
              </a:ext>
            </a:extLst>
          </p:cNvPr>
          <p:cNvSpPr/>
          <p:nvPr userDrawn="1"/>
        </p:nvSpPr>
        <p:spPr>
          <a:xfrm>
            <a:off x="3608052" y="1259036"/>
            <a:ext cx="8583948" cy="4947709"/>
          </a:xfrm>
          <a:prstGeom prst="rect">
            <a:avLst/>
          </a:prstGeom>
          <a:solidFill>
            <a:srgbClr val="F6F2EF">
              <a:alpha val="3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8AE2A54-0FD8-D15C-F05C-219874103C76}"/>
              </a:ext>
            </a:extLst>
          </p:cNvPr>
          <p:cNvSpPr/>
          <p:nvPr userDrawn="1"/>
        </p:nvSpPr>
        <p:spPr>
          <a:xfrm>
            <a:off x="3551186" y="1259035"/>
            <a:ext cx="56865" cy="4947709"/>
          </a:xfrm>
          <a:prstGeom prst="rect">
            <a:avLst/>
          </a:prstGeom>
          <a:gradFill flip="none" rotWithShape="1">
            <a:gsLst>
              <a:gs pos="0">
                <a:srgbClr val="965D3C">
                  <a:tint val="66000"/>
                  <a:satMod val="160000"/>
                </a:srgbClr>
              </a:gs>
              <a:gs pos="50000">
                <a:srgbClr val="965D3C">
                  <a:tint val="44500"/>
                  <a:satMod val="160000"/>
                </a:srgbClr>
              </a:gs>
              <a:gs pos="100000">
                <a:srgbClr val="965D3C">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F472DAB-0AA0-FF57-0096-EB0705B22DE6}"/>
              </a:ext>
            </a:extLst>
          </p:cNvPr>
          <p:cNvSpPr>
            <a:spLocks noGrp="1"/>
          </p:cNvSpPr>
          <p:nvPr>
            <p:ph type="title"/>
          </p:nvPr>
        </p:nvSpPr>
        <p:spPr>
          <a:xfrm>
            <a:off x="838200" y="-66526"/>
            <a:ext cx="10515600" cy="1325563"/>
          </a:xfrm>
        </p:spPr>
        <p:txBody>
          <a:bodyPr/>
          <a:lstStyle/>
          <a:p>
            <a:r>
              <a:rPr lang="en-US" dirty="0"/>
              <a:t>Click to edit Master title style</a:t>
            </a:r>
          </a:p>
        </p:txBody>
      </p:sp>
      <p:sp>
        <p:nvSpPr>
          <p:cNvPr id="6" name="Content Placeholder 5">
            <a:extLst>
              <a:ext uri="{FF2B5EF4-FFF2-40B4-BE49-F238E27FC236}">
                <a16:creationId xmlns:a16="http://schemas.microsoft.com/office/drawing/2014/main" id="{58418398-2B93-7114-9D7E-5331F8B3540D}"/>
              </a:ext>
            </a:extLst>
          </p:cNvPr>
          <p:cNvSpPr>
            <a:spLocks noGrp="1"/>
          </p:cNvSpPr>
          <p:nvPr>
            <p:ph sz="quarter" idx="4"/>
          </p:nvPr>
        </p:nvSpPr>
        <p:spPr>
          <a:xfrm>
            <a:off x="3999256" y="1288106"/>
            <a:ext cx="8068697" cy="4918640"/>
          </a:xfrm>
          <a:noFill/>
        </p:spPr>
        <p:txBody>
          <a:bodyPr/>
          <a:lstStyle>
            <a:lvl1pPr>
              <a:buClr>
                <a:srgbClr val="965D3C"/>
              </a:buClr>
              <a:defRPr/>
            </a:lvl1pPr>
            <a:lvl2pPr>
              <a:buClr>
                <a:srgbClr val="965D3C"/>
              </a:buClr>
              <a:defRPr/>
            </a:lvl2pPr>
            <a:lvl3pPr>
              <a:buClr>
                <a:srgbClr val="965D3C"/>
              </a:buClr>
              <a:defRPr/>
            </a:lvl3pPr>
            <a:lvl4pPr>
              <a:buClr>
                <a:srgbClr val="965D3C"/>
              </a:buClr>
              <a:defRPr/>
            </a:lvl4pPr>
            <a:lvl5pPr>
              <a:buClr>
                <a:srgbClr val="965D3C"/>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1A592FF5-085C-26B3-E3B2-FA5033EB20F5}"/>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spTree>
    <p:extLst>
      <p:ext uri="{BB962C8B-B14F-4D97-AF65-F5344CB8AC3E}">
        <p14:creationId xmlns:p14="http://schemas.microsoft.com/office/powerpoint/2010/main" val="545937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F04C4-E4F0-4088-9E38-FBB9CAC6E832}"/>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FDE0AD54-88BE-D61D-F1F5-BF93A2C50BF5}"/>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spTree>
    <p:extLst>
      <p:ext uri="{BB962C8B-B14F-4D97-AF65-F5344CB8AC3E}">
        <p14:creationId xmlns:p14="http://schemas.microsoft.com/office/powerpoint/2010/main" val="20028382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0AED3A-7FF0-F93D-B7F8-B51B3058E160}"/>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spTree>
    <p:extLst>
      <p:ext uri="{BB962C8B-B14F-4D97-AF65-F5344CB8AC3E}">
        <p14:creationId xmlns:p14="http://schemas.microsoft.com/office/powerpoint/2010/main" val="20667413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47B485-03EB-490B-055A-CE641EFA6EDF}"/>
              </a:ext>
            </a:extLst>
          </p:cNvPr>
          <p:cNvSpPr/>
          <p:nvPr userDrawn="1"/>
        </p:nvSpPr>
        <p:spPr>
          <a:xfrm>
            <a:off x="5004391" y="5200090"/>
            <a:ext cx="7187609" cy="160020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FFEFE47-FAED-2F48-33FB-077C440B8F6C}"/>
              </a:ext>
            </a:extLst>
          </p:cNvPr>
          <p:cNvSpPr/>
          <p:nvPr userDrawn="1"/>
        </p:nvSpPr>
        <p:spPr>
          <a:xfrm>
            <a:off x="0" y="1"/>
            <a:ext cx="7187609" cy="6858000"/>
          </a:xfrm>
          <a:prstGeom prst="rect">
            <a:avLst/>
          </a:prstGeom>
          <a:solidFill>
            <a:srgbClr val="E9DB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70AED3A-7FF0-F93D-B7F8-B51B3058E160}"/>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grpSp>
        <p:nvGrpSpPr>
          <p:cNvPr id="7" name="Group 18">
            <a:extLst>
              <a:ext uri="{FF2B5EF4-FFF2-40B4-BE49-F238E27FC236}">
                <a16:creationId xmlns:a16="http://schemas.microsoft.com/office/drawing/2014/main" id="{F3468AC9-FA36-0642-385B-6148C8C68496}"/>
              </a:ext>
            </a:extLst>
          </p:cNvPr>
          <p:cNvGrpSpPr/>
          <p:nvPr userDrawn="1"/>
        </p:nvGrpSpPr>
        <p:grpSpPr>
          <a:xfrm>
            <a:off x="348859" y="2"/>
            <a:ext cx="11822504" cy="6857998"/>
            <a:chOff x="114300" y="0"/>
            <a:chExt cx="1497826" cy="851972"/>
          </a:xfrm>
        </p:grpSpPr>
        <p:sp>
          <p:nvSpPr>
            <p:cNvPr id="8" name="Freeform 19">
              <a:extLst>
                <a:ext uri="{FF2B5EF4-FFF2-40B4-BE49-F238E27FC236}">
                  <a16:creationId xmlns:a16="http://schemas.microsoft.com/office/drawing/2014/main" id="{B1A0696F-9527-355F-12D5-EAA40BDAC591}"/>
                </a:ext>
              </a:extLst>
            </p:cNvPr>
            <p:cNvSpPr/>
            <p:nvPr/>
          </p:nvSpPr>
          <p:spPr>
            <a:xfrm>
              <a:off x="281350" y="133056"/>
              <a:ext cx="1330776" cy="718916"/>
            </a:xfrm>
            <a:custGeom>
              <a:avLst/>
              <a:gdLst/>
              <a:ahLst/>
              <a:cxnLst/>
              <a:rect l="l" t="t" r="r" b="b"/>
              <a:pathLst>
                <a:path w="976365" h="667517">
                  <a:moveTo>
                    <a:pt x="976365" y="333759"/>
                  </a:moveTo>
                  <a:lnTo>
                    <a:pt x="773165" y="667517"/>
                  </a:lnTo>
                  <a:lnTo>
                    <a:pt x="203200" y="667517"/>
                  </a:lnTo>
                  <a:lnTo>
                    <a:pt x="0" y="333759"/>
                  </a:lnTo>
                  <a:lnTo>
                    <a:pt x="203200" y="0"/>
                  </a:lnTo>
                  <a:lnTo>
                    <a:pt x="773165" y="0"/>
                  </a:lnTo>
                  <a:lnTo>
                    <a:pt x="976365" y="333759"/>
                  </a:lnTo>
                  <a:close/>
                </a:path>
              </a:pathLst>
            </a:custGeom>
            <a:solidFill>
              <a:srgbClr val="F6F2EF"/>
            </a:solidFill>
          </p:spPr>
          <p:txBody>
            <a:bodyPr/>
            <a:lstStyle/>
            <a:p>
              <a:endParaRPr lang="en-US"/>
            </a:p>
          </p:txBody>
        </p:sp>
        <p:sp>
          <p:nvSpPr>
            <p:cNvPr id="9" name="TextBox 20">
              <a:extLst>
                <a:ext uri="{FF2B5EF4-FFF2-40B4-BE49-F238E27FC236}">
                  <a16:creationId xmlns:a16="http://schemas.microsoft.com/office/drawing/2014/main" id="{C6AE5571-CD29-6FE8-13EA-A0BE84374CA3}"/>
                </a:ext>
              </a:extLst>
            </p:cNvPr>
            <p:cNvSpPr txBox="1"/>
            <p:nvPr/>
          </p:nvSpPr>
          <p:spPr>
            <a:xfrm>
              <a:off x="114300" y="0"/>
              <a:ext cx="747765" cy="667517"/>
            </a:xfrm>
            <a:prstGeom prst="rect">
              <a:avLst/>
            </a:prstGeom>
          </p:spPr>
          <p:txBody>
            <a:bodyPr lIns="50800" tIns="50800" rIns="50800" bIns="50800" rtlCol="0" anchor="ctr"/>
            <a:lstStyle/>
            <a:p>
              <a:pPr algn="ctr">
                <a:lnSpc>
                  <a:spcPts val="3168"/>
                </a:lnSpc>
              </a:pPr>
              <a:endParaRPr/>
            </a:p>
          </p:txBody>
        </p:sp>
      </p:grpSp>
      <p:sp>
        <p:nvSpPr>
          <p:cNvPr id="6" name="Content Placeholder 5">
            <a:extLst>
              <a:ext uri="{FF2B5EF4-FFF2-40B4-BE49-F238E27FC236}">
                <a16:creationId xmlns:a16="http://schemas.microsoft.com/office/drawing/2014/main" id="{939F99E6-4912-DFD9-4144-780DD6E6FCBB}"/>
              </a:ext>
            </a:extLst>
          </p:cNvPr>
          <p:cNvSpPr>
            <a:spLocks noGrp="1"/>
          </p:cNvSpPr>
          <p:nvPr>
            <p:ph sz="quarter" idx="13"/>
          </p:nvPr>
        </p:nvSpPr>
        <p:spPr>
          <a:xfrm>
            <a:off x="4412475" y="1552353"/>
            <a:ext cx="7612948" cy="4082903"/>
          </a:xfrm>
        </p:spPr>
        <p:txBody>
          <a:bodyPr/>
          <a:lstStyle>
            <a:lvl1pPr marL="228600" indent="-228600">
              <a:buClr>
                <a:srgbClr val="965D3C"/>
              </a:buClr>
              <a:buFont typeface="Wingdings" panose="05000000000000000000" pitchFamily="2" charset="2"/>
              <a:buChar char="§"/>
              <a:defRPr>
                <a:solidFill>
                  <a:srgbClr val="432318"/>
                </a:solidFill>
              </a:defRPr>
            </a:lvl1pPr>
            <a:lvl2pPr marL="685800" indent="-228600">
              <a:buClr>
                <a:srgbClr val="965D3C"/>
              </a:buClr>
              <a:buFont typeface="Wingdings" panose="05000000000000000000" pitchFamily="2" charset="2"/>
              <a:buChar char="§"/>
              <a:defRPr>
                <a:solidFill>
                  <a:srgbClr val="432318"/>
                </a:solidFill>
              </a:defRPr>
            </a:lvl2pPr>
            <a:lvl3pPr marL="1143000" indent="-228600">
              <a:buClr>
                <a:srgbClr val="965D3C"/>
              </a:buClr>
              <a:buFont typeface="Wingdings" panose="05000000000000000000" pitchFamily="2" charset="2"/>
              <a:buChar char="§"/>
              <a:defRPr>
                <a:solidFill>
                  <a:srgbClr val="432318"/>
                </a:solidFill>
              </a:defRPr>
            </a:lvl3pPr>
            <a:lvl4pPr marL="1600200" indent="-228600">
              <a:buClr>
                <a:srgbClr val="965D3C"/>
              </a:buClr>
              <a:buFont typeface="Wingdings" panose="05000000000000000000" pitchFamily="2" charset="2"/>
              <a:buChar char="§"/>
              <a:defRPr>
                <a:solidFill>
                  <a:srgbClr val="432318"/>
                </a:solidFill>
              </a:defRPr>
            </a:lvl4pPr>
            <a:lvl5pPr marL="2057400" indent="-228600">
              <a:buClr>
                <a:srgbClr val="965D3C"/>
              </a:buClr>
              <a:buFont typeface="Wingdings" panose="05000000000000000000" pitchFamily="2" charset="2"/>
              <a:buChar char="§"/>
              <a:defRPr>
                <a:solidFill>
                  <a:srgbClr val="43231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99351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4F35C-DCB5-7C37-6639-D4C41C0F30DF}"/>
              </a:ext>
            </a:extLst>
          </p:cNvPr>
          <p:cNvSpPr>
            <a:spLocks noGrp="1"/>
          </p:cNvSpPr>
          <p:nvPr>
            <p:ph type="title"/>
          </p:nvPr>
        </p:nvSpPr>
        <p:spPr>
          <a:xfrm>
            <a:off x="276262" y="148856"/>
            <a:ext cx="8176621" cy="651244"/>
          </a:xfrm>
        </p:spPr>
        <p:txBody>
          <a:bodyPr anchor="b"/>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95DAD96F-38D1-09D8-2C5D-6518673CAE2E}"/>
              </a:ext>
            </a:extLst>
          </p:cNvPr>
          <p:cNvSpPr>
            <a:spLocks noGrp="1"/>
          </p:cNvSpPr>
          <p:nvPr>
            <p:ph type="pic" idx="1"/>
          </p:nvPr>
        </p:nvSpPr>
        <p:spPr>
          <a:xfrm>
            <a:off x="5183188" y="1158949"/>
            <a:ext cx="6172200" cy="470210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84D6667-0BD0-2260-89EA-C5F6DC250930}"/>
              </a:ext>
            </a:extLst>
          </p:cNvPr>
          <p:cNvSpPr>
            <a:spLocks noGrp="1"/>
          </p:cNvSpPr>
          <p:nvPr>
            <p:ph type="body" sz="half" idx="2"/>
          </p:nvPr>
        </p:nvSpPr>
        <p:spPr>
          <a:xfrm>
            <a:off x="584607" y="1523150"/>
            <a:ext cx="3932237" cy="43379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83FB46DF-8DD4-9A4D-4DED-7E38BC78D19F}"/>
              </a:ext>
            </a:extLst>
          </p:cNvPr>
          <p:cNvSpPr>
            <a:spLocks noGrp="1"/>
          </p:cNvSpPr>
          <p:nvPr>
            <p:ph type="sldNum" sz="quarter" idx="12"/>
          </p:nvPr>
        </p:nvSpPr>
        <p:spPr>
          <a:xfrm>
            <a:off x="9099941" y="6322714"/>
            <a:ext cx="2743200" cy="365125"/>
          </a:xfrm>
          <a:prstGeom prst="rect">
            <a:avLst/>
          </a:prstGeom>
        </p:spPr>
        <p:txBody>
          <a:bodyPr/>
          <a:lstStyle>
            <a:lvl1pPr algn="r">
              <a:defRPr sz="1150">
                <a:solidFill>
                  <a:srgbClr val="965D3C"/>
                </a:solidFill>
                <a:latin typeface="Arial" panose="020B0604020202020204" pitchFamily="34" charset="0"/>
                <a:cs typeface="Arial" panose="020B0604020202020204" pitchFamily="34" charset="0"/>
              </a:defRPr>
            </a:lvl1pPr>
          </a:lstStyle>
          <a:p>
            <a:fld id="{A5A4F1F8-A13E-442A-A38F-B6C32B3D898B}" type="slidenum">
              <a:rPr lang="en-US" smtClean="0"/>
              <a:pPr/>
              <a:t>‹#›</a:t>
            </a:fld>
            <a:endParaRPr lang="en-US" dirty="0"/>
          </a:p>
        </p:txBody>
      </p:sp>
    </p:spTree>
    <p:extLst>
      <p:ext uri="{BB962C8B-B14F-4D97-AF65-F5344CB8AC3E}">
        <p14:creationId xmlns:p14="http://schemas.microsoft.com/office/powerpoint/2010/main" val="2623196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image" Target="../media/image1.pn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image" Target="../media/image17.png"/><Relationship Id="rId3" Type="http://schemas.openxmlformats.org/officeDocument/2006/relationships/slideLayout" Target="../slideLayouts/slideLayout43.xml"/><Relationship Id="rId21" Type="http://schemas.openxmlformats.org/officeDocument/2006/relationships/image" Target="../media/image20.jpeg"/><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image" Target="../media/image16.jpeg"/><Relationship Id="rId2" Type="http://schemas.openxmlformats.org/officeDocument/2006/relationships/slideLayout" Target="../slideLayouts/slideLayout42.xml"/><Relationship Id="rId16" Type="http://schemas.openxmlformats.org/officeDocument/2006/relationships/theme" Target="../theme/theme3.xml"/><Relationship Id="rId20" Type="http://schemas.openxmlformats.org/officeDocument/2006/relationships/image" Target="../media/image19.jpe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image" Target="../media/image18.jpe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image" Target="../media/image2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image" Target="../media/image34.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theme" Target="../theme/theme4.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image" Target="../media/image36.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image" Target="../media/image3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image" Target="../media/image39.png"/><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3" Type="http://schemas.openxmlformats.org/officeDocument/2006/relationships/slideLayout" Target="../slideLayouts/slideLayout106.xml"/><Relationship Id="rId21" Type="http://schemas.openxmlformats.org/officeDocument/2006/relationships/theme" Target="../theme/theme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theme" Target="../theme/theme7.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192733-8A04-99F4-6E56-68243E5BD12A}"/>
              </a:ext>
            </a:extLst>
          </p:cNvPr>
          <p:cNvSpPr>
            <a:spLocks noGrp="1"/>
          </p:cNvSpPr>
          <p:nvPr>
            <p:ph type="body" idx="1"/>
          </p:nvPr>
        </p:nvSpPr>
        <p:spPr>
          <a:xfrm>
            <a:off x="359735" y="1199756"/>
            <a:ext cx="11538098" cy="482547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78B23D4D-E856-CB80-C915-898A8850F53C}"/>
              </a:ext>
            </a:extLst>
          </p:cNvPr>
          <p:cNvSpPr>
            <a:spLocks noGrp="1"/>
          </p:cNvSpPr>
          <p:nvPr>
            <p:ph type="title"/>
          </p:nvPr>
        </p:nvSpPr>
        <p:spPr>
          <a:xfrm>
            <a:off x="253409" y="285078"/>
            <a:ext cx="10259368" cy="589309"/>
          </a:xfrm>
          <a:prstGeom prst="rect">
            <a:avLst/>
          </a:prstGeom>
        </p:spPr>
        <p:txBody>
          <a:bodyPr vert="horz" lIns="91440" tIns="45720" rIns="91440" bIns="45720" rtlCol="0" anchor="ctr">
            <a:noAutofit/>
          </a:bodyPr>
          <a:lstStyle/>
          <a:p>
            <a:r>
              <a:rPr lang="en-US" dirty="0"/>
              <a:t>Click to edit Master title style</a:t>
            </a:r>
          </a:p>
        </p:txBody>
      </p:sp>
      <p:pic>
        <p:nvPicPr>
          <p:cNvPr id="8" name="Picture 7">
            <a:extLst>
              <a:ext uri="{FF2B5EF4-FFF2-40B4-BE49-F238E27FC236}">
                <a16:creationId xmlns:a16="http://schemas.microsoft.com/office/drawing/2014/main" id="{57A6B01A-56BF-F65D-E903-CE8D0816D950}"/>
              </a:ext>
            </a:extLst>
          </p:cNvPr>
          <p:cNvPicPr>
            <a:picLocks noChangeAspect="1"/>
          </p:cNvPicPr>
          <p:nvPr userDrawn="1"/>
        </p:nvPicPr>
        <p:blipFill>
          <a:blip r:embed="rId23"/>
          <a:stretch>
            <a:fillRect/>
          </a:stretch>
        </p:blipFill>
        <p:spPr>
          <a:xfrm>
            <a:off x="1" y="0"/>
            <a:ext cx="12191999" cy="6858000"/>
          </a:xfrm>
          <a:prstGeom prst="rect">
            <a:avLst/>
          </a:prstGeom>
        </p:spPr>
      </p:pic>
    </p:spTree>
    <p:extLst>
      <p:ext uri="{BB962C8B-B14F-4D97-AF65-F5344CB8AC3E}">
        <p14:creationId xmlns:p14="http://schemas.microsoft.com/office/powerpoint/2010/main" val="321989370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716" r:id="rId3"/>
    <p:sldLayoutId id="2147483720" r:id="rId4"/>
    <p:sldLayoutId id="2147483719" r:id="rId5"/>
    <p:sldLayoutId id="2147483717" r:id="rId6"/>
    <p:sldLayoutId id="2147483718" r:id="rId7"/>
    <p:sldLayoutId id="2147483715" r:id="rId8"/>
    <p:sldLayoutId id="2147483688" r:id="rId9"/>
    <p:sldLayoutId id="2147483689" r:id="rId10"/>
    <p:sldLayoutId id="2147483690" r:id="rId11"/>
    <p:sldLayoutId id="2147483691" r:id="rId12"/>
    <p:sldLayoutId id="2147483713" r:id="rId13"/>
    <p:sldLayoutId id="2147483692" r:id="rId14"/>
    <p:sldLayoutId id="2147483693" r:id="rId15"/>
    <p:sldLayoutId id="2147483712" r:id="rId16"/>
    <p:sldLayoutId id="2147483694" r:id="rId17"/>
    <p:sldLayoutId id="2147483696" r:id="rId18"/>
    <p:sldLayoutId id="2147483697" r:id="rId19"/>
    <p:sldLayoutId id="2147483695" r:id="rId20"/>
    <p:sldLayoutId id="2147483698" r:id="rId21"/>
  </p:sldLayoutIdLst>
  <p:hf hdr="0" ftr="0" dt="0"/>
  <p:txStyles>
    <p:titleStyle>
      <a:lvl1pPr algn="l" defTabSz="914400" rtl="0" eaLnBrk="1" latinLnBrk="0" hangingPunct="1">
        <a:lnSpc>
          <a:spcPct val="90000"/>
        </a:lnSpc>
        <a:spcBef>
          <a:spcPct val="0"/>
        </a:spcBef>
        <a:buNone/>
        <a:defRPr sz="4800" kern="1200">
          <a:solidFill>
            <a:srgbClr val="965D3C"/>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965D3C"/>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65D3C"/>
        </a:buClr>
        <a:buSzPct val="50000"/>
        <a:buFont typeface="Wingdings" panose="05000000000000000000" pitchFamily="2" charset="2"/>
        <a:buChar char="q"/>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65D3C"/>
        </a:buClr>
        <a:buSzPct val="100000"/>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65D3C"/>
        </a:buClr>
        <a:buSzPct val="50000"/>
        <a:buFont typeface="Wingdings" panose="05000000000000000000" pitchFamily="2" charset="2"/>
        <a:buChar char="q"/>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65D3C"/>
        </a:buClr>
        <a:buSzPct val="100000"/>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B4D443-F2A0-3DBE-54BE-E20B414C6C4C}"/>
              </a:ext>
            </a:extLst>
          </p:cNvPr>
          <p:cNvPicPr>
            <a:picLocks noChangeAspect="1"/>
          </p:cNvPicPr>
          <p:nvPr userDrawn="1"/>
        </p:nvPicPr>
        <p:blipFill>
          <a:blip r:embed="rId21"/>
          <a:stretch>
            <a:fillRect/>
          </a:stretch>
        </p:blipFill>
        <p:spPr>
          <a:xfrm>
            <a:off x="11518" y="0"/>
            <a:ext cx="12191999" cy="6858000"/>
          </a:xfrm>
          <a:prstGeom prst="rect">
            <a:avLst/>
          </a:prstGeom>
        </p:spPr>
      </p:pic>
      <p:sp>
        <p:nvSpPr>
          <p:cNvPr id="3" name="Text Placeholder 2">
            <a:extLst>
              <a:ext uri="{FF2B5EF4-FFF2-40B4-BE49-F238E27FC236}">
                <a16:creationId xmlns:a16="http://schemas.microsoft.com/office/drawing/2014/main" id="{75192733-8A04-99F4-6E56-68243E5BD12A}"/>
              </a:ext>
            </a:extLst>
          </p:cNvPr>
          <p:cNvSpPr>
            <a:spLocks noGrp="1"/>
          </p:cNvSpPr>
          <p:nvPr>
            <p:ph type="body" idx="1"/>
          </p:nvPr>
        </p:nvSpPr>
        <p:spPr>
          <a:xfrm>
            <a:off x="359735" y="1199756"/>
            <a:ext cx="11538098" cy="482547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78B23D4D-E856-CB80-C915-898A8850F53C}"/>
              </a:ext>
            </a:extLst>
          </p:cNvPr>
          <p:cNvSpPr>
            <a:spLocks noGrp="1"/>
          </p:cNvSpPr>
          <p:nvPr>
            <p:ph type="title"/>
          </p:nvPr>
        </p:nvSpPr>
        <p:spPr>
          <a:xfrm>
            <a:off x="253409" y="285078"/>
            <a:ext cx="10259368" cy="589309"/>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330282059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8" r:id="rId18"/>
    <p:sldLayoutId id="2147483760" r:id="rId19"/>
  </p:sldLayoutIdLst>
  <p:hf hdr="0" ftr="0" dt="0"/>
  <p:txStyles>
    <p:titleStyle>
      <a:lvl1pPr algn="l" defTabSz="914400" rtl="0" eaLnBrk="1" latinLnBrk="0" hangingPunct="1">
        <a:lnSpc>
          <a:spcPct val="90000"/>
        </a:lnSpc>
        <a:spcBef>
          <a:spcPct val="0"/>
        </a:spcBef>
        <a:buNone/>
        <a:defRPr sz="4800" kern="1200">
          <a:solidFill>
            <a:srgbClr val="965D3C"/>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965D3C"/>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65D3C"/>
        </a:buClr>
        <a:buSzPct val="50000"/>
        <a:buFont typeface="Wingdings" panose="05000000000000000000" pitchFamily="2" charset="2"/>
        <a:buChar char="q"/>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65D3C"/>
        </a:buClr>
        <a:buSzPct val="100000"/>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65D3C"/>
        </a:buClr>
        <a:buSzPct val="50000"/>
        <a:buFont typeface="Wingdings" panose="05000000000000000000" pitchFamily="2" charset="2"/>
        <a:buChar char="q"/>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65D3C"/>
        </a:buClr>
        <a:buSzPct val="100000"/>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192733-8A04-99F4-6E56-68243E5BD12A}"/>
              </a:ext>
            </a:extLst>
          </p:cNvPr>
          <p:cNvSpPr>
            <a:spLocks noGrp="1"/>
          </p:cNvSpPr>
          <p:nvPr>
            <p:ph type="body" idx="1"/>
          </p:nvPr>
        </p:nvSpPr>
        <p:spPr>
          <a:xfrm>
            <a:off x="359735" y="1199756"/>
            <a:ext cx="11538098" cy="482547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1F5FDC15-23C2-9AFE-10C9-3C8591446609}"/>
              </a:ext>
            </a:extLst>
          </p:cNvPr>
          <p:cNvSpPr/>
          <p:nvPr userDrawn="1"/>
        </p:nvSpPr>
        <p:spPr>
          <a:xfrm>
            <a:off x="0" y="-1"/>
            <a:ext cx="9998242" cy="1037072"/>
          </a:xfrm>
          <a:prstGeom prst="rect">
            <a:avLst/>
          </a:prstGeom>
          <a:solidFill>
            <a:srgbClr val="4323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78B23D4D-E856-CB80-C915-898A8850F53C}"/>
              </a:ext>
            </a:extLst>
          </p:cNvPr>
          <p:cNvSpPr>
            <a:spLocks noGrp="1"/>
          </p:cNvSpPr>
          <p:nvPr>
            <p:ph type="title"/>
          </p:nvPr>
        </p:nvSpPr>
        <p:spPr>
          <a:xfrm>
            <a:off x="253409" y="285078"/>
            <a:ext cx="9744833" cy="589309"/>
          </a:xfrm>
          <a:prstGeom prst="rect">
            <a:avLst/>
          </a:prstGeom>
        </p:spPr>
        <p:txBody>
          <a:bodyPr vert="horz" lIns="91440" tIns="45720" rIns="91440" bIns="45720" rtlCol="0" anchor="ctr">
            <a:noAutofit/>
          </a:bodyPr>
          <a:lstStyle/>
          <a:p>
            <a:r>
              <a:rPr lang="en-US" dirty="0"/>
              <a:t>Click to edit Master title style</a:t>
            </a:r>
          </a:p>
        </p:txBody>
      </p:sp>
      <p:pic>
        <p:nvPicPr>
          <p:cNvPr id="11" name="Picture 4">
            <a:extLst>
              <a:ext uri="{FF2B5EF4-FFF2-40B4-BE49-F238E27FC236}">
                <a16:creationId xmlns:a16="http://schemas.microsoft.com/office/drawing/2014/main" id="{C0F9A655-1953-6694-1054-96AC31CC26DD}"/>
              </a:ext>
            </a:extLst>
          </p:cNvPr>
          <p:cNvPicPr>
            <a:picLocks noChangeAspect="1"/>
          </p:cNvPicPr>
          <p:nvPr userDrawn="1"/>
        </p:nvPicPr>
        <p:blipFill>
          <a:blip r:embed="rId17" cstate="screen">
            <a:alphaModFix amt="50000"/>
            <a:extLst>
              <a:ext uri="{28A0092B-C50C-407E-A947-70E740481C1C}">
                <a14:useLocalDpi xmlns:a14="http://schemas.microsoft.com/office/drawing/2010/main"/>
              </a:ext>
            </a:extLst>
          </a:blip>
          <a:srcRect/>
          <a:stretch>
            <a:fillRect/>
          </a:stretch>
        </p:blipFill>
        <p:spPr>
          <a:xfrm>
            <a:off x="82445" y="6158735"/>
            <a:ext cx="1045543" cy="597248"/>
          </a:xfrm>
          <a:prstGeom prst="rect">
            <a:avLst/>
          </a:prstGeom>
        </p:spPr>
      </p:pic>
      <p:sp>
        <p:nvSpPr>
          <p:cNvPr id="26" name="Freeform 11">
            <a:extLst>
              <a:ext uri="{FF2B5EF4-FFF2-40B4-BE49-F238E27FC236}">
                <a16:creationId xmlns:a16="http://schemas.microsoft.com/office/drawing/2014/main" id="{08198C5F-DF5E-4927-6E16-6BBC0A7058CD}"/>
              </a:ext>
            </a:extLst>
          </p:cNvPr>
          <p:cNvSpPr/>
          <p:nvPr userDrawn="1"/>
        </p:nvSpPr>
        <p:spPr>
          <a:xfrm>
            <a:off x="10192983" y="100855"/>
            <a:ext cx="1847271" cy="925329"/>
          </a:xfrm>
          <a:custGeom>
            <a:avLst/>
            <a:gdLst/>
            <a:ahLst/>
            <a:cxnLst/>
            <a:rect l="l" t="t" r="r" b="b"/>
            <a:pathLst>
              <a:path w="6593972" h="2997554">
                <a:moveTo>
                  <a:pt x="0" y="0"/>
                </a:moveTo>
                <a:lnTo>
                  <a:pt x="6593972" y="0"/>
                </a:lnTo>
                <a:lnTo>
                  <a:pt x="6593972" y="2997554"/>
                </a:lnTo>
                <a:lnTo>
                  <a:pt x="0" y="2997554"/>
                </a:lnTo>
                <a:lnTo>
                  <a:pt x="0" y="0"/>
                </a:lnTo>
                <a:close/>
              </a:path>
            </a:pathLst>
          </a:custGeom>
          <a:blipFill>
            <a:blip r:embed="rId18" cstate="screen">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pic>
        <p:nvPicPr>
          <p:cNvPr id="30" name="Picture 5">
            <a:extLst>
              <a:ext uri="{FF2B5EF4-FFF2-40B4-BE49-F238E27FC236}">
                <a16:creationId xmlns:a16="http://schemas.microsoft.com/office/drawing/2014/main" id="{F4C3BD7A-8290-14FC-9739-FD649DA6AAF1}"/>
              </a:ext>
            </a:extLst>
          </p:cNvPr>
          <p:cNvPicPr>
            <a:picLocks noChangeAspect="1"/>
          </p:cNvPicPr>
          <p:nvPr userDrawn="1"/>
        </p:nvPicPr>
        <p:blipFill>
          <a:blip r:embed="rId19" cstate="screen">
            <a:alphaModFix amt="50000"/>
            <a:extLst>
              <a:ext uri="{28A0092B-C50C-407E-A947-70E740481C1C}">
                <a14:useLocalDpi xmlns:a14="http://schemas.microsoft.com/office/drawing/2010/main"/>
              </a:ext>
            </a:extLst>
          </a:blip>
          <a:srcRect/>
          <a:stretch/>
        </p:blipFill>
        <p:spPr>
          <a:xfrm>
            <a:off x="1165425" y="6151903"/>
            <a:ext cx="1058804" cy="612674"/>
          </a:xfrm>
          <a:prstGeom prst="rect">
            <a:avLst/>
          </a:prstGeom>
        </p:spPr>
      </p:pic>
      <p:sp>
        <p:nvSpPr>
          <p:cNvPr id="31" name="Freeform 10">
            <a:extLst>
              <a:ext uri="{FF2B5EF4-FFF2-40B4-BE49-F238E27FC236}">
                <a16:creationId xmlns:a16="http://schemas.microsoft.com/office/drawing/2014/main" id="{DBE3D295-9017-BB4A-39B1-24316A44EFED}"/>
              </a:ext>
            </a:extLst>
          </p:cNvPr>
          <p:cNvSpPr/>
          <p:nvPr userDrawn="1"/>
        </p:nvSpPr>
        <p:spPr>
          <a:xfrm flipH="1">
            <a:off x="2269819" y="6156503"/>
            <a:ext cx="1058804" cy="612674"/>
          </a:xfrm>
          <a:custGeom>
            <a:avLst/>
            <a:gdLst/>
            <a:ahLst/>
            <a:cxnLst/>
            <a:rect l="l" t="t" r="r" b="b"/>
            <a:pathLst>
              <a:path w="4784472" h="4564047">
                <a:moveTo>
                  <a:pt x="4784472" y="0"/>
                </a:moveTo>
                <a:lnTo>
                  <a:pt x="0" y="0"/>
                </a:lnTo>
                <a:lnTo>
                  <a:pt x="0" y="4564047"/>
                </a:lnTo>
                <a:lnTo>
                  <a:pt x="4784472" y="4564047"/>
                </a:lnTo>
                <a:lnTo>
                  <a:pt x="4784472" y="0"/>
                </a:lnTo>
                <a:close/>
              </a:path>
            </a:pathLst>
          </a:custGeom>
          <a:blipFill>
            <a:blip r:embed="rId20" cstate="screen">
              <a:alphaModFix amt="50000"/>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32" name="Freeform 10">
            <a:extLst>
              <a:ext uri="{FF2B5EF4-FFF2-40B4-BE49-F238E27FC236}">
                <a16:creationId xmlns:a16="http://schemas.microsoft.com/office/drawing/2014/main" id="{DC48F08F-28BB-2444-ECF3-FAAEE616898A}"/>
              </a:ext>
            </a:extLst>
          </p:cNvPr>
          <p:cNvSpPr/>
          <p:nvPr userDrawn="1"/>
        </p:nvSpPr>
        <p:spPr>
          <a:xfrm>
            <a:off x="4467062" y="6151903"/>
            <a:ext cx="952664" cy="620023"/>
          </a:xfrm>
          <a:custGeom>
            <a:avLst/>
            <a:gdLst/>
            <a:ahLst/>
            <a:cxnLst/>
            <a:rect l="l" t="t" r="r" b="b"/>
            <a:pathLst>
              <a:path w="2973535" h="1412429">
                <a:moveTo>
                  <a:pt x="0" y="0"/>
                </a:moveTo>
                <a:lnTo>
                  <a:pt x="2973535" y="0"/>
                </a:lnTo>
                <a:lnTo>
                  <a:pt x="2973535" y="1412429"/>
                </a:lnTo>
                <a:lnTo>
                  <a:pt x="0" y="1412429"/>
                </a:lnTo>
                <a:lnTo>
                  <a:pt x="0" y="0"/>
                </a:lnTo>
                <a:close/>
              </a:path>
            </a:pathLst>
          </a:custGeom>
          <a:blipFill>
            <a:blip r:embed="rId21" cstate="screen">
              <a:alphaModFix amt="50000"/>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33" name="Freeform 9">
            <a:extLst>
              <a:ext uri="{FF2B5EF4-FFF2-40B4-BE49-F238E27FC236}">
                <a16:creationId xmlns:a16="http://schemas.microsoft.com/office/drawing/2014/main" id="{B0AB261F-E383-F4FF-B108-B394F91F9CA7}"/>
              </a:ext>
            </a:extLst>
          </p:cNvPr>
          <p:cNvSpPr/>
          <p:nvPr userDrawn="1"/>
        </p:nvSpPr>
        <p:spPr>
          <a:xfrm>
            <a:off x="3379191" y="6153604"/>
            <a:ext cx="1050761" cy="615573"/>
          </a:xfrm>
          <a:custGeom>
            <a:avLst/>
            <a:gdLst/>
            <a:ahLst/>
            <a:cxnLst/>
            <a:rect l="l" t="t" r="r" b="b"/>
            <a:pathLst>
              <a:path w="3786813" h="2366758">
                <a:moveTo>
                  <a:pt x="0" y="0"/>
                </a:moveTo>
                <a:lnTo>
                  <a:pt x="3786813" y="0"/>
                </a:lnTo>
                <a:lnTo>
                  <a:pt x="3786813" y="2366758"/>
                </a:lnTo>
                <a:lnTo>
                  <a:pt x="0" y="2366758"/>
                </a:lnTo>
                <a:lnTo>
                  <a:pt x="0" y="0"/>
                </a:lnTo>
                <a:close/>
              </a:path>
            </a:pathLst>
          </a:custGeom>
          <a:blipFill>
            <a:blip r:embed="rId22" cstate="screen">
              <a:alphaModFix amt="50000"/>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34" name="TextBox 33">
            <a:extLst>
              <a:ext uri="{FF2B5EF4-FFF2-40B4-BE49-F238E27FC236}">
                <a16:creationId xmlns:a16="http://schemas.microsoft.com/office/drawing/2014/main" id="{0F1AAE45-1D56-E6AF-5FA2-130C8BE946E0}"/>
              </a:ext>
            </a:extLst>
          </p:cNvPr>
          <p:cNvSpPr txBox="1"/>
          <p:nvPr userDrawn="1"/>
        </p:nvSpPr>
        <p:spPr>
          <a:xfrm>
            <a:off x="533400" y="6313869"/>
            <a:ext cx="4391026" cy="369332"/>
          </a:xfrm>
          <a:prstGeom prst="rect">
            <a:avLst/>
          </a:prstGeom>
          <a:solidFill>
            <a:srgbClr val="F6F2EF">
              <a:alpha val="68000"/>
            </a:srgbClr>
          </a:solidFill>
        </p:spPr>
        <p:txBody>
          <a:bodyPr wrap="square" rtlCol="0">
            <a:spAutoFit/>
          </a:bodyPr>
          <a:lstStyle/>
          <a:p>
            <a:pPr algn="ctr"/>
            <a:r>
              <a:rPr lang="en-US" sz="1800" b="0" spc="0" dirty="0">
                <a:solidFill>
                  <a:srgbClr val="432318"/>
                </a:solidFill>
                <a:latin typeface="Arial" panose="020B0604020202020204" pitchFamily="34" charset="0"/>
                <a:cs typeface="Arial" panose="020B0604020202020204" pitchFamily="34" charset="0"/>
              </a:rPr>
              <a:t>WESTERN REGIONAL PARTNERSHIP</a:t>
            </a:r>
          </a:p>
        </p:txBody>
      </p:sp>
      <p:sp>
        <p:nvSpPr>
          <p:cNvPr id="24" name="Slide Number Placeholder 23">
            <a:extLst>
              <a:ext uri="{FF2B5EF4-FFF2-40B4-BE49-F238E27FC236}">
                <a16:creationId xmlns:a16="http://schemas.microsoft.com/office/drawing/2014/main" id="{4C561309-7E47-8A2A-FE7E-6D177135E33E}"/>
              </a:ext>
            </a:extLst>
          </p:cNvPr>
          <p:cNvSpPr>
            <a:spLocks noGrp="1"/>
          </p:cNvSpPr>
          <p:nvPr>
            <p:ph type="sldNum" sz="quarter" idx="4"/>
          </p:nvPr>
        </p:nvSpPr>
        <p:spPr>
          <a:xfrm>
            <a:off x="9415134" y="6404052"/>
            <a:ext cx="2743200" cy="365125"/>
          </a:xfrm>
          <a:prstGeom prst="rect">
            <a:avLst/>
          </a:prstGeom>
        </p:spPr>
        <p:txBody>
          <a:bodyPr vert="horz" lIns="91440" tIns="45720" rIns="91440" bIns="45720" rtlCol="0" anchor="ctr"/>
          <a:lstStyle>
            <a:lvl1pPr algn="r">
              <a:defRPr sz="1000">
                <a:solidFill>
                  <a:srgbClr val="432318"/>
                </a:solidFill>
                <a:latin typeface="Arial" panose="020B0604020202020204" pitchFamily="34" charset="0"/>
                <a:cs typeface="Arial" panose="020B0604020202020204" pitchFamily="34" charset="0"/>
              </a:defRPr>
            </a:lvl1pPr>
          </a:lstStyle>
          <a:p>
            <a:fld id="{41F22949-EC75-4C1E-A5A3-6925628064E7}" type="slidenum">
              <a:rPr lang="en-US" smtClean="0"/>
              <a:pPr/>
              <a:t>‹#›</a:t>
            </a:fld>
            <a:endParaRPr lang="en-US" dirty="0"/>
          </a:p>
        </p:txBody>
      </p:sp>
    </p:spTree>
    <p:extLst>
      <p:ext uri="{BB962C8B-B14F-4D97-AF65-F5344CB8AC3E}">
        <p14:creationId xmlns:p14="http://schemas.microsoft.com/office/powerpoint/2010/main" val="15901891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Lst>
  <p:hf hdr="0" ftr="0" dt="0"/>
  <p:txStyles>
    <p:titleStyle>
      <a:lvl1pPr algn="l" defTabSz="914400" rtl="0" eaLnBrk="1" latinLnBrk="0" hangingPunct="1">
        <a:lnSpc>
          <a:spcPct val="90000"/>
        </a:lnSpc>
        <a:spcBef>
          <a:spcPct val="0"/>
        </a:spcBef>
        <a:buNone/>
        <a:defRPr sz="48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432318"/>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32318"/>
        </a:buClr>
        <a:buSzPct val="50000"/>
        <a:buFont typeface="Wingdings" panose="05000000000000000000" pitchFamily="2" charset="2"/>
        <a:buChar char="q"/>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32318"/>
        </a:buClr>
        <a:buSzPct val="100000"/>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432318"/>
        </a:buClr>
        <a:buSzPct val="50000"/>
        <a:buFont typeface="Wingdings" panose="05000000000000000000" pitchFamily="2" charset="2"/>
        <a:buChar char="q"/>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432318"/>
        </a:buClr>
        <a:buSzPct val="100000"/>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266700" y="113697"/>
            <a:ext cx="644814" cy="811816"/>
          </a:xfrm>
          <a:prstGeom prst="rect">
            <a:avLst/>
          </a:prstGeom>
        </p:spPr>
      </p:pic>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07262533"/>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 id="2147483810" r:id="rId19"/>
    <p:sldLayoutId id="2147483811" r:id="rId20"/>
    <p:sldLayoutId id="2147483812" r:id="rId21"/>
    <p:sldLayoutId id="2147483813" r:id="rId22"/>
    <p:sldLayoutId id="2147483814" r:id="rId23"/>
    <p:sldLayoutId id="2147483815" r:id="rId24"/>
    <p:sldLayoutId id="2147483816" r:id="rId25"/>
    <p:sldLayoutId id="2147483817" r:id="rId26"/>
    <p:sldLayoutId id="2147483818"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close-up of a computer screen&#10;&#10;Description automatically generated">
            <a:extLst>
              <a:ext uri="{FF2B5EF4-FFF2-40B4-BE49-F238E27FC236}">
                <a16:creationId xmlns:a16="http://schemas.microsoft.com/office/drawing/2014/main" id="{DE7CD3CC-26EB-C62E-7AE5-75C7EE2BE0C5}"/>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75192733-8A04-99F4-6E56-68243E5BD12A}"/>
              </a:ext>
            </a:extLst>
          </p:cNvPr>
          <p:cNvSpPr>
            <a:spLocks noGrp="1"/>
          </p:cNvSpPr>
          <p:nvPr>
            <p:ph type="body" idx="1"/>
          </p:nvPr>
        </p:nvSpPr>
        <p:spPr>
          <a:xfrm>
            <a:off x="359735" y="1199756"/>
            <a:ext cx="11538098" cy="482547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78B23D4D-E856-CB80-C915-898A8850F53C}"/>
              </a:ext>
            </a:extLst>
          </p:cNvPr>
          <p:cNvSpPr>
            <a:spLocks noGrp="1"/>
          </p:cNvSpPr>
          <p:nvPr>
            <p:ph type="title"/>
          </p:nvPr>
        </p:nvSpPr>
        <p:spPr>
          <a:xfrm>
            <a:off x="253409" y="285078"/>
            <a:ext cx="10259368" cy="589309"/>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372600115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40" r:id="rId21"/>
  </p:sldLayoutIdLst>
  <p:hf hdr="0" ftr="0" dt="0"/>
  <p:txStyles>
    <p:titleStyle>
      <a:lvl1pPr algn="l" defTabSz="914400" rtl="0" eaLnBrk="1" latinLnBrk="0" hangingPunct="1">
        <a:lnSpc>
          <a:spcPct val="90000"/>
        </a:lnSpc>
        <a:spcBef>
          <a:spcPct val="0"/>
        </a:spcBef>
        <a:buNone/>
        <a:defRPr sz="4800" kern="1200">
          <a:solidFill>
            <a:srgbClr val="965D3C"/>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965D3C"/>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65D3C"/>
        </a:buClr>
        <a:buSzPct val="50000"/>
        <a:buFont typeface="Wingdings" panose="05000000000000000000" pitchFamily="2" charset="2"/>
        <a:buChar char="q"/>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65D3C"/>
        </a:buClr>
        <a:buSzPct val="100000"/>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65D3C"/>
        </a:buClr>
        <a:buSzPct val="50000"/>
        <a:buFont typeface="Wingdings" panose="05000000000000000000" pitchFamily="2" charset="2"/>
        <a:buChar char="q"/>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65D3C"/>
        </a:buClr>
        <a:buSzPct val="100000"/>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192733-8A04-99F4-6E56-68243E5BD12A}"/>
              </a:ext>
            </a:extLst>
          </p:cNvPr>
          <p:cNvSpPr>
            <a:spLocks noGrp="1"/>
          </p:cNvSpPr>
          <p:nvPr>
            <p:ph type="body" idx="1"/>
          </p:nvPr>
        </p:nvSpPr>
        <p:spPr>
          <a:xfrm>
            <a:off x="359735" y="1199756"/>
            <a:ext cx="11538098" cy="482547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78B23D4D-E856-CB80-C915-898A8850F53C}"/>
              </a:ext>
            </a:extLst>
          </p:cNvPr>
          <p:cNvSpPr>
            <a:spLocks noGrp="1"/>
          </p:cNvSpPr>
          <p:nvPr>
            <p:ph type="title"/>
          </p:nvPr>
        </p:nvSpPr>
        <p:spPr>
          <a:xfrm>
            <a:off x="253409" y="285078"/>
            <a:ext cx="10259368" cy="589309"/>
          </a:xfrm>
          <a:prstGeom prst="rect">
            <a:avLst/>
          </a:prstGeom>
        </p:spPr>
        <p:txBody>
          <a:bodyPr vert="horz" lIns="91440" tIns="45720" rIns="91440" bIns="45720" rtlCol="0" anchor="ctr">
            <a:noAutofit/>
          </a:bodyPr>
          <a:lstStyle/>
          <a:p>
            <a:r>
              <a:rPr lang="en-US" dirty="0"/>
              <a:t>Click to edit Master title style</a:t>
            </a:r>
          </a:p>
        </p:txBody>
      </p:sp>
      <p:pic>
        <p:nvPicPr>
          <p:cNvPr id="8" name="Picture 7">
            <a:extLst>
              <a:ext uri="{FF2B5EF4-FFF2-40B4-BE49-F238E27FC236}">
                <a16:creationId xmlns:a16="http://schemas.microsoft.com/office/drawing/2014/main" id="{57A6B01A-56BF-F65D-E903-CE8D0816D950}"/>
              </a:ext>
            </a:extLst>
          </p:cNvPr>
          <p:cNvPicPr>
            <a:picLocks noChangeAspect="1"/>
          </p:cNvPicPr>
          <p:nvPr userDrawn="1"/>
        </p:nvPicPr>
        <p:blipFill>
          <a:blip r:embed="rId22"/>
          <a:stretch>
            <a:fillRect/>
          </a:stretch>
        </p:blipFill>
        <p:spPr>
          <a:xfrm>
            <a:off x="1" y="0"/>
            <a:ext cx="12191999" cy="6858000"/>
          </a:xfrm>
          <a:prstGeom prst="rect">
            <a:avLst/>
          </a:prstGeom>
        </p:spPr>
      </p:pic>
    </p:spTree>
    <p:extLst>
      <p:ext uri="{BB962C8B-B14F-4D97-AF65-F5344CB8AC3E}">
        <p14:creationId xmlns:p14="http://schemas.microsoft.com/office/powerpoint/2010/main" val="402311543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Lst>
  <p:hf hdr="0" ftr="0" dt="0"/>
  <p:txStyles>
    <p:titleStyle>
      <a:lvl1pPr algn="l" defTabSz="914400" rtl="0" eaLnBrk="1" latinLnBrk="0" hangingPunct="1">
        <a:lnSpc>
          <a:spcPct val="90000"/>
        </a:lnSpc>
        <a:spcBef>
          <a:spcPct val="0"/>
        </a:spcBef>
        <a:buNone/>
        <a:defRPr sz="4800" kern="1200">
          <a:solidFill>
            <a:srgbClr val="965D3C"/>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965D3C"/>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65D3C"/>
        </a:buClr>
        <a:buSzPct val="50000"/>
        <a:buFont typeface="Wingdings" panose="05000000000000000000" pitchFamily="2" charset="2"/>
        <a:buChar char="q"/>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65D3C"/>
        </a:buClr>
        <a:buSzPct val="100000"/>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65D3C"/>
        </a:buClr>
        <a:buSzPct val="50000"/>
        <a:buFont typeface="Wingdings" panose="05000000000000000000" pitchFamily="2" charset="2"/>
        <a:buChar char="q"/>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65D3C"/>
        </a:buClr>
        <a:buSzPct val="100000"/>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422319" y="1165291"/>
            <a:ext cx="5347547" cy="846386"/>
          </a:xfrm>
          <a:prstGeom prst="rect">
            <a:avLst/>
          </a:prstGeom>
        </p:spPr>
        <p:txBody>
          <a:bodyPr wrap="square" lIns="0" tIns="0" rIns="0" bIns="0">
            <a:spAutoFit/>
          </a:bodyPr>
          <a:lstStyle>
            <a:lvl1pPr>
              <a:defRPr sz="5500" b="1" i="0">
                <a:solidFill>
                  <a:schemeClr val="bg1"/>
                </a:solidFill>
                <a:latin typeface="Gill Sans MT"/>
                <a:cs typeface="Gill Sans MT"/>
              </a:defRPr>
            </a:lvl1pPr>
          </a:lstStyle>
          <a:p>
            <a:endParaRPr/>
          </a:p>
        </p:txBody>
      </p:sp>
      <p:sp>
        <p:nvSpPr>
          <p:cNvPr id="3" name="Holder 3"/>
          <p:cNvSpPr>
            <a:spLocks noGrp="1"/>
          </p:cNvSpPr>
          <p:nvPr>
            <p:ph type="body" idx="1"/>
          </p:nvPr>
        </p:nvSpPr>
        <p:spPr>
          <a:xfrm>
            <a:off x="1146194" y="2870211"/>
            <a:ext cx="9899613" cy="276999"/>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CA82D4FD-2ECA-4C50-A33D-FCD593E57CFA}" type="datetime1">
              <a:rPr lang="en-US" smtClean="0"/>
              <a:t>3/28/2025</a:t>
            </a:fld>
            <a:endParaRPr lang="en-US"/>
          </a:p>
        </p:txBody>
      </p:sp>
      <p:sp>
        <p:nvSpPr>
          <p:cNvPr id="6" name="Holder 6"/>
          <p:cNvSpPr>
            <a:spLocks noGrp="1"/>
          </p:cNvSpPr>
          <p:nvPr>
            <p:ph type="sldNum" sz="quarter" idx="7"/>
          </p:nvPr>
        </p:nvSpPr>
        <p:spPr>
          <a:xfrm>
            <a:off x="8778241"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89328663"/>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Lst>
  <p:hf hdr="0" ftr="0" dt="0"/>
  <p:txStyles>
    <p:titleStyle>
      <a:lvl1pPr>
        <a:defRPr cap="small" baseline="0">
          <a:solidFill>
            <a:schemeClr val="tx1"/>
          </a:solidFill>
          <a:latin typeface="+mj-lt"/>
          <a:ea typeface="+mj-ea"/>
          <a:cs typeface="+mj-cs"/>
        </a:defRPr>
      </a:lvl1pPr>
    </p:titleStyle>
    <p:bodyStyle>
      <a:lvl1pPr marL="0">
        <a:defRPr>
          <a:latin typeface="Arial" panose="020B0604020202020204" pitchFamily="34" charset="0"/>
          <a:ea typeface="+mn-ea"/>
          <a:cs typeface="+mn-cs"/>
        </a:defRPr>
      </a:lvl1pPr>
      <a:lvl2pPr marL="304792">
        <a:defRPr>
          <a:latin typeface="+mn-lt"/>
          <a:ea typeface="+mn-ea"/>
          <a:cs typeface="+mn-cs"/>
        </a:defRPr>
      </a:lvl2pPr>
      <a:lvl3pPr marL="609585">
        <a:defRPr>
          <a:latin typeface="+mn-lt"/>
          <a:ea typeface="+mn-ea"/>
          <a:cs typeface="+mn-cs"/>
        </a:defRPr>
      </a:lvl3pPr>
      <a:lvl4pPr marL="914377">
        <a:defRPr>
          <a:latin typeface="+mn-lt"/>
          <a:ea typeface="+mn-ea"/>
          <a:cs typeface="+mn-cs"/>
        </a:defRPr>
      </a:lvl4pPr>
      <a:lvl5pPr marL="1219170">
        <a:defRPr>
          <a:latin typeface="+mn-lt"/>
          <a:ea typeface="+mn-ea"/>
          <a:cs typeface="+mn-cs"/>
        </a:defRPr>
      </a:lvl5pPr>
      <a:lvl6pPr marL="1523962">
        <a:defRPr>
          <a:latin typeface="+mn-lt"/>
          <a:ea typeface="+mn-ea"/>
          <a:cs typeface="+mn-cs"/>
        </a:defRPr>
      </a:lvl6pPr>
      <a:lvl7pPr marL="1828754">
        <a:defRPr>
          <a:latin typeface="+mn-lt"/>
          <a:ea typeface="+mn-ea"/>
          <a:cs typeface="+mn-cs"/>
        </a:defRPr>
      </a:lvl7pPr>
      <a:lvl8pPr marL="2133547">
        <a:defRPr>
          <a:latin typeface="+mn-lt"/>
          <a:ea typeface="+mn-ea"/>
          <a:cs typeface="+mn-cs"/>
        </a:defRPr>
      </a:lvl8pPr>
      <a:lvl9pPr marL="2438339">
        <a:defRPr>
          <a:latin typeface="+mn-lt"/>
          <a:ea typeface="+mn-ea"/>
          <a:cs typeface="+mn-cs"/>
        </a:defRPr>
      </a:lvl9pPr>
    </p:bodyStyle>
    <p:otherStyle>
      <a:lvl1pPr marL="0">
        <a:defRPr>
          <a:latin typeface="+mn-lt"/>
          <a:ea typeface="+mn-ea"/>
          <a:cs typeface="+mn-cs"/>
        </a:defRPr>
      </a:lvl1pPr>
      <a:lvl2pPr marL="304792">
        <a:defRPr>
          <a:latin typeface="+mn-lt"/>
          <a:ea typeface="+mn-ea"/>
          <a:cs typeface="+mn-cs"/>
        </a:defRPr>
      </a:lvl2pPr>
      <a:lvl3pPr marL="609585">
        <a:defRPr>
          <a:latin typeface="+mn-lt"/>
          <a:ea typeface="+mn-ea"/>
          <a:cs typeface="+mn-cs"/>
        </a:defRPr>
      </a:lvl3pPr>
      <a:lvl4pPr marL="914377">
        <a:defRPr>
          <a:latin typeface="+mn-lt"/>
          <a:ea typeface="+mn-ea"/>
          <a:cs typeface="+mn-cs"/>
        </a:defRPr>
      </a:lvl4pPr>
      <a:lvl5pPr marL="1219170">
        <a:defRPr>
          <a:latin typeface="+mn-lt"/>
          <a:ea typeface="+mn-ea"/>
          <a:cs typeface="+mn-cs"/>
        </a:defRPr>
      </a:lvl5pPr>
      <a:lvl6pPr marL="1523962">
        <a:defRPr>
          <a:latin typeface="+mn-lt"/>
          <a:ea typeface="+mn-ea"/>
          <a:cs typeface="+mn-cs"/>
        </a:defRPr>
      </a:lvl6pPr>
      <a:lvl7pPr marL="1828754">
        <a:defRPr>
          <a:latin typeface="+mn-lt"/>
          <a:ea typeface="+mn-ea"/>
          <a:cs typeface="+mn-cs"/>
        </a:defRPr>
      </a:lvl7pPr>
      <a:lvl8pPr marL="2133547">
        <a:defRPr>
          <a:latin typeface="+mn-lt"/>
          <a:ea typeface="+mn-ea"/>
          <a:cs typeface="+mn-cs"/>
        </a:defRPr>
      </a:lvl8pPr>
      <a:lvl9pPr marL="243833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usgs.gov/special-topics/earth-mri" TargetMode="External"/><Relationship Id="rId2" Type="http://schemas.openxmlformats.org/officeDocument/2006/relationships/notesSlide" Target="../notesSlides/notesSlide7.xml"/><Relationship Id="rId1" Type="http://schemas.openxmlformats.org/officeDocument/2006/relationships/slideLayout" Target="../slideLayouts/slideLayout137.xml"/><Relationship Id="rId4" Type="http://schemas.openxmlformats.org/officeDocument/2006/relationships/image" Target="../media/image71.jpeg"/></Relationships>
</file>

<file path=ppt/slides/_rels/slide1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xml"/><Relationship Id="rId1" Type="http://schemas.openxmlformats.org/officeDocument/2006/relationships/slideLayout" Target="../slideLayouts/slideLayout135.xml"/><Relationship Id="rId5" Type="http://schemas.openxmlformats.org/officeDocument/2006/relationships/image" Target="../media/image73.emf"/><Relationship Id="rId4" Type="http://schemas.openxmlformats.org/officeDocument/2006/relationships/hyperlink" Target="https://doi.org/10.5066/P9DIZ9N8"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128.xml"/><Relationship Id="rId4" Type="http://schemas.openxmlformats.org/officeDocument/2006/relationships/image" Target="../media/image75.jpeg"/></Relationships>
</file>

<file path=ppt/slides/_rels/slide1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xml"/><Relationship Id="rId1" Type="http://schemas.openxmlformats.org/officeDocument/2006/relationships/slideLayout" Target="../slideLayouts/slideLayout128.xml"/><Relationship Id="rId4" Type="http://schemas.openxmlformats.org/officeDocument/2006/relationships/image" Target="../media/image77.jpeg"/></Relationships>
</file>

<file path=ppt/slides/_rels/slide1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xml"/><Relationship Id="rId1" Type="http://schemas.openxmlformats.org/officeDocument/2006/relationships/slideLayout" Target="../slideLayouts/slideLayout128.xml"/></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128.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6.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128.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jpeg"/><Relationship Id="rId4" Type="http://schemas.openxmlformats.org/officeDocument/2006/relationships/image" Target="../media/image85.jpeg"/><Relationship Id="rId9" Type="http://schemas.openxmlformats.org/officeDocument/2006/relationships/image" Target="../media/image90.jpeg"/></Relationships>
</file>

<file path=ppt/slides/_rels/slide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128.xml"/><Relationship Id="rId5" Type="http://schemas.openxmlformats.org/officeDocument/2006/relationships/image" Target="../media/image95.png"/><Relationship Id="rId4" Type="http://schemas.openxmlformats.org/officeDocument/2006/relationships/image" Target="../media/image94.png"/></Relationships>
</file>

<file path=ppt/slides/_rels/slide1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5.xml"/><Relationship Id="rId1" Type="http://schemas.openxmlformats.org/officeDocument/2006/relationships/slideLayout" Target="../slideLayouts/slideLayout128.xml"/><Relationship Id="rId4" Type="http://schemas.openxmlformats.org/officeDocument/2006/relationships/image" Target="../media/image97.png"/></Relationships>
</file>

<file path=ppt/slides/_rels/slide1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6.xml"/><Relationship Id="rId1" Type="http://schemas.openxmlformats.org/officeDocument/2006/relationships/slideLayout" Target="../slideLayouts/slideLayout128.xml"/><Relationship Id="rId5" Type="http://schemas.openxmlformats.org/officeDocument/2006/relationships/image" Target="../media/image100.jpeg"/><Relationship Id="rId4" Type="http://schemas.openxmlformats.org/officeDocument/2006/relationships/image" Target="../media/image9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7.xml"/><Relationship Id="rId1" Type="http://schemas.openxmlformats.org/officeDocument/2006/relationships/slideLayout" Target="../slideLayouts/slideLayout130.xml"/></Relationships>
</file>

<file path=ppt/slides/_rels/slide2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128.xml"/><Relationship Id="rId5" Type="http://schemas.openxmlformats.org/officeDocument/2006/relationships/image" Target="../media/image104.png"/><Relationship Id="rId4" Type="http://schemas.openxmlformats.org/officeDocument/2006/relationships/image" Target="../media/image103.png"/></Relationships>
</file>

<file path=ppt/slides/_rels/slide2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9.xml"/><Relationship Id="rId1" Type="http://schemas.openxmlformats.org/officeDocument/2006/relationships/slideLayout" Target="../slideLayouts/slideLayout128.xml"/></Relationships>
</file>

<file path=ppt/slides/_rels/slide2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0.xml"/><Relationship Id="rId1" Type="http://schemas.openxmlformats.org/officeDocument/2006/relationships/slideLayout" Target="../slideLayouts/slideLayout128.xml"/></Relationships>
</file>

<file path=ppt/slides/_rels/slide2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6.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6.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2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notesSlide" Target="../notesSlides/notesSlide3.xml"/><Relationship Id="rId16" Type="http://schemas.openxmlformats.org/officeDocument/2006/relationships/image" Target="../media/image65.jpeg"/><Relationship Id="rId1" Type="http://schemas.openxmlformats.org/officeDocument/2006/relationships/slideLayout" Target="../slideLayouts/slideLayout128.xml"/><Relationship Id="rId6" Type="http://schemas.openxmlformats.org/officeDocument/2006/relationships/diagramColors" Target="../diagrams/colors2.xml"/><Relationship Id="rId11" Type="http://schemas.openxmlformats.org/officeDocument/2006/relationships/image" Target="../media/image60.svg"/><Relationship Id="rId5" Type="http://schemas.openxmlformats.org/officeDocument/2006/relationships/diagramQuickStyle" Target="../diagrams/quickStyle2.xml"/><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diagramLayout" Target="../diagrams/layout2.xml"/><Relationship Id="rId9" Type="http://schemas.openxmlformats.org/officeDocument/2006/relationships/image" Target="../media/image58.svg"/><Relationship Id="rId14"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128.xml"/><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128.xml"/></Relationships>
</file>

<file path=ppt/slides/_rels/slide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1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07079E-D084-4E0A-B96F-EF08BE09C7ED}"/>
              </a:ext>
            </a:extLst>
          </p:cNvPr>
          <p:cNvSpPr>
            <a:spLocks noGrp="1"/>
          </p:cNvSpPr>
          <p:nvPr>
            <p:ph type="ctrTitle"/>
          </p:nvPr>
        </p:nvSpPr>
        <p:spPr>
          <a:xfrm>
            <a:off x="6096000" y="796198"/>
            <a:ext cx="6029570" cy="1445939"/>
          </a:xfrm>
        </p:spPr>
        <p:txBody>
          <a:bodyPr/>
          <a:lstStyle/>
          <a:p>
            <a:r>
              <a:rPr lang="en-US" sz="4500" dirty="0">
                <a:solidFill>
                  <a:srgbClr val="F6F2EF"/>
                </a:solidFill>
              </a:rPr>
              <a:t>Tribal Engagement Committee</a:t>
            </a:r>
          </a:p>
        </p:txBody>
      </p:sp>
      <p:sp>
        <p:nvSpPr>
          <p:cNvPr id="6" name="Text Placeholder 5">
            <a:extLst>
              <a:ext uri="{FF2B5EF4-FFF2-40B4-BE49-F238E27FC236}">
                <a16:creationId xmlns:a16="http://schemas.microsoft.com/office/drawing/2014/main" id="{A7A99A31-1CAA-8E34-8BA4-D6BC0F52D4C3}"/>
              </a:ext>
            </a:extLst>
          </p:cNvPr>
          <p:cNvSpPr>
            <a:spLocks noGrp="1"/>
          </p:cNvSpPr>
          <p:nvPr>
            <p:ph type="body" idx="1"/>
          </p:nvPr>
        </p:nvSpPr>
        <p:spPr>
          <a:xfrm>
            <a:off x="8042654" y="2583329"/>
            <a:ext cx="4082916" cy="551756"/>
          </a:xfrm>
        </p:spPr>
        <p:txBody>
          <a:bodyPr>
            <a:normAutofit/>
          </a:bodyPr>
          <a:lstStyle/>
          <a:p>
            <a:r>
              <a:rPr lang="en-US" sz="1800" dirty="0"/>
              <a:t>March 28, 2025</a:t>
            </a:r>
          </a:p>
        </p:txBody>
      </p:sp>
    </p:spTree>
    <p:extLst>
      <p:ext uri="{BB962C8B-B14F-4D97-AF65-F5344CB8AC3E}">
        <p14:creationId xmlns:p14="http://schemas.microsoft.com/office/powerpoint/2010/main" val="2561217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FE774E-0E81-44CC-B083-2EEB516D0B1A}"/>
              </a:ext>
            </a:extLst>
          </p:cNvPr>
          <p:cNvSpPr>
            <a:spLocks noGrp="1"/>
          </p:cNvSpPr>
          <p:nvPr>
            <p:ph type="sldNum" sz="quarter" idx="12"/>
          </p:nvPr>
        </p:nvSpPr>
        <p:spPr>
          <a:xfrm>
            <a:off x="11704321" y="8503921"/>
            <a:ext cx="3738880" cy="369332"/>
          </a:xfrm>
        </p:spPr>
        <p:txBody>
          <a:bodyPr/>
          <a:lstStyle/>
          <a:p>
            <a:pPr defTabSz="1219170"/>
            <a:fld id="{4A822907-8A9D-4F6B-98F6-913902AD56B5}" type="slidenum">
              <a:rPr lang="en-US" sz="2400" kern="0">
                <a:solidFill>
                  <a:prstClr val="black">
                    <a:tint val="75000"/>
                  </a:prstClr>
                </a:solidFill>
              </a:rPr>
              <a:pPr defTabSz="1219170"/>
              <a:t>10</a:t>
            </a:fld>
            <a:endParaRPr lang="en-US" sz="2400" kern="0">
              <a:solidFill>
                <a:prstClr val="black">
                  <a:tint val="75000"/>
                </a:prstClr>
              </a:solidFill>
            </a:endParaRPr>
          </a:p>
        </p:txBody>
      </p:sp>
      <p:sp>
        <p:nvSpPr>
          <p:cNvPr id="5" name="Title 4">
            <a:extLst>
              <a:ext uri="{FF2B5EF4-FFF2-40B4-BE49-F238E27FC236}">
                <a16:creationId xmlns:a16="http://schemas.microsoft.com/office/drawing/2014/main" id="{FC7664F6-8A1D-4A6F-B6CE-D7C7DEF6DADE}"/>
              </a:ext>
            </a:extLst>
          </p:cNvPr>
          <p:cNvSpPr>
            <a:spLocks noGrp="1"/>
          </p:cNvSpPr>
          <p:nvPr>
            <p:ph type="title"/>
          </p:nvPr>
        </p:nvSpPr>
        <p:spPr>
          <a:xfrm>
            <a:off x="230948" y="315372"/>
            <a:ext cx="5634105" cy="1102848"/>
          </a:xfrm>
        </p:spPr>
        <p:txBody>
          <a:bodyPr>
            <a:noAutofit/>
          </a:bodyPr>
          <a:lstStyle/>
          <a:p>
            <a:r>
              <a:rPr lang="en-US" sz="3200" cap="none" dirty="0">
                <a:solidFill>
                  <a:schemeClr val="tx1"/>
                </a:solidFill>
                <a:latin typeface="Arial" panose="020B0604020202020204" pitchFamily="34" charset="0"/>
              </a:rPr>
              <a:t>Earth MRI Data and Interpretations</a:t>
            </a:r>
          </a:p>
        </p:txBody>
      </p:sp>
      <p:sp>
        <p:nvSpPr>
          <p:cNvPr id="6" name="Content Placeholder 5">
            <a:extLst>
              <a:ext uri="{FF2B5EF4-FFF2-40B4-BE49-F238E27FC236}">
                <a16:creationId xmlns:a16="http://schemas.microsoft.com/office/drawing/2014/main" id="{AE0FDC0F-59F7-AB80-6FA4-358C1C6E12A0}"/>
              </a:ext>
            </a:extLst>
          </p:cNvPr>
          <p:cNvSpPr>
            <a:spLocks noGrp="1"/>
          </p:cNvSpPr>
          <p:nvPr>
            <p:ph sz="half" idx="1"/>
          </p:nvPr>
        </p:nvSpPr>
        <p:spPr>
          <a:xfrm>
            <a:off x="170827" y="1896741"/>
            <a:ext cx="5754345" cy="4645887"/>
          </a:xfrm>
        </p:spPr>
        <p:txBody>
          <a:bodyPr/>
          <a:lstStyle/>
          <a:p>
            <a:pPr>
              <a:lnSpc>
                <a:spcPct val="110000"/>
              </a:lnSpc>
              <a:spcBef>
                <a:spcPts val="720"/>
              </a:spcBef>
              <a:spcAft>
                <a:spcPts val="720"/>
              </a:spcAft>
              <a:defRPr sz="3780"/>
            </a:pPr>
            <a:r>
              <a:rPr lang="en-US" sz="1600" dirty="0"/>
              <a:t>Collecting fundamental geoscience data including:</a:t>
            </a:r>
          </a:p>
          <a:p>
            <a:pPr marL="685783" lvl="1" indent="-380990" defTabSz="371447">
              <a:spcAft>
                <a:spcPts val="720"/>
              </a:spcAft>
              <a:buFont typeface="Arial" panose="020B0604020202020204" pitchFamily="34" charset="0"/>
              <a:buChar char="•"/>
              <a:defRPr sz="3780"/>
            </a:pPr>
            <a:r>
              <a:rPr lang="en-US" sz="1600" dirty="0"/>
              <a:t>High-resolution elevation (lidar) surveys (3DEP)</a:t>
            </a:r>
          </a:p>
          <a:p>
            <a:pPr marL="685783" lvl="1" indent="-380990" defTabSz="371447">
              <a:spcAft>
                <a:spcPts val="720"/>
              </a:spcAft>
              <a:buFont typeface="Arial" panose="020B0604020202020204" pitchFamily="34" charset="0"/>
              <a:buChar char="•"/>
              <a:defRPr sz="3780"/>
            </a:pPr>
            <a:r>
              <a:rPr lang="en-US" sz="1600" dirty="0"/>
              <a:t>Airborne geophysical surveys (magnetic, radiometric, electromagnetic)</a:t>
            </a:r>
          </a:p>
          <a:p>
            <a:pPr marL="685783" lvl="1" indent="-380990" defTabSz="371447">
              <a:spcAft>
                <a:spcPts val="720"/>
              </a:spcAft>
              <a:buFont typeface="Arial" panose="020B0604020202020204" pitchFamily="34" charset="0"/>
              <a:buChar char="•"/>
              <a:defRPr sz="3780"/>
            </a:pPr>
            <a:r>
              <a:rPr lang="en-US" sz="1600" dirty="0"/>
              <a:t>Detailed geologic mapping and regional geochemical mapping by State surveys</a:t>
            </a:r>
          </a:p>
          <a:p>
            <a:pPr marL="685783" lvl="1" indent="-380990" defTabSz="371447">
              <a:spcAft>
                <a:spcPts val="720"/>
              </a:spcAft>
              <a:buFont typeface="Arial" panose="020B0604020202020204" pitchFamily="34" charset="0"/>
              <a:buChar char="•"/>
              <a:defRPr sz="3780"/>
            </a:pPr>
            <a:r>
              <a:rPr lang="en-US" sz="1600" dirty="0"/>
              <a:t>Remote sensing/hyperspectral surveys</a:t>
            </a:r>
          </a:p>
          <a:p>
            <a:pPr marL="685783" lvl="1" indent="-380990" defTabSz="371447">
              <a:spcAft>
                <a:spcPts val="720"/>
              </a:spcAft>
              <a:buFont typeface="Arial" panose="020B0604020202020204" pitchFamily="34" charset="0"/>
              <a:buChar char="•"/>
              <a:defRPr sz="3780"/>
            </a:pPr>
            <a:r>
              <a:rPr lang="en-US" sz="1600" dirty="0"/>
              <a:t>Mine waste inventory and characterization with State partners</a:t>
            </a:r>
          </a:p>
          <a:p>
            <a:pPr marL="685783" lvl="1" indent="-380990" defTabSz="371447">
              <a:spcAft>
                <a:spcPts val="720"/>
              </a:spcAft>
              <a:buFont typeface="Arial" panose="020B0604020202020204" pitchFamily="34" charset="0"/>
              <a:buChar char="•"/>
              <a:defRPr sz="3780"/>
            </a:pPr>
            <a:r>
              <a:rPr lang="en-US" sz="1600" dirty="0"/>
              <a:t>Preservation of minerals data and geochemistry of archived materials (NGGDPP)</a:t>
            </a:r>
          </a:p>
          <a:p>
            <a:pPr marL="685783" lvl="1" indent="-380990" defTabSz="371447">
              <a:spcAft>
                <a:spcPts val="720"/>
              </a:spcAft>
              <a:buFont typeface="Arial" panose="020B0604020202020204" pitchFamily="34" charset="0"/>
              <a:buChar char="•"/>
              <a:defRPr sz="3780"/>
            </a:pPr>
            <a:r>
              <a:rPr lang="en-US" sz="1600" i="1" dirty="0"/>
              <a:t>Other large data needs?</a:t>
            </a:r>
          </a:p>
          <a:p>
            <a:pPr lvl="1" defTabSz="371447">
              <a:spcAft>
                <a:spcPts val="720"/>
              </a:spcAft>
              <a:defRPr sz="3780"/>
            </a:pPr>
            <a:endParaRPr lang="en-US" dirty="0"/>
          </a:p>
          <a:p>
            <a:endParaRPr lang="en-US" dirty="0"/>
          </a:p>
        </p:txBody>
      </p:sp>
      <p:sp>
        <p:nvSpPr>
          <p:cNvPr id="10" name="TextBox 9">
            <a:extLst>
              <a:ext uri="{FF2B5EF4-FFF2-40B4-BE49-F238E27FC236}">
                <a16:creationId xmlns:a16="http://schemas.microsoft.com/office/drawing/2014/main" id="{37E6601C-94D5-24CD-C391-D6350AB6229D}"/>
              </a:ext>
            </a:extLst>
          </p:cNvPr>
          <p:cNvSpPr txBox="1"/>
          <p:nvPr/>
        </p:nvSpPr>
        <p:spPr>
          <a:xfrm>
            <a:off x="0" y="5903564"/>
            <a:ext cx="6096000" cy="400110"/>
          </a:xfrm>
          <a:prstGeom prst="rect">
            <a:avLst/>
          </a:prstGeom>
          <a:noFill/>
        </p:spPr>
        <p:txBody>
          <a:bodyPr wrap="square">
            <a:spAutoFit/>
          </a:bodyPr>
          <a:lstStyle/>
          <a:p>
            <a:pPr defTabSz="1219170"/>
            <a:r>
              <a:rPr lang="en-US" sz="2000" kern="0">
                <a:solidFill>
                  <a:srgbClr val="0070C0"/>
                </a:solidFill>
                <a:hlinkClick r:id="rId3">
                  <a:extLst>
                    <a:ext uri="{A12FA001-AC4F-418D-AE19-62706E023703}">
                      <ahyp:hlinkClr xmlns:ahyp="http://schemas.microsoft.com/office/drawing/2018/hyperlinkcolor" val="tx"/>
                    </a:ext>
                  </a:extLst>
                </a:hlinkClick>
              </a:rPr>
              <a:t>https://www.usgs.gov/special-topics/earth-mri</a:t>
            </a:r>
            <a:endParaRPr lang="en-US" sz="2000" kern="0">
              <a:solidFill>
                <a:srgbClr val="0070C0"/>
              </a:solidFill>
            </a:endParaRPr>
          </a:p>
        </p:txBody>
      </p:sp>
      <p:pic>
        <p:nvPicPr>
          <p:cNvPr id="8" name="Picture Placeholder 7">
            <a:extLst>
              <a:ext uri="{FF2B5EF4-FFF2-40B4-BE49-F238E27FC236}">
                <a16:creationId xmlns:a16="http://schemas.microsoft.com/office/drawing/2014/main" id="{B37D4736-F78D-0C74-9C0A-77245557C820}"/>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val="0"/>
              </a:ext>
            </a:extLst>
          </a:blip>
          <a:srcRect/>
          <a:stretch/>
        </p:blipFill>
        <p:spPr>
          <a:xfrm>
            <a:off x="5480050" y="2"/>
            <a:ext cx="6711951" cy="6857999"/>
          </a:xfrm>
        </p:spPr>
      </p:pic>
    </p:spTree>
    <p:extLst>
      <p:ext uri="{BB962C8B-B14F-4D97-AF65-F5344CB8AC3E}">
        <p14:creationId xmlns:p14="http://schemas.microsoft.com/office/powerpoint/2010/main" val="296484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0C3DDF76-982F-40D6-995C-F546F281C48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003639" y="881238"/>
            <a:ext cx="6949440" cy="5103617"/>
          </a:xfrm>
          <a:prstGeom prst="rect">
            <a:avLst/>
          </a:prstGeom>
        </p:spPr>
      </p:pic>
      <p:sp>
        <p:nvSpPr>
          <p:cNvPr id="13" name="TextBox 12">
            <a:extLst>
              <a:ext uri="{FF2B5EF4-FFF2-40B4-BE49-F238E27FC236}">
                <a16:creationId xmlns:a16="http://schemas.microsoft.com/office/drawing/2014/main" id="{C787B1BF-9412-4A21-9824-DA55241FBFA8}"/>
              </a:ext>
            </a:extLst>
          </p:cNvPr>
          <p:cNvSpPr txBox="1"/>
          <p:nvPr/>
        </p:nvSpPr>
        <p:spPr>
          <a:xfrm>
            <a:off x="3003639" y="6002643"/>
            <a:ext cx="7332836" cy="646331"/>
          </a:xfrm>
          <a:prstGeom prst="rect">
            <a:avLst/>
          </a:prstGeom>
          <a:noFill/>
        </p:spPr>
        <p:txBody>
          <a:bodyPr wrap="square">
            <a:spAutoFit/>
          </a:bodyPr>
          <a:lstStyle/>
          <a:p>
            <a:pPr defTabSz="1219170">
              <a:defRPr/>
            </a:pPr>
            <a:r>
              <a:rPr lang="en-US" sz="1200" i="1" kern="0" dirty="0">
                <a:solidFill>
                  <a:srgbClr val="000000"/>
                </a:solidFill>
                <a:cs typeface="Arial" panose="020B0604020202020204" pitchFamily="34" charset="0"/>
              </a:rPr>
              <a:t>Dicken and others, 2022, GIS, supplemental data table, and references for focus areas of potential domestic resources of critical minerals and related commodities in the United States and Puerto Rico: </a:t>
            </a:r>
          </a:p>
          <a:p>
            <a:pPr defTabSz="1219170">
              <a:defRPr/>
            </a:pPr>
            <a:r>
              <a:rPr lang="en-US" sz="1200" i="1" kern="0" dirty="0">
                <a:solidFill>
                  <a:srgbClr val="000000"/>
                </a:solidFill>
                <a:cs typeface="Arial" panose="020B0604020202020204" pitchFamily="34" charset="0"/>
              </a:rPr>
              <a:t>U.S. Geological Survey data release, </a:t>
            </a:r>
            <a:r>
              <a:rPr lang="en-US" sz="1200" i="1" kern="0" dirty="0">
                <a:solidFill>
                  <a:srgbClr val="000000"/>
                </a:solidFill>
                <a:cs typeface="Arial" panose="020B0604020202020204" pitchFamily="34" charset="0"/>
                <a:hlinkClick r:id="rId4"/>
              </a:rPr>
              <a:t>https://doi.org/10.5066/P9DIZ9N8</a:t>
            </a:r>
            <a:r>
              <a:rPr lang="en-US" sz="1200" kern="0" dirty="0">
                <a:solidFill>
                  <a:srgbClr val="000000"/>
                </a:solidFill>
              </a:rPr>
              <a:t>.</a:t>
            </a:r>
            <a:endParaRPr lang="en-US" sz="1200" kern="0" dirty="0">
              <a:solidFill>
                <a:sysClr val="windowText" lastClr="000000"/>
              </a:solidFill>
            </a:endParaRPr>
          </a:p>
        </p:txBody>
      </p:sp>
      <p:grpSp>
        <p:nvGrpSpPr>
          <p:cNvPr id="4" name="Group 3">
            <a:extLst>
              <a:ext uri="{FF2B5EF4-FFF2-40B4-BE49-F238E27FC236}">
                <a16:creationId xmlns:a16="http://schemas.microsoft.com/office/drawing/2014/main" id="{95CCC505-6A33-06C5-7E21-A288EA694E4D}"/>
              </a:ext>
            </a:extLst>
          </p:cNvPr>
          <p:cNvGrpSpPr>
            <a:grpSpLocks noChangeAspect="1"/>
          </p:cNvGrpSpPr>
          <p:nvPr/>
        </p:nvGrpSpPr>
        <p:grpSpPr>
          <a:xfrm>
            <a:off x="9953080" y="884716"/>
            <a:ext cx="2632569" cy="5052923"/>
            <a:chOff x="6691309" y="523507"/>
            <a:chExt cx="2086931" cy="4005631"/>
          </a:xfrm>
        </p:grpSpPr>
        <p:pic>
          <p:nvPicPr>
            <p:cNvPr id="5" name="Picture 4">
              <a:extLst>
                <a:ext uri="{FF2B5EF4-FFF2-40B4-BE49-F238E27FC236}">
                  <a16:creationId xmlns:a16="http://schemas.microsoft.com/office/drawing/2014/main" id="{2366D8B5-D6A8-4C71-8C98-BE310FFFA600}"/>
                </a:ext>
              </a:extLst>
            </p:cNvPr>
            <p:cNvPicPr>
              <a:picLocks noChangeAspect="1"/>
            </p:cNvPicPr>
            <p:nvPr/>
          </p:nvPicPr>
          <p:blipFill rotWithShape="1">
            <a:blip r:embed="rId5"/>
            <a:srcRect t="7759"/>
            <a:stretch/>
          </p:blipFill>
          <p:spPr>
            <a:xfrm>
              <a:off x="6691309" y="523507"/>
              <a:ext cx="2072831" cy="4005631"/>
            </a:xfrm>
            <a:prstGeom prst="rect">
              <a:avLst/>
            </a:prstGeom>
          </p:spPr>
        </p:pic>
        <p:sp>
          <p:nvSpPr>
            <p:cNvPr id="2" name="Rectangle 1">
              <a:extLst>
                <a:ext uri="{FF2B5EF4-FFF2-40B4-BE49-F238E27FC236}">
                  <a16:creationId xmlns:a16="http://schemas.microsoft.com/office/drawing/2014/main" id="{23B963B2-25BF-5FEF-7FBA-809843D88E37}"/>
                </a:ext>
              </a:extLst>
            </p:cNvPr>
            <p:cNvSpPr/>
            <p:nvPr/>
          </p:nvSpPr>
          <p:spPr>
            <a:xfrm>
              <a:off x="7863840" y="1885950"/>
              <a:ext cx="9144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kern="0">
                <a:solidFill>
                  <a:prstClr val="white"/>
                </a:solidFill>
                <a:latin typeface="Calibri"/>
              </a:endParaRPr>
            </a:p>
          </p:txBody>
        </p:sp>
      </p:grpSp>
      <p:sp>
        <p:nvSpPr>
          <p:cNvPr id="6" name="Content Placeholder 1">
            <a:extLst>
              <a:ext uri="{FF2B5EF4-FFF2-40B4-BE49-F238E27FC236}">
                <a16:creationId xmlns:a16="http://schemas.microsoft.com/office/drawing/2014/main" id="{30D8354F-5222-08FF-09F7-1A404B9DB128}"/>
              </a:ext>
            </a:extLst>
          </p:cNvPr>
          <p:cNvSpPr txBox="1">
            <a:spLocks/>
          </p:cNvSpPr>
          <p:nvPr/>
        </p:nvSpPr>
        <p:spPr>
          <a:xfrm>
            <a:off x="142474" y="915598"/>
            <a:ext cx="2861165" cy="5087045"/>
          </a:xfrm>
          <a:prstGeom prst="rect">
            <a:avLst/>
          </a:prstGeom>
        </p:spPr>
        <p:txBody>
          <a:bodyPr vert="horz" lIns="121920" tIns="60960" rIns="121920" bIns="60960" rtlCol="0">
            <a:normAutofit/>
          </a:bodyPr>
          <a:lst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marL="0" indent="0" defTabSz="1015935">
              <a:spcBef>
                <a:spcPts val="1111"/>
              </a:spcBef>
              <a:buNone/>
              <a:defRPr/>
            </a:pPr>
            <a:r>
              <a:rPr lang="en-US" sz="1867" dirty="0">
                <a:solidFill>
                  <a:sysClr val="windowText" lastClr="000000"/>
                </a:solidFill>
                <a:latin typeface="Arial"/>
              </a:rPr>
              <a:t>Mineral systems encompass the geo-tectonic framework in which ore deposits form</a:t>
            </a:r>
          </a:p>
          <a:p>
            <a:pPr marL="0" indent="0" defTabSz="1015935">
              <a:spcBef>
                <a:spcPts val="1111"/>
              </a:spcBef>
              <a:buNone/>
              <a:defRPr/>
            </a:pPr>
            <a:r>
              <a:rPr lang="en-US" sz="1867" dirty="0">
                <a:solidFill>
                  <a:sysClr val="windowText" lastClr="000000"/>
                </a:solidFill>
                <a:latin typeface="Arial"/>
              </a:rPr>
              <a:t>They are based on mappable criteria that can facilitate mineral resource assessments</a:t>
            </a:r>
          </a:p>
          <a:p>
            <a:pPr marL="0" indent="0" defTabSz="1015935">
              <a:spcBef>
                <a:spcPts val="1111"/>
              </a:spcBef>
              <a:buNone/>
              <a:defRPr/>
            </a:pPr>
            <a:r>
              <a:rPr lang="en-US" sz="1867" dirty="0">
                <a:solidFill>
                  <a:sysClr val="windowText" lastClr="000000"/>
                </a:solidFill>
                <a:latin typeface="Arial"/>
              </a:rPr>
              <a:t>They include all possible critical element associations whether as primary, secondary, etc.</a:t>
            </a:r>
          </a:p>
          <a:p>
            <a:pPr marL="0" indent="0" defTabSz="1015935">
              <a:spcBef>
                <a:spcPts val="1111"/>
              </a:spcBef>
              <a:buNone/>
              <a:defRPr/>
            </a:pPr>
            <a:r>
              <a:rPr lang="en-US" sz="1867" dirty="0">
                <a:solidFill>
                  <a:sysClr val="windowText" lastClr="000000"/>
                </a:solidFill>
                <a:latin typeface="Arial"/>
              </a:rPr>
              <a:t>Conceptual framework provides flexibility for mapping </a:t>
            </a:r>
            <a:r>
              <a:rPr lang="en-US" sz="1867" b="1" i="1" dirty="0">
                <a:solidFill>
                  <a:sysClr val="windowText" lastClr="000000"/>
                </a:solidFill>
                <a:latin typeface="Arial"/>
              </a:rPr>
              <a:t>new</a:t>
            </a:r>
            <a:r>
              <a:rPr lang="en-US" sz="1867" dirty="0">
                <a:solidFill>
                  <a:sysClr val="windowText" lastClr="000000"/>
                </a:solidFill>
                <a:latin typeface="Arial"/>
              </a:rPr>
              <a:t> critical minerals and minerals-dependent technologies</a:t>
            </a:r>
          </a:p>
        </p:txBody>
      </p:sp>
      <p:sp>
        <p:nvSpPr>
          <p:cNvPr id="8" name="Title 3">
            <a:extLst>
              <a:ext uri="{FF2B5EF4-FFF2-40B4-BE49-F238E27FC236}">
                <a16:creationId xmlns:a16="http://schemas.microsoft.com/office/drawing/2014/main" id="{36E30513-17FD-507D-B48D-372ECDB9BCDD}"/>
              </a:ext>
            </a:extLst>
          </p:cNvPr>
          <p:cNvSpPr txBox="1">
            <a:spLocks/>
          </p:cNvSpPr>
          <p:nvPr/>
        </p:nvSpPr>
        <p:spPr>
          <a:xfrm>
            <a:off x="1" y="-308407"/>
            <a:ext cx="12192000" cy="1565808"/>
          </a:xfrm>
          <a:prstGeom prst="rect">
            <a:avLst/>
          </a:prstGeom>
        </p:spPr>
        <p:txBody>
          <a:bodyPr vert="horz" lIns="121920" tIns="60960" rIns="121920" bIns="60960" rtlCol="0" anchor="ctr">
            <a:noAutofit/>
          </a:bodyPr>
          <a:lstStyle>
            <a:lvl1pPr>
              <a:defRPr sz="2750" b="1" i="0" cap="all" baseline="0">
                <a:solidFill>
                  <a:schemeClr val="bg1"/>
                </a:solidFill>
                <a:latin typeface="Gill Sans MT"/>
                <a:ea typeface="+mj-ea"/>
                <a:cs typeface="Gill Sans MT"/>
              </a:defRPr>
            </a:lvl1pPr>
          </a:lstStyle>
          <a:p>
            <a:pPr algn="ctr" defTabSz="1219170">
              <a:lnSpc>
                <a:spcPct val="90000"/>
              </a:lnSpc>
              <a:spcBef>
                <a:spcPct val="0"/>
              </a:spcBef>
              <a:spcAft>
                <a:spcPts val="800"/>
              </a:spcAft>
            </a:pPr>
            <a:r>
              <a:rPr lang="en-US" sz="3200" cap="none" dirty="0">
                <a:solidFill>
                  <a:prstClr val="black"/>
                </a:solidFill>
                <a:latin typeface="Arial" panose="020B0604020202020204" pitchFamily="34" charset="0"/>
                <a:cs typeface="+mj-cs"/>
              </a:rPr>
              <a:t>Mineral systems help focus and prioritize data collection</a:t>
            </a:r>
          </a:p>
        </p:txBody>
      </p:sp>
    </p:spTree>
    <p:extLst>
      <p:ext uri="{BB962C8B-B14F-4D97-AF65-F5344CB8AC3E}">
        <p14:creationId xmlns:p14="http://schemas.microsoft.com/office/powerpoint/2010/main" val="2348855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6F227EDE-39AA-9ECE-566E-D03BAB3E841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467976" y="768512"/>
            <a:ext cx="7423856" cy="5736616"/>
          </a:xfrm>
          <a:prstGeom prst="rect">
            <a:avLst/>
          </a:prstGeom>
        </p:spPr>
      </p:pic>
      <p:sp>
        <p:nvSpPr>
          <p:cNvPr id="10" name="TextBox 9">
            <a:extLst>
              <a:ext uri="{FF2B5EF4-FFF2-40B4-BE49-F238E27FC236}">
                <a16:creationId xmlns:a16="http://schemas.microsoft.com/office/drawing/2014/main" id="{E0AAFE69-B261-4621-A548-15151A5BF749}"/>
              </a:ext>
            </a:extLst>
          </p:cNvPr>
          <p:cNvSpPr txBox="1"/>
          <p:nvPr/>
        </p:nvSpPr>
        <p:spPr>
          <a:xfrm>
            <a:off x="181202" y="802641"/>
            <a:ext cx="4295780" cy="2596095"/>
          </a:xfrm>
          <a:prstGeom prst="rect">
            <a:avLst/>
          </a:prstGeom>
          <a:noFill/>
          <a:ln>
            <a:noFill/>
          </a:ln>
        </p:spPr>
        <p:txBody>
          <a:bodyPr wrap="square" rtlCol="0">
            <a:spAutoFit/>
          </a:bodyPr>
          <a:lstStyle/>
          <a:p>
            <a:pPr defTabSz="1219170">
              <a:spcBef>
                <a:spcPts val="800"/>
              </a:spcBef>
            </a:pPr>
            <a:r>
              <a:rPr lang="en-US" sz="1867" kern="0" dirty="0">
                <a:solidFill>
                  <a:sysClr val="windowText" lastClr="000000"/>
                </a:solidFill>
                <a:latin typeface="Arial"/>
              </a:rPr>
              <a:t>Earth MRI partners with National Geospatial Program/3DEP to acquire new lidar to aid geologic mapping</a:t>
            </a:r>
          </a:p>
          <a:p>
            <a:pPr defTabSz="1219170">
              <a:spcBef>
                <a:spcPts val="800"/>
              </a:spcBef>
            </a:pPr>
            <a:r>
              <a:rPr lang="en-US" sz="1867" kern="0" dirty="0">
                <a:solidFill>
                  <a:sysClr val="windowText" lastClr="000000"/>
                </a:solidFill>
                <a:latin typeface="Arial"/>
              </a:rPr>
              <a:t>Additional funding leveraged through partnerships</a:t>
            </a:r>
          </a:p>
          <a:p>
            <a:pPr defTabSz="1219170">
              <a:spcBef>
                <a:spcPts val="800"/>
              </a:spcBef>
            </a:pPr>
            <a:r>
              <a:rPr lang="en-US" sz="1867" kern="0" dirty="0">
                <a:solidFill>
                  <a:sysClr val="windowText" lastClr="000000"/>
                </a:solidFill>
                <a:latin typeface="Arial"/>
              </a:rPr>
              <a:t>New lidar acquisition in progress for Alaska to support mine waste mapping and measurement</a:t>
            </a:r>
          </a:p>
        </p:txBody>
      </p:sp>
      <p:sp>
        <p:nvSpPr>
          <p:cNvPr id="2" name="Title 1">
            <a:extLst>
              <a:ext uri="{FF2B5EF4-FFF2-40B4-BE49-F238E27FC236}">
                <a16:creationId xmlns:a16="http://schemas.microsoft.com/office/drawing/2014/main" id="{3B14E7BE-41C0-B419-8FCD-657F55D27B97}"/>
              </a:ext>
            </a:extLst>
          </p:cNvPr>
          <p:cNvSpPr>
            <a:spLocks noGrp="1"/>
          </p:cNvSpPr>
          <p:nvPr>
            <p:ph type="title"/>
          </p:nvPr>
        </p:nvSpPr>
        <p:spPr>
          <a:xfrm>
            <a:off x="181202" y="198339"/>
            <a:ext cx="11829597" cy="492443"/>
          </a:xfrm>
        </p:spPr>
        <p:txBody>
          <a:bodyPr/>
          <a:lstStyle/>
          <a:p>
            <a:pPr algn="ctr"/>
            <a:r>
              <a:rPr lang="en-US" sz="3200" cap="none" dirty="0">
                <a:latin typeface="Arial" panose="020B0604020202020204" pitchFamily="34" charset="0"/>
              </a:rPr>
              <a:t>Lidar acquisition nearing completion for conterminous U.S.</a:t>
            </a:r>
          </a:p>
        </p:txBody>
      </p:sp>
      <p:sp>
        <p:nvSpPr>
          <p:cNvPr id="11" name="TextBox 10">
            <a:extLst>
              <a:ext uri="{FF2B5EF4-FFF2-40B4-BE49-F238E27FC236}">
                <a16:creationId xmlns:a16="http://schemas.microsoft.com/office/drawing/2014/main" id="{B02C5674-8626-BDD1-44D2-36BDC1EACE9A}"/>
              </a:ext>
            </a:extLst>
          </p:cNvPr>
          <p:cNvSpPr txBox="1"/>
          <p:nvPr/>
        </p:nvSpPr>
        <p:spPr>
          <a:xfrm>
            <a:off x="9569820" y="6442891"/>
            <a:ext cx="2520741" cy="379656"/>
          </a:xfrm>
          <a:prstGeom prst="rect">
            <a:avLst/>
          </a:prstGeom>
          <a:noFill/>
        </p:spPr>
        <p:txBody>
          <a:bodyPr wrap="square">
            <a:spAutoFit/>
          </a:bodyPr>
          <a:lstStyle/>
          <a:p>
            <a:pPr defTabSz="1219170"/>
            <a:r>
              <a:rPr lang="en-US" sz="1867" kern="0" dirty="0">
                <a:solidFill>
                  <a:sysClr val="windowText" lastClr="000000"/>
                </a:solidFill>
                <a:latin typeface="Arial"/>
              </a:rPr>
              <a:t>www.usgs.gov/3DEP</a:t>
            </a:r>
            <a:endParaRPr lang="en-US" sz="1867" kern="0" dirty="0">
              <a:solidFill>
                <a:sysClr val="windowText" lastClr="000000"/>
              </a:solidFill>
            </a:endParaRPr>
          </a:p>
        </p:txBody>
      </p:sp>
      <p:pic>
        <p:nvPicPr>
          <p:cNvPr id="1026" name="Picture 2">
            <a:extLst>
              <a:ext uri="{FF2B5EF4-FFF2-40B4-BE49-F238E27FC236}">
                <a16:creationId xmlns:a16="http://schemas.microsoft.com/office/drawing/2014/main" id="{60835E67-DDB1-189F-AC21-6DBE0F99B2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606" y="3607286"/>
            <a:ext cx="3346245" cy="258655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3ECE26D-9D28-44E9-40ED-FC6448D62999}"/>
              </a:ext>
            </a:extLst>
          </p:cNvPr>
          <p:cNvSpPr txBox="1"/>
          <p:nvPr/>
        </p:nvSpPr>
        <p:spPr>
          <a:xfrm>
            <a:off x="1041608" y="6302430"/>
            <a:ext cx="2308045" cy="318100"/>
          </a:xfrm>
          <a:prstGeom prst="rect">
            <a:avLst/>
          </a:prstGeom>
          <a:noFill/>
        </p:spPr>
        <p:txBody>
          <a:bodyPr wrap="square">
            <a:spAutoFit/>
          </a:bodyPr>
          <a:lstStyle/>
          <a:p>
            <a:pPr defTabSz="1219170" fontAlgn="base"/>
            <a:r>
              <a:rPr lang="en-US" sz="1467" kern="0" dirty="0">
                <a:solidFill>
                  <a:srgbClr val="000000"/>
                </a:solidFill>
                <a:latin typeface="Arial" panose="020B0604020202020204" pitchFamily="34" charset="0"/>
              </a:rPr>
              <a:t>FY2019 ​Pre-Earth MRI​</a:t>
            </a:r>
            <a:endParaRPr lang="en-US" sz="1467" kern="0" dirty="0">
              <a:solidFill>
                <a:srgbClr val="000000"/>
              </a:solidFill>
              <a:latin typeface="Segoe UI" panose="020B0502040204020203" pitchFamily="34" charset="0"/>
            </a:endParaRPr>
          </a:p>
        </p:txBody>
      </p:sp>
    </p:spTree>
    <p:extLst>
      <p:ext uri="{BB962C8B-B14F-4D97-AF65-F5344CB8AC3E}">
        <p14:creationId xmlns:p14="http://schemas.microsoft.com/office/powerpoint/2010/main" val="2426213483"/>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0AAFE69-B261-4621-A548-15151A5BF749}"/>
              </a:ext>
            </a:extLst>
          </p:cNvPr>
          <p:cNvSpPr txBox="1"/>
          <p:nvPr/>
        </p:nvSpPr>
        <p:spPr>
          <a:xfrm>
            <a:off x="181201" y="1160674"/>
            <a:ext cx="4329876" cy="2596095"/>
          </a:xfrm>
          <a:prstGeom prst="rect">
            <a:avLst/>
          </a:prstGeom>
          <a:noFill/>
          <a:ln>
            <a:noFill/>
          </a:ln>
        </p:spPr>
        <p:txBody>
          <a:bodyPr wrap="square" rtlCol="0">
            <a:spAutoFit/>
          </a:bodyPr>
          <a:lstStyle/>
          <a:p>
            <a:pPr defTabSz="1219170">
              <a:spcBef>
                <a:spcPts val="800"/>
              </a:spcBef>
            </a:pPr>
            <a:r>
              <a:rPr lang="en-US" sz="1867" kern="0" dirty="0">
                <a:solidFill>
                  <a:sysClr val="windowText" lastClr="000000"/>
                </a:solidFill>
                <a:latin typeface="Arial"/>
              </a:rPr>
              <a:t>Airborne magnetic, radiometric, and electromagnetic surveys are designed to meet core data needs </a:t>
            </a:r>
            <a:r>
              <a:rPr lang="en-US" sz="1867" i="1" kern="0" dirty="0">
                <a:solidFill>
                  <a:sysClr val="windowText" lastClr="000000"/>
                </a:solidFill>
                <a:latin typeface="Arial"/>
              </a:rPr>
              <a:t>and</a:t>
            </a:r>
            <a:r>
              <a:rPr lang="en-US" sz="1867" kern="0" dirty="0">
                <a:solidFill>
                  <a:sysClr val="windowText" lastClr="000000"/>
                </a:solidFill>
                <a:latin typeface="Arial"/>
              </a:rPr>
              <a:t> state priorities</a:t>
            </a:r>
          </a:p>
          <a:p>
            <a:pPr defTabSz="1219170">
              <a:spcBef>
                <a:spcPts val="800"/>
              </a:spcBef>
            </a:pPr>
            <a:r>
              <a:rPr lang="en-US" sz="1867" b="1" kern="0" dirty="0">
                <a:solidFill>
                  <a:sysClr val="windowText" lastClr="000000"/>
                </a:solidFill>
                <a:latin typeface="Arial"/>
              </a:rPr>
              <a:t>FY19-22</a:t>
            </a:r>
            <a:r>
              <a:rPr lang="en-US" sz="1867" kern="0" dirty="0">
                <a:solidFill>
                  <a:sysClr val="windowText" lastClr="000000"/>
                </a:solidFill>
                <a:latin typeface="Arial"/>
              </a:rPr>
              <a:t> mag-rad surveys cover an area </a:t>
            </a:r>
            <a:r>
              <a:rPr lang="en-US" sz="1867" kern="0" dirty="0">
                <a:solidFill>
                  <a:prstClr val="black"/>
                </a:solidFill>
                <a:latin typeface="Arial"/>
              </a:rPr>
              <a:t>the size of Texas (~268k sq mi)</a:t>
            </a:r>
          </a:p>
          <a:p>
            <a:pPr defTabSz="1219170">
              <a:spcBef>
                <a:spcPts val="800"/>
              </a:spcBef>
            </a:pPr>
            <a:r>
              <a:rPr lang="en-US" sz="1867" b="1" kern="0" dirty="0">
                <a:solidFill>
                  <a:prstClr val="black"/>
                </a:solidFill>
                <a:latin typeface="Arial"/>
              </a:rPr>
              <a:t>FY23 and 24</a:t>
            </a:r>
            <a:r>
              <a:rPr lang="en-US" sz="1867" kern="0" dirty="0">
                <a:solidFill>
                  <a:prstClr val="black"/>
                </a:solidFill>
                <a:latin typeface="Arial"/>
              </a:rPr>
              <a:t> mag-rad surveys cover nearly 300k sq mi (2x </a:t>
            </a:r>
            <a:r>
              <a:rPr lang="en-US" sz="1867" kern="0" dirty="0">
                <a:solidFill>
                  <a:sysClr val="windowText" lastClr="000000"/>
                </a:solidFill>
                <a:latin typeface="Arial"/>
              </a:rPr>
              <a:t>Montana)!</a:t>
            </a:r>
          </a:p>
        </p:txBody>
      </p:sp>
      <p:sp>
        <p:nvSpPr>
          <p:cNvPr id="2" name="Title 1">
            <a:extLst>
              <a:ext uri="{FF2B5EF4-FFF2-40B4-BE49-F238E27FC236}">
                <a16:creationId xmlns:a16="http://schemas.microsoft.com/office/drawing/2014/main" id="{3B14E7BE-41C0-B419-8FCD-657F55D27B97}"/>
              </a:ext>
            </a:extLst>
          </p:cNvPr>
          <p:cNvSpPr>
            <a:spLocks noGrp="1"/>
          </p:cNvSpPr>
          <p:nvPr>
            <p:ph type="title"/>
          </p:nvPr>
        </p:nvSpPr>
        <p:spPr>
          <a:xfrm>
            <a:off x="181202" y="198339"/>
            <a:ext cx="11829597" cy="984885"/>
          </a:xfrm>
        </p:spPr>
        <p:txBody>
          <a:bodyPr/>
          <a:lstStyle/>
          <a:p>
            <a:pPr algn="ctr"/>
            <a:r>
              <a:rPr lang="en-US" sz="3200" cap="none" dirty="0">
                <a:latin typeface="Arial" panose="020B0604020202020204" pitchFamily="34" charset="0"/>
              </a:rPr>
              <a:t>Geophysical data provide foundation for regional mapping and modeling</a:t>
            </a:r>
          </a:p>
        </p:txBody>
      </p:sp>
      <p:pic>
        <p:nvPicPr>
          <p:cNvPr id="1028" name="Picture 4">
            <a:extLst>
              <a:ext uri="{FF2B5EF4-FFF2-40B4-BE49-F238E27FC236}">
                <a16:creationId xmlns:a16="http://schemas.microsoft.com/office/drawing/2014/main" id="{D84962A9-2761-0242-E4BC-243DF9444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6146" y="1219200"/>
            <a:ext cx="7574653" cy="4899589"/>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288;p34">
            <a:extLst>
              <a:ext uri="{FF2B5EF4-FFF2-40B4-BE49-F238E27FC236}">
                <a16:creationId xmlns:a16="http://schemas.microsoft.com/office/drawing/2014/main" id="{3CFB8D08-E20A-6418-B955-CD28DC03C2EC}"/>
              </a:ext>
            </a:extLst>
          </p:cNvPr>
          <p:cNvSpPr txBox="1"/>
          <p:nvPr/>
        </p:nvSpPr>
        <p:spPr>
          <a:xfrm>
            <a:off x="4844637" y="6009304"/>
            <a:ext cx="6832600" cy="812640"/>
          </a:xfrm>
          <a:prstGeom prst="rect">
            <a:avLst/>
          </a:prstGeom>
          <a:noFill/>
          <a:ln>
            <a:noFill/>
          </a:ln>
        </p:spPr>
        <p:txBody>
          <a:bodyPr spcFirstLastPara="1" wrap="square" lIns="146281" tIns="73120" rIns="146281" bIns="731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8">
              <a:defRPr/>
            </a:pPr>
            <a:r>
              <a:rPr lang="en-US" sz="2133" dirty="0">
                <a:solidFill>
                  <a:prstClr val="black"/>
                </a:solidFill>
                <a:latin typeface="Arial"/>
                <a:ea typeface="Century Gothic"/>
                <a:cs typeface="Century Gothic"/>
                <a:sym typeface="Century Gothic"/>
              </a:rPr>
              <a:t>Current high-quality coverage planned, </a:t>
            </a:r>
            <a:r>
              <a:rPr lang="en-US" sz="2133" dirty="0">
                <a:solidFill>
                  <a:prstClr val="black"/>
                </a:solidFill>
                <a:latin typeface="Arial"/>
                <a:sym typeface="Century Gothic"/>
              </a:rPr>
              <a:t>in progress, and/or completed (through FY24)</a:t>
            </a:r>
            <a:endParaRPr sz="2133" dirty="0">
              <a:solidFill>
                <a:prstClr val="black"/>
              </a:solidFill>
              <a:latin typeface="Arial"/>
            </a:endParaRPr>
          </a:p>
        </p:txBody>
      </p:sp>
      <p:pic>
        <p:nvPicPr>
          <p:cNvPr id="1030" name="Picture 6">
            <a:extLst>
              <a:ext uri="{FF2B5EF4-FFF2-40B4-BE49-F238E27FC236}">
                <a16:creationId xmlns:a16="http://schemas.microsoft.com/office/drawing/2014/main" id="{5BB13D9D-219F-751F-9733-7561DCDF5F1E}"/>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9439" y="3740512"/>
            <a:ext cx="3942460" cy="25501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401B3FF-6ADC-027B-AB59-81470EC67145}"/>
              </a:ext>
            </a:extLst>
          </p:cNvPr>
          <p:cNvSpPr txBox="1"/>
          <p:nvPr/>
        </p:nvSpPr>
        <p:spPr>
          <a:xfrm>
            <a:off x="1041608" y="6302430"/>
            <a:ext cx="2308045" cy="318100"/>
          </a:xfrm>
          <a:prstGeom prst="rect">
            <a:avLst/>
          </a:prstGeom>
          <a:noFill/>
        </p:spPr>
        <p:txBody>
          <a:bodyPr wrap="square">
            <a:spAutoFit/>
          </a:bodyPr>
          <a:lstStyle/>
          <a:p>
            <a:pPr defTabSz="1219170" fontAlgn="base"/>
            <a:r>
              <a:rPr lang="en-US" sz="1467" kern="0" dirty="0">
                <a:solidFill>
                  <a:srgbClr val="000000"/>
                </a:solidFill>
                <a:latin typeface="Arial" panose="020B0604020202020204" pitchFamily="34" charset="0"/>
              </a:rPr>
              <a:t>FY2019 ​Pre-Earth MRI​</a:t>
            </a:r>
            <a:endParaRPr lang="en-US" sz="1467" kern="0" dirty="0">
              <a:solidFill>
                <a:srgbClr val="000000"/>
              </a:solidFill>
              <a:latin typeface="Segoe UI" panose="020B0502040204020203" pitchFamily="34" charset="0"/>
            </a:endParaRPr>
          </a:p>
        </p:txBody>
      </p:sp>
    </p:spTree>
    <p:extLst>
      <p:ext uri="{BB962C8B-B14F-4D97-AF65-F5344CB8AC3E}">
        <p14:creationId xmlns:p14="http://schemas.microsoft.com/office/powerpoint/2010/main" val="287315353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AI-generated content may be incorrect.">
            <a:extLst>
              <a:ext uri="{FF2B5EF4-FFF2-40B4-BE49-F238E27FC236}">
                <a16:creationId xmlns:a16="http://schemas.microsoft.com/office/drawing/2014/main" id="{5EE2D611-39B5-C987-8C29-50516044EDD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349050" y="1160673"/>
            <a:ext cx="7690748" cy="4976367"/>
          </a:xfrm>
          <a:prstGeom prst="rect">
            <a:avLst/>
          </a:prstGeom>
        </p:spPr>
      </p:pic>
      <p:sp>
        <p:nvSpPr>
          <p:cNvPr id="10" name="TextBox 9">
            <a:extLst>
              <a:ext uri="{FF2B5EF4-FFF2-40B4-BE49-F238E27FC236}">
                <a16:creationId xmlns:a16="http://schemas.microsoft.com/office/drawing/2014/main" id="{E0AAFE69-B261-4621-A548-15151A5BF749}"/>
              </a:ext>
            </a:extLst>
          </p:cNvPr>
          <p:cNvSpPr txBox="1"/>
          <p:nvPr/>
        </p:nvSpPr>
        <p:spPr>
          <a:xfrm>
            <a:off x="181201" y="1160674"/>
            <a:ext cx="4285401" cy="4709944"/>
          </a:xfrm>
          <a:prstGeom prst="rect">
            <a:avLst/>
          </a:prstGeom>
          <a:noFill/>
          <a:ln>
            <a:noFill/>
          </a:ln>
        </p:spPr>
        <p:txBody>
          <a:bodyPr wrap="square" rtlCol="0">
            <a:spAutoFit/>
          </a:bodyPr>
          <a:lstStyle/>
          <a:p>
            <a:pPr defTabSz="1219170">
              <a:spcBef>
                <a:spcPts val="800"/>
              </a:spcBef>
            </a:pPr>
            <a:r>
              <a:rPr lang="en-US" sz="1867" kern="0" dirty="0">
                <a:solidFill>
                  <a:sysClr val="windowText" lastClr="000000"/>
                </a:solidFill>
                <a:latin typeface="Arial"/>
              </a:rPr>
              <a:t>Airborne magnetic, radiometric, and electromagnetic surveys are designed to meet core data needs </a:t>
            </a:r>
            <a:r>
              <a:rPr lang="en-US" sz="1867" i="1" kern="0" dirty="0">
                <a:solidFill>
                  <a:sysClr val="windowText" lastClr="000000"/>
                </a:solidFill>
                <a:latin typeface="Arial"/>
              </a:rPr>
              <a:t>and</a:t>
            </a:r>
            <a:r>
              <a:rPr lang="en-US" sz="1867" kern="0" dirty="0">
                <a:solidFill>
                  <a:sysClr val="windowText" lastClr="000000"/>
                </a:solidFill>
                <a:latin typeface="Arial"/>
              </a:rPr>
              <a:t> state priorities</a:t>
            </a:r>
          </a:p>
          <a:p>
            <a:pPr defTabSz="1219170">
              <a:spcBef>
                <a:spcPts val="800"/>
              </a:spcBef>
            </a:pPr>
            <a:r>
              <a:rPr lang="en-US" sz="1867" kern="0" dirty="0">
                <a:solidFill>
                  <a:sysClr val="windowText" lastClr="000000"/>
                </a:solidFill>
                <a:latin typeface="Arial"/>
              </a:rPr>
              <a:t>BIL funding has allowed for multi-year efforts that will result in seamless, high-quality regional coverage</a:t>
            </a:r>
          </a:p>
          <a:p>
            <a:pPr defTabSz="1219170">
              <a:spcBef>
                <a:spcPts val="800"/>
              </a:spcBef>
            </a:pPr>
            <a:r>
              <a:rPr lang="en-US" sz="1867" kern="0" dirty="0">
                <a:solidFill>
                  <a:sysClr val="windowText" lastClr="000000"/>
                </a:solidFill>
                <a:latin typeface="Arial"/>
              </a:rPr>
              <a:t>Surveys consider both below- and above-ground resources (i.e., mine waste)</a:t>
            </a:r>
          </a:p>
          <a:p>
            <a:pPr defTabSz="1219170">
              <a:spcBef>
                <a:spcPts val="800"/>
              </a:spcBef>
            </a:pPr>
            <a:r>
              <a:rPr lang="en-US" sz="1867" kern="0" dirty="0">
                <a:solidFill>
                  <a:sysClr val="windowText" lastClr="000000"/>
                </a:solidFill>
                <a:latin typeface="Arial"/>
              </a:rPr>
              <a:t>Ideally, state projects including geologic mapping, geochemical reconnaissance, and/or mine waste are linked with survey planning and design</a:t>
            </a:r>
          </a:p>
        </p:txBody>
      </p:sp>
      <p:sp>
        <p:nvSpPr>
          <p:cNvPr id="2" name="Title 1">
            <a:extLst>
              <a:ext uri="{FF2B5EF4-FFF2-40B4-BE49-F238E27FC236}">
                <a16:creationId xmlns:a16="http://schemas.microsoft.com/office/drawing/2014/main" id="{3B14E7BE-41C0-B419-8FCD-657F55D27B97}"/>
              </a:ext>
            </a:extLst>
          </p:cNvPr>
          <p:cNvSpPr>
            <a:spLocks noGrp="1"/>
          </p:cNvSpPr>
          <p:nvPr>
            <p:ph type="title"/>
          </p:nvPr>
        </p:nvSpPr>
        <p:spPr>
          <a:xfrm>
            <a:off x="181202" y="198339"/>
            <a:ext cx="11829597" cy="984885"/>
          </a:xfrm>
        </p:spPr>
        <p:txBody>
          <a:bodyPr/>
          <a:lstStyle/>
          <a:p>
            <a:pPr algn="ctr"/>
            <a:r>
              <a:rPr lang="en-US" sz="3200" cap="none" dirty="0">
                <a:latin typeface="Arial" panose="020B0604020202020204" pitchFamily="34" charset="0"/>
              </a:rPr>
              <a:t>Geophysical data provide foundation for regional mapping and modeling</a:t>
            </a:r>
          </a:p>
        </p:txBody>
      </p:sp>
      <p:sp>
        <p:nvSpPr>
          <p:cNvPr id="3" name="Google Shape;288;p34">
            <a:extLst>
              <a:ext uri="{FF2B5EF4-FFF2-40B4-BE49-F238E27FC236}">
                <a16:creationId xmlns:a16="http://schemas.microsoft.com/office/drawing/2014/main" id="{76FAE05C-F78B-82A0-FB84-7B6E0A5167F2}"/>
              </a:ext>
            </a:extLst>
          </p:cNvPr>
          <p:cNvSpPr txBox="1"/>
          <p:nvPr/>
        </p:nvSpPr>
        <p:spPr>
          <a:xfrm>
            <a:off x="4844637" y="6009304"/>
            <a:ext cx="6832600" cy="812640"/>
          </a:xfrm>
          <a:prstGeom prst="rect">
            <a:avLst/>
          </a:prstGeom>
          <a:noFill/>
          <a:ln>
            <a:noFill/>
          </a:ln>
        </p:spPr>
        <p:txBody>
          <a:bodyPr spcFirstLastPara="1" wrap="square" lIns="146281" tIns="73120" rIns="146281" bIns="731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8">
              <a:defRPr/>
            </a:pPr>
            <a:r>
              <a:rPr lang="en-US" sz="2133" dirty="0">
                <a:solidFill>
                  <a:prstClr val="black"/>
                </a:solidFill>
                <a:latin typeface="Arial"/>
                <a:ea typeface="Century Gothic"/>
                <a:cs typeface="Century Gothic"/>
                <a:sym typeface="Century Gothic"/>
              </a:rPr>
              <a:t>Current Earth MRI Airborne Geophysics (2025) planned, </a:t>
            </a:r>
            <a:r>
              <a:rPr lang="en-US" sz="2133" dirty="0">
                <a:solidFill>
                  <a:prstClr val="black"/>
                </a:solidFill>
                <a:latin typeface="Arial"/>
                <a:sym typeface="Century Gothic"/>
              </a:rPr>
              <a:t>in progress, and/or completed</a:t>
            </a:r>
            <a:endParaRPr sz="2133" dirty="0">
              <a:solidFill>
                <a:prstClr val="black"/>
              </a:solidFill>
              <a:latin typeface="Arial"/>
            </a:endParaRPr>
          </a:p>
        </p:txBody>
      </p:sp>
    </p:spTree>
    <p:extLst>
      <p:ext uri="{BB962C8B-B14F-4D97-AF65-F5344CB8AC3E}">
        <p14:creationId xmlns:p14="http://schemas.microsoft.com/office/powerpoint/2010/main" val="2783927795"/>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0AAFE69-B261-4621-A548-15151A5BF749}"/>
              </a:ext>
            </a:extLst>
          </p:cNvPr>
          <p:cNvSpPr txBox="1"/>
          <p:nvPr/>
        </p:nvSpPr>
        <p:spPr>
          <a:xfrm>
            <a:off x="4808791" y="1423451"/>
            <a:ext cx="7202008" cy="666977"/>
          </a:xfrm>
          <a:prstGeom prst="rect">
            <a:avLst/>
          </a:prstGeom>
          <a:noFill/>
          <a:ln>
            <a:noFill/>
          </a:ln>
        </p:spPr>
        <p:txBody>
          <a:bodyPr wrap="square" rtlCol="0">
            <a:spAutoFit/>
          </a:bodyPr>
          <a:lstStyle/>
          <a:p>
            <a:pPr algn="ctr" defTabSz="1219170">
              <a:spcBef>
                <a:spcPts val="800"/>
              </a:spcBef>
            </a:pPr>
            <a:r>
              <a:rPr lang="en-US" sz="1867" kern="0" dirty="0">
                <a:solidFill>
                  <a:sysClr val="windowText" lastClr="000000"/>
                </a:solidFill>
                <a:latin typeface="Arial"/>
              </a:rPr>
              <a:t>USGS and States line up mapping and other studies with airborne geophysical surveys to enhance/optimize workflow and outcomes</a:t>
            </a:r>
          </a:p>
        </p:txBody>
      </p:sp>
      <p:sp>
        <p:nvSpPr>
          <p:cNvPr id="2" name="Title 1">
            <a:extLst>
              <a:ext uri="{FF2B5EF4-FFF2-40B4-BE49-F238E27FC236}">
                <a16:creationId xmlns:a16="http://schemas.microsoft.com/office/drawing/2014/main" id="{3B14E7BE-41C0-B419-8FCD-657F55D27B97}"/>
              </a:ext>
            </a:extLst>
          </p:cNvPr>
          <p:cNvSpPr>
            <a:spLocks noGrp="1"/>
          </p:cNvSpPr>
          <p:nvPr>
            <p:ph type="title"/>
          </p:nvPr>
        </p:nvSpPr>
        <p:spPr>
          <a:xfrm>
            <a:off x="181202" y="198339"/>
            <a:ext cx="11829597" cy="984885"/>
          </a:xfrm>
        </p:spPr>
        <p:txBody>
          <a:bodyPr/>
          <a:lstStyle/>
          <a:p>
            <a:pPr algn="ctr"/>
            <a:r>
              <a:rPr lang="en-US" sz="3200" cap="none" dirty="0">
                <a:latin typeface="Arial" panose="020B0604020202020204" pitchFamily="34" charset="0"/>
              </a:rPr>
              <a:t>Geophysical and mapping data are ideally integrated at multiple scales</a:t>
            </a:r>
          </a:p>
        </p:txBody>
      </p:sp>
      <p:pic>
        <p:nvPicPr>
          <p:cNvPr id="4" name="Picture 3">
            <a:extLst>
              <a:ext uri="{FF2B5EF4-FFF2-40B4-BE49-F238E27FC236}">
                <a16:creationId xmlns:a16="http://schemas.microsoft.com/office/drawing/2014/main" id="{3F73ED2D-5FCC-18E9-9D6F-76D6A7044E6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25311" y="1571043"/>
            <a:ext cx="4281303" cy="3418317"/>
          </a:xfrm>
          <a:prstGeom prst="rect">
            <a:avLst/>
          </a:prstGeom>
        </p:spPr>
      </p:pic>
      <p:sp>
        <p:nvSpPr>
          <p:cNvPr id="5" name="TextBox 4">
            <a:extLst>
              <a:ext uri="{FF2B5EF4-FFF2-40B4-BE49-F238E27FC236}">
                <a16:creationId xmlns:a16="http://schemas.microsoft.com/office/drawing/2014/main" id="{CAD44F39-AF1A-429E-C6EA-27FCFD7CB7A3}"/>
              </a:ext>
            </a:extLst>
          </p:cNvPr>
          <p:cNvSpPr txBox="1"/>
          <p:nvPr/>
        </p:nvSpPr>
        <p:spPr>
          <a:xfrm>
            <a:off x="323134" y="1189536"/>
            <a:ext cx="4329876" cy="379656"/>
          </a:xfrm>
          <a:prstGeom prst="rect">
            <a:avLst/>
          </a:prstGeom>
          <a:noFill/>
          <a:ln>
            <a:noFill/>
          </a:ln>
        </p:spPr>
        <p:txBody>
          <a:bodyPr wrap="square" rtlCol="0">
            <a:spAutoFit/>
          </a:bodyPr>
          <a:lstStyle/>
          <a:p>
            <a:pPr defTabSz="1219170">
              <a:spcBef>
                <a:spcPts val="800"/>
              </a:spcBef>
            </a:pPr>
            <a:r>
              <a:rPr lang="en-US" sz="1867" kern="0" dirty="0">
                <a:solidFill>
                  <a:sysClr val="windowText" lastClr="000000"/>
                </a:solidFill>
                <a:latin typeface="Arial"/>
              </a:rPr>
              <a:t>WA Republic survey</a:t>
            </a:r>
          </a:p>
        </p:txBody>
      </p:sp>
      <p:sp>
        <p:nvSpPr>
          <p:cNvPr id="7" name="TextBox 6">
            <a:extLst>
              <a:ext uri="{FF2B5EF4-FFF2-40B4-BE49-F238E27FC236}">
                <a16:creationId xmlns:a16="http://schemas.microsoft.com/office/drawing/2014/main" id="{A4C8FBC7-A01C-DE51-8FC5-17A396629912}"/>
              </a:ext>
            </a:extLst>
          </p:cNvPr>
          <p:cNvSpPr txBox="1"/>
          <p:nvPr/>
        </p:nvSpPr>
        <p:spPr>
          <a:xfrm>
            <a:off x="190221" y="2962466"/>
            <a:ext cx="1925652" cy="1569660"/>
          </a:xfrm>
          <a:prstGeom prst="rect">
            <a:avLst/>
          </a:prstGeom>
          <a:solidFill>
            <a:schemeClr val="bg1"/>
          </a:solidFill>
        </p:spPr>
        <p:txBody>
          <a:bodyPr wrap="square" rtlCol="0">
            <a:spAutoFit/>
          </a:bodyPr>
          <a:lstStyle/>
          <a:p>
            <a:pPr defTabSz="1219170"/>
            <a:r>
              <a:rPr lang="en-US" sz="1600" kern="0" dirty="0">
                <a:solidFill>
                  <a:sysClr val="windowText" lastClr="000000"/>
                </a:solidFill>
              </a:rPr>
              <a:t>Orient 15’ quad – funded in FY23</a:t>
            </a:r>
          </a:p>
          <a:p>
            <a:pPr defTabSz="1219170"/>
            <a:endParaRPr lang="en-US" sz="1600" kern="0" dirty="0">
              <a:solidFill>
                <a:sysClr val="windowText" lastClr="000000"/>
              </a:solidFill>
            </a:endParaRPr>
          </a:p>
          <a:p>
            <a:pPr defTabSz="1219170"/>
            <a:r>
              <a:rPr lang="en-US" sz="1600" kern="0" dirty="0">
                <a:solidFill>
                  <a:sysClr val="windowText" lastClr="000000"/>
                </a:solidFill>
              </a:rPr>
              <a:t>Cedar Canyon mining district – funded in FY21</a:t>
            </a:r>
          </a:p>
        </p:txBody>
      </p:sp>
      <p:cxnSp>
        <p:nvCxnSpPr>
          <p:cNvPr id="12" name="Straight Arrow Connector 11">
            <a:extLst>
              <a:ext uri="{FF2B5EF4-FFF2-40B4-BE49-F238E27FC236}">
                <a16:creationId xmlns:a16="http://schemas.microsoft.com/office/drawing/2014/main" id="{3CB27B7F-C812-A226-D1DA-D915FD792590}"/>
              </a:ext>
            </a:extLst>
          </p:cNvPr>
          <p:cNvCxnSpPr>
            <a:cxnSpLocks/>
          </p:cNvCxnSpPr>
          <p:nvPr/>
        </p:nvCxnSpPr>
        <p:spPr>
          <a:xfrm flipV="1">
            <a:off x="1857829" y="2533377"/>
            <a:ext cx="1248231" cy="5222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370E3DA-B7A8-71E0-2E9C-E0C4BF2E5C30}"/>
              </a:ext>
            </a:extLst>
          </p:cNvPr>
          <p:cNvCxnSpPr>
            <a:cxnSpLocks/>
          </p:cNvCxnSpPr>
          <p:nvPr/>
        </p:nvCxnSpPr>
        <p:spPr>
          <a:xfrm>
            <a:off x="1805483" y="3938242"/>
            <a:ext cx="937719" cy="125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05BBA1CD-F238-6DDA-FA51-EDF8474E953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784153" y="2361305"/>
            <a:ext cx="3625215" cy="4183799"/>
          </a:xfrm>
          <a:prstGeom prst="rect">
            <a:avLst/>
          </a:prstGeom>
        </p:spPr>
      </p:pic>
      <p:pic>
        <p:nvPicPr>
          <p:cNvPr id="23" name="Picture 22">
            <a:extLst>
              <a:ext uri="{FF2B5EF4-FFF2-40B4-BE49-F238E27FC236}">
                <a16:creationId xmlns:a16="http://schemas.microsoft.com/office/drawing/2014/main" id="{19F1A93B-1564-EC39-AF1C-ECDD8D4EF30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515526" y="2121078"/>
            <a:ext cx="2059311" cy="2769529"/>
          </a:xfrm>
          <a:prstGeom prst="rect">
            <a:avLst/>
          </a:prstGeom>
        </p:spPr>
      </p:pic>
      <p:pic>
        <p:nvPicPr>
          <p:cNvPr id="25" name="Picture 24">
            <a:extLst>
              <a:ext uri="{FF2B5EF4-FFF2-40B4-BE49-F238E27FC236}">
                <a16:creationId xmlns:a16="http://schemas.microsoft.com/office/drawing/2014/main" id="{80FA6569-4A33-35EA-F7F2-D712297C327C}"/>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0553055" y="3547489"/>
            <a:ext cx="1563903" cy="1811428"/>
          </a:xfrm>
          <a:prstGeom prst="rect">
            <a:avLst/>
          </a:prstGeom>
        </p:spPr>
      </p:pic>
      <p:sp>
        <p:nvSpPr>
          <p:cNvPr id="26" name="TextBox 25">
            <a:extLst>
              <a:ext uri="{FF2B5EF4-FFF2-40B4-BE49-F238E27FC236}">
                <a16:creationId xmlns:a16="http://schemas.microsoft.com/office/drawing/2014/main" id="{A42ABEFA-4B53-82BF-1388-6D87F3BD089D}"/>
              </a:ext>
            </a:extLst>
          </p:cNvPr>
          <p:cNvSpPr txBox="1"/>
          <p:nvPr/>
        </p:nvSpPr>
        <p:spPr>
          <a:xfrm>
            <a:off x="8847826" y="5328007"/>
            <a:ext cx="3039375" cy="1077218"/>
          </a:xfrm>
          <a:prstGeom prst="rect">
            <a:avLst/>
          </a:prstGeom>
          <a:solidFill>
            <a:schemeClr val="bg1"/>
          </a:solidFill>
        </p:spPr>
        <p:txBody>
          <a:bodyPr wrap="square" rtlCol="0">
            <a:spAutoFit/>
          </a:bodyPr>
          <a:lstStyle/>
          <a:p>
            <a:pPr defTabSz="1219170"/>
            <a:r>
              <a:rPr lang="en-US" sz="1600" kern="0" dirty="0">
                <a:solidFill>
                  <a:sysClr val="windowText" lastClr="000000"/>
                </a:solidFill>
              </a:rPr>
              <a:t>Wet Mountains (CO) mapping – funded in FY20</a:t>
            </a:r>
          </a:p>
          <a:p>
            <a:pPr defTabSz="1219170"/>
            <a:endParaRPr lang="en-US" sz="1600" kern="0" dirty="0">
              <a:solidFill>
                <a:sysClr val="windowText" lastClr="000000"/>
              </a:solidFill>
            </a:endParaRPr>
          </a:p>
          <a:p>
            <a:pPr defTabSz="1219170"/>
            <a:r>
              <a:rPr lang="en-US" sz="1600" kern="0" dirty="0" err="1">
                <a:solidFill>
                  <a:sysClr val="windowText" lastClr="000000"/>
                </a:solidFill>
              </a:rPr>
              <a:t>Magnin</a:t>
            </a:r>
            <a:r>
              <a:rPr lang="en-US" sz="1600" kern="0" dirty="0">
                <a:solidFill>
                  <a:sysClr val="windowText" lastClr="000000"/>
                </a:solidFill>
              </a:rPr>
              <a:t> et al., 2023, </a:t>
            </a:r>
            <a:r>
              <a:rPr lang="en-US" sz="1600" i="1" kern="0" dirty="0">
                <a:solidFill>
                  <a:sysClr val="windowText" lastClr="000000"/>
                </a:solidFill>
              </a:rPr>
              <a:t>Tectonics</a:t>
            </a:r>
          </a:p>
        </p:txBody>
      </p:sp>
      <p:sp>
        <p:nvSpPr>
          <p:cNvPr id="27" name="TextBox 26">
            <a:extLst>
              <a:ext uri="{FF2B5EF4-FFF2-40B4-BE49-F238E27FC236}">
                <a16:creationId xmlns:a16="http://schemas.microsoft.com/office/drawing/2014/main" id="{9F9B87AB-06FA-3A39-DE30-55E2EBF9E45B}"/>
              </a:ext>
            </a:extLst>
          </p:cNvPr>
          <p:cNvSpPr txBox="1"/>
          <p:nvPr/>
        </p:nvSpPr>
        <p:spPr>
          <a:xfrm>
            <a:off x="1068146" y="5418449"/>
            <a:ext cx="3740645" cy="1077218"/>
          </a:xfrm>
          <a:prstGeom prst="rect">
            <a:avLst/>
          </a:prstGeom>
          <a:solidFill>
            <a:schemeClr val="bg1"/>
          </a:solidFill>
        </p:spPr>
        <p:txBody>
          <a:bodyPr wrap="square" rtlCol="0">
            <a:spAutoFit/>
          </a:bodyPr>
          <a:lstStyle/>
          <a:p>
            <a:pPr defTabSz="1219170"/>
            <a:r>
              <a:rPr lang="en-US" sz="1600" kern="0" dirty="0">
                <a:solidFill>
                  <a:sysClr val="windowText" lastClr="000000"/>
                </a:solidFill>
              </a:rPr>
              <a:t>Confluence of lidar, airborne mag-rad, geologic and geochemical mapping, and mine waste studies in Montana and Idaho</a:t>
            </a:r>
          </a:p>
        </p:txBody>
      </p:sp>
      <p:pic>
        <p:nvPicPr>
          <p:cNvPr id="29" name="Picture 28">
            <a:extLst>
              <a:ext uri="{FF2B5EF4-FFF2-40B4-BE49-F238E27FC236}">
                <a16:creationId xmlns:a16="http://schemas.microsoft.com/office/drawing/2014/main" id="{84DD34A5-B398-7794-CB7A-A63BE23F7C75}"/>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0282669" y="2109879"/>
            <a:ext cx="1834288" cy="1417651"/>
          </a:xfrm>
          <a:prstGeom prst="rect">
            <a:avLst/>
          </a:prstGeom>
        </p:spPr>
      </p:pic>
    </p:spTree>
    <p:extLst>
      <p:ext uri="{BB962C8B-B14F-4D97-AF65-F5344CB8AC3E}">
        <p14:creationId xmlns:p14="http://schemas.microsoft.com/office/powerpoint/2010/main" val="681710165"/>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C7E3345-8EA7-6A56-12E0-F9E3429E0F4E}"/>
              </a:ext>
            </a:extLst>
          </p:cNvPr>
          <p:cNvSpPr txBox="1"/>
          <p:nvPr/>
        </p:nvSpPr>
        <p:spPr>
          <a:xfrm>
            <a:off x="0" y="811420"/>
            <a:ext cx="3460637" cy="307777"/>
          </a:xfrm>
          <a:prstGeom prst="rect">
            <a:avLst/>
          </a:prstGeom>
          <a:solidFill>
            <a:schemeClr val="bg1"/>
          </a:solidFill>
        </p:spPr>
        <p:txBody>
          <a:bodyPr wrap="square">
            <a:spAutoFit/>
          </a:bodyPr>
          <a:lstStyle/>
          <a:p>
            <a:pPr defTabSz="1219170"/>
            <a:r>
              <a:rPr lang="en-US" sz="1400" kern="0" dirty="0">
                <a:solidFill>
                  <a:prstClr val="black"/>
                </a:solidFill>
              </a:rPr>
              <a:t>Ben Drenth and MN Geological Survey</a:t>
            </a:r>
          </a:p>
        </p:txBody>
      </p:sp>
      <p:sp>
        <p:nvSpPr>
          <p:cNvPr id="2" name="Title 1">
            <a:extLst>
              <a:ext uri="{FF2B5EF4-FFF2-40B4-BE49-F238E27FC236}">
                <a16:creationId xmlns:a16="http://schemas.microsoft.com/office/drawing/2014/main" id="{3B14E7BE-41C0-B419-8FCD-657F55D27B97}"/>
              </a:ext>
            </a:extLst>
          </p:cNvPr>
          <p:cNvSpPr>
            <a:spLocks noGrp="1"/>
          </p:cNvSpPr>
          <p:nvPr>
            <p:ph type="title"/>
          </p:nvPr>
        </p:nvSpPr>
        <p:spPr>
          <a:xfrm>
            <a:off x="75043" y="198339"/>
            <a:ext cx="12116956" cy="984885"/>
          </a:xfrm>
        </p:spPr>
        <p:txBody>
          <a:bodyPr/>
          <a:lstStyle/>
          <a:p>
            <a:pPr algn="ctr"/>
            <a:r>
              <a:rPr lang="en-US" sz="3200" cap="none" dirty="0">
                <a:latin typeface="Arial" panose="020B0604020202020204" pitchFamily="34" charset="0"/>
              </a:rPr>
              <a:t>Data quality improves geophysical and geologic interpretations</a:t>
            </a:r>
          </a:p>
        </p:txBody>
      </p:sp>
      <p:pic>
        <p:nvPicPr>
          <p:cNvPr id="3" name="Picture 2">
            <a:extLst>
              <a:ext uri="{FF2B5EF4-FFF2-40B4-BE49-F238E27FC236}">
                <a16:creationId xmlns:a16="http://schemas.microsoft.com/office/drawing/2014/main" id="{578577F6-A68B-F9D9-AA17-92838C7A8B7D}"/>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86895" y="1183224"/>
            <a:ext cx="3625215" cy="2497965"/>
          </a:xfrm>
          <a:prstGeom prst="rect">
            <a:avLst/>
          </a:prstGeom>
        </p:spPr>
      </p:pic>
      <p:pic>
        <p:nvPicPr>
          <p:cNvPr id="6" name="Picture 5">
            <a:extLst>
              <a:ext uri="{FF2B5EF4-FFF2-40B4-BE49-F238E27FC236}">
                <a16:creationId xmlns:a16="http://schemas.microsoft.com/office/drawing/2014/main" id="{108B8F03-6BAE-F1F3-47E9-E43EBB08A051}"/>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75043" y="3714440"/>
            <a:ext cx="3625133" cy="3046625"/>
          </a:xfrm>
          <a:prstGeom prst="rect">
            <a:avLst/>
          </a:prstGeom>
          <a:effectLst/>
        </p:spPr>
      </p:pic>
      <p:pic>
        <p:nvPicPr>
          <p:cNvPr id="9" name="Picture 8">
            <a:extLst>
              <a:ext uri="{FF2B5EF4-FFF2-40B4-BE49-F238E27FC236}">
                <a16:creationId xmlns:a16="http://schemas.microsoft.com/office/drawing/2014/main" id="{44408023-EFF2-A6AE-BDB1-3FC6C88C5C76}"/>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3794484" y="1183226"/>
            <a:ext cx="5025121" cy="2818357"/>
          </a:xfrm>
          <a:prstGeom prst="rect">
            <a:avLst/>
          </a:prstGeom>
        </p:spPr>
      </p:pic>
      <p:pic>
        <p:nvPicPr>
          <p:cNvPr id="11" name="Picture 10">
            <a:extLst>
              <a:ext uri="{FF2B5EF4-FFF2-40B4-BE49-F238E27FC236}">
                <a16:creationId xmlns:a16="http://schemas.microsoft.com/office/drawing/2014/main" id="{EADE7471-3749-7BE4-35BE-B06C3BDF75DD}"/>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901977" y="1183225"/>
            <a:ext cx="3139384" cy="2818359"/>
          </a:xfrm>
          <a:prstGeom prst="rect">
            <a:avLst/>
          </a:prstGeom>
        </p:spPr>
      </p:pic>
      <p:sp>
        <p:nvSpPr>
          <p:cNvPr id="14" name="TextBox 13">
            <a:extLst>
              <a:ext uri="{FF2B5EF4-FFF2-40B4-BE49-F238E27FC236}">
                <a16:creationId xmlns:a16="http://schemas.microsoft.com/office/drawing/2014/main" id="{C91AFCEC-444B-4EE7-B850-A9A353804C66}"/>
              </a:ext>
            </a:extLst>
          </p:cNvPr>
          <p:cNvSpPr txBox="1"/>
          <p:nvPr/>
        </p:nvSpPr>
        <p:spPr>
          <a:xfrm>
            <a:off x="9011943" y="643378"/>
            <a:ext cx="2919453" cy="523220"/>
          </a:xfrm>
          <a:prstGeom prst="rect">
            <a:avLst/>
          </a:prstGeom>
          <a:noFill/>
        </p:spPr>
        <p:txBody>
          <a:bodyPr wrap="square">
            <a:spAutoFit/>
          </a:bodyPr>
          <a:lstStyle/>
          <a:p>
            <a:pPr defTabSz="1219170"/>
            <a:r>
              <a:rPr lang="en-US" sz="1400" kern="0" dirty="0">
                <a:solidFill>
                  <a:prstClr val="black"/>
                </a:solidFill>
              </a:rPr>
              <a:t>Anji Shah and the South Carolina </a:t>
            </a:r>
          </a:p>
          <a:p>
            <a:pPr defTabSz="1219170"/>
            <a:r>
              <a:rPr lang="en-US" sz="1400" kern="0" dirty="0">
                <a:solidFill>
                  <a:prstClr val="black"/>
                </a:solidFill>
              </a:rPr>
              <a:t>Geological Survey, GSA Today</a:t>
            </a:r>
          </a:p>
        </p:txBody>
      </p:sp>
      <p:pic>
        <p:nvPicPr>
          <p:cNvPr id="15" name="Picture 14">
            <a:extLst>
              <a:ext uri="{FF2B5EF4-FFF2-40B4-BE49-F238E27FC236}">
                <a16:creationId xmlns:a16="http://schemas.microsoft.com/office/drawing/2014/main" id="{BFA8AE00-50A9-1090-B54C-FABF11BCFD9B}"/>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8519684" y="4029885"/>
            <a:ext cx="3625133" cy="2790057"/>
          </a:xfrm>
          <a:prstGeom prst="rect">
            <a:avLst/>
          </a:prstGeom>
        </p:spPr>
      </p:pic>
      <p:pic>
        <p:nvPicPr>
          <p:cNvPr id="1028" name="Picture 4">
            <a:extLst>
              <a:ext uri="{FF2B5EF4-FFF2-40B4-BE49-F238E27FC236}">
                <a16:creationId xmlns:a16="http://schemas.microsoft.com/office/drawing/2014/main" id="{3F2AFEFC-CCA9-3A32-9878-B433C60AB3EF}"/>
              </a:ext>
            </a:extLst>
          </p:cNvPr>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3712110" y="5700695"/>
            <a:ext cx="4856769" cy="10886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picture containing application&#10;&#10;Description automatically generated">
            <a:extLst>
              <a:ext uri="{FF2B5EF4-FFF2-40B4-BE49-F238E27FC236}">
                <a16:creationId xmlns:a16="http://schemas.microsoft.com/office/drawing/2014/main" id="{679676EE-2BE2-72E5-8267-9480FC07C6BE}"/>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7369938" y="5537885"/>
            <a:ext cx="999101" cy="2644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iagram&#10;&#10;Description automatically generated">
            <a:extLst>
              <a:ext uri="{FF2B5EF4-FFF2-40B4-BE49-F238E27FC236}">
                <a16:creationId xmlns:a16="http://schemas.microsoft.com/office/drawing/2014/main" id="{F73779CF-B98A-8E1B-3504-C97AA7D60217}"/>
              </a:ext>
            </a:extLst>
          </p:cNvPr>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4253940" y="4015733"/>
            <a:ext cx="1670811" cy="167081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DC0316DF-4BD5-7B7F-7EA4-DCD1DD4B86D6}"/>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3906409" y="1303449"/>
            <a:ext cx="1010041" cy="406155"/>
          </a:xfrm>
          <a:prstGeom prst="rect">
            <a:avLst/>
          </a:prstGeom>
        </p:spPr>
      </p:pic>
      <p:sp>
        <p:nvSpPr>
          <p:cNvPr id="20" name="TextBox 19">
            <a:extLst>
              <a:ext uri="{FF2B5EF4-FFF2-40B4-BE49-F238E27FC236}">
                <a16:creationId xmlns:a16="http://schemas.microsoft.com/office/drawing/2014/main" id="{65F3E64F-B0C5-A067-81D8-F43353A26B7C}"/>
              </a:ext>
            </a:extLst>
          </p:cNvPr>
          <p:cNvSpPr txBox="1"/>
          <p:nvPr/>
        </p:nvSpPr>
        <p:spPr>
          <a:xfrm>
            <a:off x="5966965" y="4687038"/>
            <a:ext cx="2510505" cy="738664"/>
          </a:xfrm>
          <a:prstGeom prst="rect">
            <a:avLst/>
          </a:prstGeom>
          <a:noFill/>
        </p:spPr>
        <p:txBody>
          <a:bodyPr wrap="square">
            <a:spAutoFit/>
          </a:bodyPr>
          <a:lstStyle/>
          <a:p>
            <a:pPr defTabSz="1219170"/>
            <a:r>
              <a:rPr lang="en-US" sz="1400" kern="0" dirty="0">
                <a:solidFill>
                  <a:prstClr val="black"/>
                </a:solidFill>
              </a:rPr>
              <a:t>Patricia MacQueen, Paul Bedrosian, and Alabama Geological Survey (below)</a:t>
            </a:r>
          </a:p>
        </p:txBody>
      </p:sp>
      <p:sp>
        <p:nvSpPr>
          <p:cNvPr id="21" name="TextBox 20">
            <a:extLst>
              <a:ext uri="{FF2B5EF4-FFF2-40B4-BE49-F238E27FC236}">
                <a16:creationId xmlns:a16="http://schemas.microsoft.com/office/drawing/2014/main" id="{CBBF0F80-8CAE-A47C-AC5A-1EE2773B5E96}"/>
              </a:ext>
            </a:extLst>
          </p:cNvPr>
          <p:cNvSpPr txBox="1"/>
          <p:nvPr/>
        </p:nvSpPr>
        <p:spPr>
          <a:xfrm>
            <a:off x="8644202" y="6080568"/>
            <a:ext cx="2510505" cy="523220"/>
          </a:xfrm>
          <a:prstGeom prst="rect">
            <a:avLst/>
          </a:prstGeom>
          <a:solidFill>
            <a:schemeClr val="bg1"/>
          </a:solidFill>
        </p:spPr>
        <p:txBody>
          <a:bodyPr wrap="square">
            <a:spAutoFit/>
          </a:bodyPr>
          <a:lstStyle/>
          <a:p>
            <a:pPr defTabSz="1219170"/>
            <a:r>
              <a:rPr lang="en-US" sz="1400" kern="0" dirty="0">
                <a:solidFill>
                  <a:prstClr val="black"/>
                </a:solidFill>
              </a:rPr>
              <a:t>Jacob Murchek, Ben Drenth, and Alaska DGGS</a:t>
            </a:r>
          </a:p>
        </p:txBody>
      </p:sp>
      <p:sp>
        <p:nvSpPr>
          <p:cNvPr id="22" name="TextBox 21">
            <a:extLst>
              <a:ext uri="{FF2B5EF4-FFF2-40B4-BE49-F238E27FC236}">
                <a16:creationId xmlns:a16="http://schemas.microsoft.com/office/drawing/2014/main" id="{1FEF547E-0B33-ACFA-20C5-516C99309C0B}"/>
              </a:ext>
            </a:extLst>
          </p:cNvPr>
          <p:cNvSpPr txBox="1"/>
          <p:nvPr/>
        </p:nvSpPr>
        <p:spPr>
          <a:xfrm>
            <a:off x="5962026" y="4010932"/>
            <a:ext cx="2510505" cy="523220"/>
          </a:xfrm>
          <a:prstGeom prst="rect">
            <a:avLst/>
          </a:prstGeom>
          <a:noFill/>
        </p:spPr>
        <p:txBody>
          <a:bodyPr wrap="square">
            <a:spAutoFit/>
          </a:bodyPr>
          <a:lstStyle/>
          <a:p>
            <a:pPr defTabSz="1219170"/>
            <a:r>
              <a:rPr lang="en-US" sz="1400" kern="0" dirty="0">
                <a:solidFill>
                  <a:prstClr val="black"/>
                </a:solidFill>
              </a:rPr>
              <a:t>Ben Drenth and Wyoming Geological Survey (above)</a:t>
            </a:r>
          </a:p>
        </p:txBody>
      </p:sp>
    </p:spTree>
    <p:extLst>
      <p:ext uri="{BB962C8B-B14F-4D97-AF65-F5344CB8AC3E}">
        <p14:creationId xmlns:p14="http://schemas.microsoft.com/office/powerpoint/2010/main" val="2757956682"/>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4E7BE-41C0-B419-8FCD-657F55D27B97}"/>
              </a:ext>
            </a:extLst>
          </p:cNvPr>
          <p:cNvSpPr>
            <a:spLocks noGrp="1"/>
          </p:cNvSpPr>
          <p:nvPr>
            <p:ph type="title"/>
          </p:nvPr>
        </p:nvSpPr>
        <p:spPr>
          <a:xfrm>
            <a:off x="181202" y="198339"/>
            <a:ext cx="11829597" cy="492443"/>
          </a:xfrm>
        </p:spPr>
        <p:txBody>
          <a:bodyPr/>
          <a:lstStyle/>
          <a:p>
            <a:pPr algn="ctr"/>
            <a:r>
              <a:rPr lang="en-US" sz="3200" cap="none" dirty="0">
                <a:latin typeface="Arial" panose="020B0604020202020204" pitchFamily="34" charset="0"/>
              </a:rPr>
              <a:t>Geologic mapping is ongoing by many State surveys</a:t>
            </a:r>
          </a:p>
        </p:txBody>
      </p:sp>
      <p:sp>
        <p:nvSpPr>
          <p:cNvPr id="3" name="Slide Number Placeholder 2">
            <a:extLst>
              <a:ext uri="{FF2B5EF4-FFF2-40B4-BE49-F238E27FC236}">
                <a16:creationId xmlns:a16="http://schemas.microsoft.com/office/drawing/2014/main" id="{EE6AC2ED-EEA4-D707-C1B7-FCEF943FB255}"/>
              </a:ext>
            </a:extLst>
          </p:cNvPr>
          <p:cNvSpPr>
            <a:spLocks noGrp="1"/>
          </p:cNvSpPr>
          <p:nvPr>
            <p:ph type="sldNum" sz="quarter" idx="7"/>
          </p:nvPr>
        </p:nvSpPr>
        <p:spPr>
          <a:xfrm>
            <a:off x="11704321" y="8503921"/>
            <a:ext cx="3738880" cy="369332"/>
          </a:xfrm>
        </p:spPr>
        <p:txBody>
          <a:bodyPr/>
          <a:lstStyle/>
          <a:p>
            <a:pPr defTabSz="1219170"/>
            <a:fld id="{B6F15528-21DE-4FAA-801E-634DDDAF4B2B}" type="slidenum">
              <a:rPr lang="en-US" sz="2400" kern="0">
                <a:solidFill>
                  <a:prstClr val="black">
                    <a:tint val="75000"/>
                  </a:prstClr>
                </a:solidFill>
              </a:rPr>
              <a:pPr defTabSz="1219170"/>
              <a:t>17</a:t>
            </a:fld>
            <a:endParaRPr lang="en-US" sz="2400" kern="0">
              <a:solidFill>
                <a:prstClr val="black">
                  <a:tint val="75000"/>
                </a:prstClr>
              </a:solidFill>
            </a:endParaRPr>
          </a:p>
        </p:txBody>
      </p:sp>
      <p:sp>
        <p:nvSpPr>
          <p:cNvPr id="10" name="TextBox 9">
            <a:extLst>
              <a:ext uri="{FF2B5EF4-FFF2-40B4-BE49-F238E27FC236}">
                <a16:creationId xmlns:a16="http://schemas.microsoft.com/office/drawing/2014/main" id="{E0AAFE69-B261-4621-A548-15151A5BF749}"/>
              </a:ext>
            </a:extLst>
          </p:cNvPr>
          <p:cNvSpPr txBox="1"/>
          <p:nvPr/>
        </p:nvSpPr>
        <p:spPr>
          <a:xfrm>
            <a:off x="181201" y="796925"/>
            <a:ext cx="4135840" cy="5551456"/>
          </a:xfrm>
          <a:prstGeom prst="rect">
            <a:avLst/>
          </a:prstGeom>
          <a:noFill/>
          <a:ln>
            <a:noFill/>
          </a:ln>
        </p:spPr>
        <p:txBody>
          <a:bodyPr wrap="square" rtlCol="0">
            <a:spAutoFit/>
          </a:bodyPr>
          <a:lstStyle/>
          <a:p>
            <a:pPr defTabSz="1219170" fontAlgn="base"/>
            <a:r>
              <a:rPr lang="en-US" sz="1867" kern="0" dirty="0">
                <a:solidFill>
                  <a:srgbClr val="000000"/>
                </a:solidFill>
                <a:latin typeface="Arial" panose="020B0604020202020204" pitchFamily="34" charset="0"/>
              </a:rPr>
              <a:t>In FY24 EMRI funded 22 mapping projects involving 25 State surveys​</a:t>
            </a:r>
          </a:p>
          <a:p>
            <a:pPr marL="383108" indent="-383108" defTabSz="1219170" fontAlgn="base">
              <a:buFont typeface="Arial" panose="020B0604020202020204" pitchFamily="34" charset="0"/>
              <a:buChar char="•"/>
            </a:pPr>
            <a:r>
              <a:rPr lang="en-US" sz="1867" kern="0" dirty="0">
                <a:solidFill>
                  <a:srgbClr val="000000"/>
                </a:solidFill>
                <a:latin typeface="Arial" panose="020B0604020202020204" pitchFamily="34" charset="0"/>
              </a:rPr>
              <a:t>15 geologic mapping projects​</a:t>
            </a:r>
          </a:p>
          <a:p>
            <a:pPr marL="383108" indent="-383108" defTabSz="1219170" fontAlgn="base">
              <a:buFont typeface="Arial" panose="020B0604020202020204" pitchFamily="34" charset="0"/>
              <a:buChar char="•"/>
            </a:pPr>
            <a:r>
              <a:rPr lang="en-US" sz="1867" kern="0" dirty="0">
                <a:solidFill>
                  <a:srgbClr val="000000"/>
                </a:solidFill>
                <a:latin typeface="Arial" panose="020B0604020202020204" pitchFamily="34" charset="0"/>
              </a:rPr>
              <a:t> 7 geochemical mapping projects​</a:t>
            </a:r>
          </a:p>
          <a:p>
            <a:pPr defTabSz="1219170" fontAlgn="base"/>
            <a:endParaRPr lang="en-US" sz="1867" kern="0" dirty="0">
              <a:solidFill>
                <a:srgbClr val="000000"/>
              </a:solidFill>
              <a:latin typeface="Arial" panose="020B0604020202020204" pitchFamily="34" charset="0"/>
            </a:endParaRPr>
          </a:p>
          <a:p>
            <a:pPr defTabSz="1219170" fontAlgn="base"/>
            <a:r>
              <a:rPr lang="en-US" sz="1867" kern="0" dirty="0">
                <a:solidFill>
                  <a:srgbClr val="000000"/>
                </a:solidFill>
                <a:latin typeface="Arial" panose="020B0604020202020204" pitchFamily="34" charset="0"/>
              </a:rPr>
              <a:t>Estimated FY24 mapping allocation exceeded ~$8M to States (~75% BIL funded), with additional funding for geochemistry support​</a:t>
            </a:r>
          </a:p>
          <a:p>
            <a:pPr defTabSz="1219170" fontAlgn="base"/>
            <a:endParaRPr lang="en-US" sz="1867" kern="0" dirty="0">
              <a:solidFill>
                <a:srgbClr val="000000"/>
              </a:solidFill>
              <a:latin typeface="Arial" panose="020B0604020202020204" pitchFamily="34" charset="0"/>
            </a:endParaRPr>
          </a:p>
          <a:p>
            <a:pPr defTabSz="1219170" fontAlgn="base"/>
            <a:r>
              <a:rPr lang="en-US" sz="1867" kern="0" dirty="0">
                <a:solidFill>
                  <a:srgbClr val="000000"/>
                </a:solidFill>
                <a:latin typeface="Arial" panose="020B0604020202020204" pitchFamily="34" charset="0"/>
              </a:rPr>
              <a:t>To date, EMRI has funded 86 geologic mapping projects and 21 geochemical mapping projects in </a:t>
            </a:r>
            <a:r>
              <a:rPr lang="en-US" sz="1867" i="1" kern="0" dirty="0">
                <a:solidFill>
                  <a:srgbClr val="000000"/>
                </a:solidFill>
                <a:latin typeface="Arial" panose="020B0604020202020204" pitchFamily="34" charset="0"/>
              </a:rPr>
              <a:t>39 different states</a:t>
            </a:r>
          </a:p>
          <a:p>
            <a:pPr defTabSz="1219170" fontAlgn="base"/>
            <a:endParaRPr lang="en-US" sz="1867" kern="0" dirty="0">
              <a:solidFill>
                <a:srgbClr val="000000"/>
              </a:solidFill>
              <a:latin typeface="Arial" panose="020B0604020202020204" pitchFamily="34" charset="0"/>
            </a:endParaRPr>
          </a:p>
          <a:p>
            <a:pPr defTabSz="1219170" fontAlgn="base"/>
            <a:r>
              <a:rPr lang="en-US" sz="1867" kern="0" dirty="0">
                <a:solidFill>
                  <a:srgbClr val="000000"/>
                </a:solidFill>
                <a:latin typeface="Arial" panose="020B0604020202020204" pitchFamily="34" charset="0"/>
              </a:rPr>
              <a:t>Mapping in Florida and Puerto Rico mapping is supported by FY23 Disaster Supplemental funds</a:t>
            </a:r>
          </a:p>
          <a:p>
            <a:pPr defTabSz="1219170" fontAlgn="base"/>
            <a:endParaRPr lang="en-US" sz="1867" kern="0" dirty="0">
              <a:solidFill>
                <a:srgbClr val="000000"/>
              </a:solidFill>
              <a:latin typeface="Arial" panose="020B0604020202020204" pitchFamily="34" charset="0"/>
            </a:endParaRPr>
          </a:p>
        </p:txBody>
      </p:sp>
      <p:pic>
        <p:nvPicPr>
          <p:cNvPr id="11" name="Picture 10">
            <a:extLst>
              <a:ext uri="{FF2B5EF4-FFF2-40B4-BE49-F238E27FC236}">
                <a16:creationId xmlns:a16="http://schemas.microsoft.com/office/drawing/2014/main" id="{999989E4-D4FC-CBAA-3373-7A31B9EDF2A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317042" y="734164"/>
            <a:ext cx="7703407" cy="3214728"/>
          </a:xfrm>
          <a:prstGeom prst="rect">
            <a:avLst/>
          </a:prstGeom>
        </p:spPr>
      </p:pic>
      <p:pic>
        <p:nvPicPr>
          <p:cNvPr id="13" name="Picture 12">
            <a:extLst>
              <a:ext uri="{FF2B5EF4-FFF2-40B4-BE49-F238E27FC236}">
                <a16:creationId xmlns:a16="http://schemas.microsoft.com/office/drawing/2014/main" id="{A28774FD-A53C-5082-AC5F-64E2BD06472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244333" y="3995981"/>
            <a:ext cx="2291528" cy="2751292"/>
          </a:xfrm>
          <a:prstGeom prst="rect">
            <a:avLst/>
          </a:prstGeom>
        </p:spPr>
      </p:pic>
      <p:pic>
        <p:nvPicPr>
          <p:cNvPr id="15" name="Picture 14">
            <a:extLst>
              <a:ext uri="{FF2B5EF4-FFF2-40B4-BE49-F238E27FC236}">
                <a16:creationId xmlns:a16="http://schemas.microsoft.com/office/drawing/2014/main" id="{70B37B97-C944-FDF5-0703-BB439408AE2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585010" y="3948893"/>
            <a:ext cx="5435439" cy="2909108"/>
          </a:xfrm>
          <a:prstGeom prst="rect">
            <a:avLst/>
          </a:prstGeom>
        </p:spPr>
      </p:pic>
    </p:spTree>
    <p:extLst>
      <p:ext uri="{BB962C8B-B14F-4D97-AF65-F5344CB8AC3E}">
        <p14:creationId xmlns:p14="http://schemas.microsoft.com/office/powerpoint/2010/main" val="1212738773"/>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0B6581-9824-D27B-C873-BD55CF8B689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338267" y="702286"/>
            <a:ext cx="6603036" cy="5821529"/>
          </a:xfrm>
          <a:prstGeom prst="rect">
            <a:avLst/>
          </a:prstGeom>
        </p:spPr>
      </p:pic>
      <p:sp>
        <p:nvSpPr>
          <p:cNvPr id="2" name="Title 1">
            <a:extLst>
              <a:ext uri="{FF2B5EF4-FFF2-40B4-BE49-F238E27FC236}">
                <a16:creationId xmlns:a16="http://schemas.microsoft.com/office/drawing/2014/main" id="{3B14E7BE-41C0-B419-8FCD-657F55D27B97}"/>
              </a:ext>
            </a:extLst>
          </p:cNvPr>
          <p:cNvSpPr>
            <a:spLocks noGrp="1"/>
          </p:cNvSpPr>
          <p:nvPr>
            <p:ph type="title"/>
          </p:nvPr>
        </p:nvSpPr>
        <p:spPr>
          <a:xfrm>
            <a:off x="181202" y="198339"/>
            <a:ext cx="11829597" cy="492443"/>
          </a:xfrm>
        </p:spPr>
        <p:txBody>
          <a:bodyPr/>
          <a:lstStyle/>
          <a:p>
            <a:pPr algn="ctr"/>
            <a:r>
              <a:rPr lang="en-US" sz="3200" cap="none" dirty="0">
                <a:latin typeface="Arial" panose="020B0604020202020204" pitchFamily="34" charset="0"/>
              </a:rPr>
              <a:t>Airborne hyperspectral surveys covering the western U.S.</a:t>
            </a:r>
          </a:p>
        </p:txBody>
      </p:sp>
      <p:sp>
        <p:nvSpPr>
          <p:cNvPr id="10" name="TextBox 9">
            <a:extLst>
              <a:ext uri="{FF2B5EF4-FFF2-40B4-BE49-F238E27FC236}">
                <a16:creationId xmlns:a16="http://schemas.microsoft.com/office/drawing/2014/main" id="{E0AAFE69-B261-4621-A548-15151A5BF749}"/>
              </a:ext>
            </a:extLst>
          </p:cNvPr>
          <p:cNvSpPr txBox="1"/>
          <p:nvPr/>
        </p:nvSpPr>
        <p:spPr>
          <a:xfrm>
            <a:off x="250698" y="799341"/>
            <a:ext cx="4890428" cy="4525213"/>
          </a:xfrm>
          <a:prstGeom prst="rect">
            <a:avLst/>
          </a:prstGeom>
          <a:noFill/>
          <a:ln>
            <a:noFill/>
          </a:ln>
        </p:spPr>
        <p:txBody>
          <a:bodyPr wrap="square" rtlCol="0">
            <a:spAutoFit/>
          </a:bodyPr>
          <a:lstStyle/>
          <a:p>
            <a:pPr defTabSz="1219170">
              <a:spcBef>
                <a:spcPts val="800"/>
              </a:spcBef>
            </a:pPr>
            <a:r>
              <a:rPr lang="en-US" sz="1867" kern="0" dirty="0">
                <a:solidFill>
                  <a:sysClr val="windowText" lastClr="000000"/>
                </a:solidFill>
                <a:latin typeface="Arial"/>
              </a:rPr>
              <a:t>Regional coverage with multiple sensors over ~500,000 sq km of the arid west</a:t>
            </a:r>
          </a:p>
          <a:p>
            <a:pPr defTabSz="1219170">
              <a:spcBef>
                <a:spcPts val="800"/>
              </a:spcBef>
            </a:pPr>
            <a:r>
              <a:rPr lang="en-US" sz="1867" kern="0" dirty="0">
                <a:solidFill>
                  <a:srgbClr val="000000"/>
                </a:solidFill>
                <a:latin typeface="Arial"/>
              </a:rPr>
              <a:t>To date the southwestern U.S. has the largest, contiguous terrestrial area of hyperspectral data at such fine spatial resolution (15 m)</a:t>
            </a:r>
            <a:endParaRPr lang="en-US" sz="1867" kern="0" dirty="0">
              <a:solidFill>
                <a:sysClr val="windowText" lastClr="000000"/>
              </a:solidFill>
              <a:latin typeface="Arial"/>
            </a:endParaRPr>
          </a:p>
          <a:p>
            <a:pPr defTabSz="1219170">
              <a:spcBef>
                <a:spcPts val="800"/>
              </a:spcBef>
            </a:pPr>
            <a:r>
              <a:rPr lang="en-US" sz="1867" kern="0" dirty="0">
                <a:solidFill>
                  <a:sysClr val="windowText" lastClr="000000"/>
                </a:solidFill>
                <a:latin typeface="Arial"/>
              </a:rPr>
              <a:t>Data collection in partnership with NASA at approximately $4M per year </a:t>
            </a:r>
          </a:p>
          <a:p>
            <a:pPr defTabSz="1219170">
              <a:spcBef>
                <a:spcPts val="800"/>
              </a:spcBef>
            </a:pPr>
            <a:r>
              <a:rPr lang="en-US" sz="1867" kern="0" dirty="0">
                <a:solidFill>
                  <a:sysClr val="windowText" lastClr="000000"/>
                </a:solidFill>
                <a:latin typeface="Arial"/>
              </a:rPr>
              <a:t>Data will highlight the location and formation of critical minerals related to hydrothermal alteration and rock weathering</a:t>
            </a:r>
          </a:p>
          <a:p>
            <a:pPr defTabSz="1219170">
              <a:spcBef>
                <a:spcPts val="800"/>
              </a:spcBef>
            </a:pPr>
            <a:r>
              <a:rPr lang="en-US" sz="1867" kern="0" dirty="0">
                <a:solidFill>
                  <a:sysClr val="windowText" lastClr="000000"/>
                </a:solidFill>
                <a:latin typeface="Arial"/>
              </a:rPr>
              <a:t>Data will also aid mapping of rock-forming minerals to support geologic mapping and mine waste studies</a:t>
            </a:r>
          </a:p>
        </p:txBody>
      </p:sp>
      <p:pic>
        <p:nvPicPr>
          <p:cNvPr id="3075" name="Picture 3">
            <a:extLst>
              <a:ext uri="{FF2B5EF4-FFF2-40B4-BE49-F238E27FC236}">
                <a16:creationId xmlns:a16="http://schemas.microsoft.com/office/drawing/2014/main" id="{BAFD6205-934D-97EF-0CD4-7EAE1D75A7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034" y="569649"/>
            <a:ext cx="2193967" cy="182830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09345999-B1DF-EFC2-2BF5-E6AB4A8A3062}"/>
              </a:ext>
            </a:extLst>
          </p:cNvPr>
          <p:cNvSpPr/>
          <p:nvPr/>
        </p:nvSpPr>
        <p:spPr>
          <a:xfrm>
            <a:off x="2142851" y="5360400"/>
            <a:ext cx="570069" cy="533481"/>
          </a:xfrm>
          <a:prstGeom prst="rect">
            <a:avLst/>
          </a:prstGeom>
          <a:solidFill>
            <a:srgbClr val="FFFF00">
              <a:alpha val="25098"/>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39">
              <a:defRPr/>
            </a:pPr>
            <a:endParaRPr lang="en-US" sz="1777">
              <a:solidFill>
                <a:prstClr val="white"/>
              </a:solidFill>
              <a:latin typeface="Arial"/>
            </a:endParaRPr>
          </a:p>
        </p:txBody>
      </p:sp>
      <p:sp>
        <p:nvSpPr>
          <p:cNvPr id="15" name="TextBox 12">
            <a:extLst>
              <a:ext uri="{FF2B5EF4-FFF2-40B4-BE49-F238E27FC236}">
                <a16:creationId xmlns:a16="http://schemas.microsoft.com/office/drawing/2014/main" id="{57010ADB-D797-E5C9-606E-737D45E189AA}"/>
              </a:ext>
            </a:extLst>
          </p:cNvPr>
          <p:cNvSpPr txBox="1"/>
          <p:nvPr/>
        </p:nvSpPr>
        <p:spPr>
          <a:xfrm>
            <a:off x="2139689" y="5466123"/>
            <a:ext cx="562975" cy="2974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39">
              <a:defRPr/>
            </a:pPr>
            <a:r>
              <a:rPr lang="en-US" sz="1333" dirty="0">
                <a:solidFill>
                  <a:prstClr val="black"/>
                </a:solidFill>
                <a:latin typeface="Arial"/>
              </a:rPr>
              <a:t>2018</a:t>
            </a:r>
          </a:p>
        </p:txBody>
      </p:sp>
      <p:sp>
        <p:nvSpPr>
          <p:cNvPr id="16" name="TextBox 13">
            <a:extLst>
              <a:ext uri="{FF2B5EF4-FFF2-40B4-BE49-F238E27FC236}">
                <a16:creationId xmlns:a16="http://schemas.microsoft.com/office/drawing/2014/main" id="{DBB12FB2-41B6-9188-125D-D4E660E8E640}"/>
              </a:ext>
            </a:extLst>
          </p:cNvPr>
          <p:cNvSpPr txBox="1"/>
          <p:nvPr/>
        </p:nvSpPr>
        <p:spPr>
          <a:xfrm>
            <a:off x="2737927" y="5380064"/>
            <a:ext cx="3614847" cy="502573"/>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39">
              <a:defRPr/>
            </a:pPr>
            <a:r>
              <a:rPr lang="en-US" sz="1333" dirty="0">
                <a:solidFill>
                  <a:prstClr val="black"/>
                </a:solidFill>
                <a:latin typeface="Arial"/>
              </a:rPr>
              <a:t>Previously collected NASA hyperspectral data (AVIRIS-Classic). ~325,000 sq. km</a:t>
            </a:r>
          </a:p>
        </p:txBody>
      </p:sp>
      <p:sp>
        <p:nvSpPr>
          <p:cNvPr id="11" name="TextBox 15">
            <a:extLst>
              <a:ext uri="{FF2B5EF4-FFF2-40B4-BE49-F238E27FC236}">
                <a16:creationId xmlns:a16="http://schemas.microsoft.com/office/drawing/2014/main" id="{0A850186-8BE6-6D5B-070D-AF7416E40A45}"/>
              </a:ext>
            </a:extLst>
          </p:cNvPr>
          <p:cNvSpPr txBox="1"/>
          <p:nvPr/>
        </p:nvSpPr>
        <p:spPr>
          <a:xfrm>
            <a:off x="2737927" y="5904151"/>
            <a:ext cx="3614847" cy="707694"/>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39">
              <a:defRPr/>
            </a:pPr>
            <a:r>
              <a:rPr lang="en-US" sz="1333" dirty="0">
                <a:solidFill>
                  <a:prstClr val="black"/>
                </a:solidFill>
                <a:latin typeface="Arial"/>
              </a:rPr>
              <a:t>USGS Earth MRI 2023-24 AVIRIS-Classic hyperspectral and MASTER thermal infrared multispectral data. ~483,000 sq. km</a:t>
            </a:r>
          </a:p>
        </p:txBody>
      </p:sp>
      <p:sp>
        <p:nvSpPr>
          <p:cNvPr id="12" name="Rectangle 11">
            <a:extLst>
              <a:ext uri="{FF2B5EF4-FFF2-40B4-BE49-F238E27FC236}">
                <a16:creationId xmlns:a16="http://schemas.microsoft.com/office/drawing/2014/main" id="{1B7AB548-1C24-C625-98D3-50404ABFA8CF}"/>
              </a:ext>
            </a:extLst>
          </p:cNvPr>
          <p:cNvSpPr/>
          <p:nvPr/>
        </p:nvSpPr>
        <p:spPr>
          <a:xfrm>
            <a:off x="2162189" y="5957489"/>
            <a:ext cx="550731" cy="566327"/>
          </a:xfrm>
          <a:prstGeom prst="rect">
            <a:avLst/>
          </a:prstGeom>
          <a:solidFill>
            <a:srgbClr val="01FE46">
              <a:alpha val="25098"/>
            </a:srgbClr>
          </a:solidFill>
          <a:ln w="38100">
            <a:solidFill>
              <a:srgbClr val="01F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39">
              <a:defRPr/>
            </a:pPr>
            <a:endParaRPr lang="en-US" sz="1777">
              <a:solidFill>
                <a:prstClr val="white"/>
              </a:solidFill>
              <a:latin typeface="Arial"/>
            </a:endParaRPr>
          </a:p>
        </p:txBody>
      </p:sp>
      <p:sp>
        <p:nvSpPr>
          <p:cNvPr id="13" name="TextBox 17">
            <a:extLst>
              <a:ext uri="{FF2B5EF4-FFF2-40B4-BE49-F238E27FC236}">
                <a16:creationId xmlns:a16="http://schemas.microsoft.com/office/drawing/2014/main" id="{C1398142-9111-7D94-007A-D3BBD24FC56B}"/>
              </a:ext>
            </a:extLst>
          </p:cNvPr>
          <p:cNvSpPr txBox="1"/>
          <p:nvPr/>
        </p:nvSpPr>
        <p:spPr>
          <a:xfrm>
            <a:off x="2139444" y="5967105"/>
            <a:ext cx="562975" cy="50257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39">
              <a:defRPr/>
            </a:pPr>
            <a:r>
              <a:rPr lang="en-US" sz="1333" dirty="0">
                <a:solidFill>
                  <a:prstClr val="black"/>
                </a:solidFill>
                <a:latin typeface="Arial"/>
              </a:rPr>
              <a:t>2023</a:t>
            </a:r>
          </a:p>
          <a:p>
            <a:pPr defTabSz="1219139">
              <a:defRPr/>
            </a:pPr>
            <a:r>
              <a:rPr lang="en-US" sz="1333" dirty="0">
                <a:solidFill>
                  <a:prstClr val="black"/>
                </a:solidFill>
                <a:latin typeface="Arial"/>
              </a:rPr>
              <a:t>2024</a:t>
            </a:r>
          </a:p>
        </p:txBody>
      </p:sp>
      <p:sp>
        <p:nvSpPr>
          <p:cNvPr id="17" name="TextBox 18">
            <a:extLst>
              <a:ext uri="{FF2B5EF4-FFF2-40B4-BE49-F238E27FC236}">
                <a16:creationId xmlns:a16="http://schemas.microsoft.com/office/drawing/2014/main" id="{AC45486D-A628-AAFC-455B-2282E5FF5517}"/>
              </a:ext>
            </a:extLst>
          </p:cNvPr>
          <p:cNvSpPr txBox="1"/>
          <p:nvPr/>
        </p:nvSpPr>
        <p:spPr>
          <a:xfrm>
            <a:off x="8114482" y="6495514"/>
            <a:ext cx="3896317" cy="2974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39">
              <a:defRPr/>
            </a:pPr>
            <a:r>
              <a:rPr lang="en-US" sz="1333" i="1" dirty="0">
                <a:solidFill>
                  <a:prstClr val="black"/>
                </a:solidFill>
                <a:latin typeface="Arial" panose="020B0604020202020204" pitchFamily="34" charset="0"/>
                <a:cs typeface="Arial" panose="020B0604020202020204" pitchFamily="34" charset="0"/>
              </a:rPr>
              <a:t>Preliminary information - subject to revision.</a:t>
            </a:r>
          </a:p>
        </p:txBody>
      </p:sp>
      <p:sp>
        <p:nvSpPr>
          <p:cNvPr id="4" name="TextBox 3">
            <a:extLst>
              <a:ext uri="{FF2B5EF4-FFF2-40B4-BE49-F238E27FC236}">
                <a16:creationId xmlns:a16="http://schemas.microsoft.com/office/drawing/2014/main" id="{7A29147A-3257-B70B-9A7E-407978836EAE}"/>
              </a:ext>
            </a:extLst>
          </p:cNvPr>
          <p:cNvSpPr txBox="1"/>
          <p:nvPr/>
        </p:nvSpPr>
        <p:spPr>
          <a:xfrm>
            <a:off x="7079958" y="2337797"/>
            <a:ext cx="1274708" cy="666977"/>
          </a:xfrm>
          <a:prstGeom prst="rect">
            <a:avLst/>
          </a:prstGeom>
          <a:noFill/>
        </p:spPr>
        <p:txBody>
          <a:bodyPr wrap="none" rtlCol="0">
            <a:spAutoFit/>
          </a:bodyPr>
          <a:lstStyle/>
          <a:p>
            <a:pPr algn="ctr" defTabSz="1219170">
              <a:defRPr/>
            </a:pPr>
            <a:r>
              <a:rPr lang="en-US" sz="1867" b="1" dirty="0">
                <a:solidFill>
                  <a:prstClr val="black"/>
                </a:solidFill>
                <a:latin typeface="Arial" panose="020B0604020202020204" pitchFamily="34" charset="0"/>
                <a:cs typeface="Arial" panose="020B0604020202020204" pitchFamily="34" charset="0"/>
              </a:rPr>
              <a:t>2025</a:t>
            </a:r>
          </a:p>
          <a:p>
            <a:pPr algn="ctr" defTabSz="1219170">
              <a:defRPr/>
            </a:pPr>
            <a:r>
              <a:rPr lang="en-US" sz="1867" b="1" dirty="0">
                <a:solidFill>
                  <a:prstClr val="black"/>
                </a:solidFill>
                <a:latin typeface="Arial" panose="020B0604020202020204" pitchFamily="34" charset="0"/>
                <a:cs typeface="Arial" panose="020B0604020202020204" pitchFamily="34" charset="0"/>
              </a:rPr>
              <a:t>Coverage</a:t>
            </a:r>
          </a:p>
        </p:txBody>
      </p:sp>
      <p:sp>
        <p:nvSpPr>
          <p:cNvPr id="5" name="TextBox 4">
            <a:extLst>
              <a:ext uri="{FF2B5EF4-FFF2-40B4-BE49-F238E27FC236}">
                <a16:creationId xmlns:a16="http://schemas.microsoft.com/office/drawing/2014/main" id="{830D7DB5-042B-0B06-A7F9-E3C0AC52BE84}"/>
              </a:ext>
            </a:extLst>
          </p:cNvPr>
          <p:cNvSpPr txBox="1"/>
          <p:nvPr/>
        </p:nvSpPr>
        <p:spPr>
          <a:xfrm>
            <a:off x="9180658" y="3194143"/>
            <a:ext cx="1885452" cy="954300"/>
          </a:xfrm>
          <a:prstGeom prst="rect">
            <a:avLst/>
          </a:prstGeom>
          <a:noFill/>
        </p:spPr>
        <p:txBody>
          <a:bodyPr wrap="none" rtlCol="0">
            <a:spAutoFit/>
          </a:bodyPr>
          <a:lstStyle/>
          <a:p>
            <a:pPr algn="ctr" defTabSz="1219170">
              <a:defRPr/>
            </a:pPr>
            <a:r>
              <a:rPr lang="en-US" sz="1867" b="1" dirty="0">
                <a:solidFill>
                  <a:prstClr val="white"/>
                </a:solidFill>
                <a:effectLst>
                  <a:outerShdw blurRad="38100" dist="38100" dir="2700000" algn="tl">
                    <a:srgbClr val="000000">
                      <a:alpha val="43137"/>
                    </a:srgbClr>
                  </a:outerShdw>
                </a:effectLst>
                <a:latin typeface="Arial"/>
              </a:rPr>
              <a:t>2025 &amp; 2026/27</a:t>
            </a:r>
          </a:p>
          <a:p>
            <a:pPr algn="ctr" defTabSz="1219170">
              <a:defRPr/>
            </a:pPr>
            <a:r>
              <a:rPr lang="en-US" sz="1867" b="1" dirty="0">
                <a:solidFill>
                  <a:prstClr val="white"/>
                </a:solidFill>
                <a:effectLst>
                  <a:outerShdw blurRad="38100" dist="38100" dir="2700000" algn="tl">
                    <a:srgbClr val="000000">
                      <a:alpha val="43137"/>
                    </a:srgbClr>
                  </a:outerShdw>
                </a:effectLst>
                <a:latin typeface="Arial"/>
              </a:rPr>
              <a:t>Selected</a:t>
            </a:r>
          </a:p>
          <a:p>
            <a:pPr algn="ctr" defTabSz="1219170">
              <a:defRPr/>
            </a:pPr>
            <a:r>
              <a:rPr lang="en-US" sz="1867" b="1" dirty="0">
                <a:solidFill>
                  <a:prstClr val="white"/>
                </a:solidFill>
                <a:effectLst>
                  <a:outerShdw blurRad="38100" dist="38100" dir="2700000" algn="tl">
                    <a:srgbClr val="000000">
                      <a:alpha val="43137"/>
                    </a:srgbClr>
                  </a:outerShdw>
                </a:effectLst>
                <a:latin typeface="Arial"/>
              </a:rPr>
              <a:t>Coverage</a:t>
            </a:r>
          </a:p>
        </p:txBody>
      </p:sp>
    </p:spTree>
    <p:extLst>
      <p:ext uri="{BB962C8B-B14F-4D97-AF65-F5344CB8AC3E}">
        <p14:creationId xmlns:p14="http://schemas.microsoft.com/office/powerpoint/2010/main" val="3700806995"/>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4E7BE-41C0-B419-8FCD-657F55D27B97}"/>
              </a:ext>
            </a:extLst>
          </p:cNvPr>
          <p:cNvSpPr>
            <a:spLocks noGrp="1"/>
          </p:cNvSpPr>
          <p:nvPr>
            <p:ph type="title"/>
          </p:nvPr>
        </p:nvSpPr>
        <p:spPr>
          <a:xfrm>
            <a:off x="181202" y="198339"/>
            <a:ext cx="11829597" cy="492443"/>
          </a:xfrm>
        </p:spPr>
        <p:txBody>
          <a:bodyPr/>
          <a:lstStyle/>
          <a:p>
            <a:pPr algn="ctr"/>
            <a:r>
              <a:rPr lang="en-US" sz="3200" cap="none" dirty="0">
                <a:latin typeface="Arial" panose="020B0604020202020204" pitchFamily="34" charset="0"/>
              </a:rPr>
              <a:t>Airborne hyperspectral surveys also target mine waste</a:t>
            </a:r>
          </a:p>
        </p:txBody>
      </p:sp>
      <p:grpSp>
        <p:nvGrpSpPr>
          <p:cNvPr id="5" name="Group 4">
            <a:extLst>
              <a:ext uri="{FF2B5EF4-FFF2-40B4-BE49-F238E27FC236}">
                <a16:creationId xmlns:a16="http://schemas.microsoft.com/office/drawing/2014/main" id="{2148C06A-9E17-16DE-C3DB-FBC2DAFB4838}"/>
              </a:ext>
            </a:extLst>
          </p:cNvPr>
          <p:cNvGrpSpPr/>
          <p:nvPr/>
        </p:nvGrpSpPr>
        <p:grpSpPr>
          <a:xfrm>
            <a:off x="6843418" y="1638120"/>
            <a:ext cx="4980223" cy="3752941"/>
            <a:chOff x="4675149" y="1941475"/>
            <a:chExt cx="4980222" cy="3752941"/>
          </a:xfrm>
        </p:grpSpPr>
        <p:pic>
          <p:nvPicPr>
            <p:cNvPr id="6" name="Picture 5">
              <a:extLst>
                <a:ext uri="{FF2B5EF4-FFF2-40B4-BE49-F238E27FC236}">
                  <a16:creationId xmlns:a16="http://schemas.microsoft.com/office/drawing/2014/main" id="{63247E25-EEF2-9A42-3B0A-5FA35F1EC1B0}"/>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675149" y="1941476"/>
              <a:ext cx="4980222" cy="3752940"/>
            </a:xfrm>
            <a:prstGeom prst="rect">
              <a:avLst/>
            </a:prstGeom>
          </p:spPr>
        </p:pic>
        <p:sp>
          <p:nvSpPr>
            <p:cNvPr id="7" name="TextBox 6">
              <a:extLst>
                <a:ext uri="{FF2B5EF4-FFF2-40B4-BE49-F238E27FC236}">
                  <a16:creationId xmlns:a16="http://schemas.microsoft.com/office/drawing/2014/main" id="{1C9CC72B-520F-1405-9FE6-CD6D95F7EBF4}"/>
                </a:ext>
              </a:extLst>
            </p:cNvPr>
            <p:cNvSpPr txBox="1"/>
            <p:nvPr/>
          </p:nvSpPr>
          <p:spPr>
            <a:xfrm>
              <a:off x="6095999" y="1941475"/>
              <a:ext cx="479618" cy="369332"/>
            </a:xfrm>
            <a:prstGeom prst="rect">
              <a:avLst/>
            </a:prstGeom>
            <a:noFill/>
          </p:spPr>
          <p:txBody>
            <a:bodyPr wrap="none" rtlCol="0">
              <a:spAutoFit/>
            </a:bodyPr>
            <a:lstStyle/>
            <a:p>
              <a:pPr defTabSz="914377">
                <a:defRPr/>
              </a:pPr>
              <a:r>
                <a:rPr lang="en-US" dirty="0">
                  <a:solidFill>
                    <a:prstClr val="white"/>
                  </a:solidFill>
                  <a:latin typeface="Arial"/>
                </a:rPr>
                <a:t>AZ</a:t>
              </a:r>
            </a:p>
          </p:txBody>
        </p:sp>
        <p:sp>
          <p:nvSpPr>
            <p:cNvPr id="9" name="TextBox 8">
              <a:extLst>
                <a:ext uri="{FF2B5EF4-FFF2-40B4-BE49-F238E27FC236}">
                  <a16:creationId xmlns:a16="http://schemas.microsoft.com/office/drawing/2014/main" id="{AF951BE6-F0EF-15E7-9FF1-033F85898833}"/>
                </a:ext>
              </a:extLst>
            </p:cNvPr>
            <p:cNvSpPr txBox="1"/>
            <p:nvPr/>
          </p:nvSpPr>
          <p:spPr>
            <a:xfrm>
              <a:off x="6530087" y="2230014"/>
              <a:ext cx="543739" cy="369332"/>
            </a:xfrm>
            <a:prstGeom prst="rect">
              <a:avLst/>
            </a:prstGeom>
            <a:noFill/>
          </p:spPr>
          <p:txBody>
            <a:bodyPr wrap="none" rtlCol="0">
              <a:spAutoFit/>
            </a:bodyPr>
            <a:lstStyle/>
            <a:p>
              <a:pPr defTabSz="914377">
                <a:defRPr/>
              </a:pPr>
              <a:r>
                <a:rPr lang="en-US" dirty="0">
                  <a:solidFill>
                    <a:prstClr val="white"/>
                  </a:solidFill>
                  <a:latin typeface="Arial"/>
                </a:rPr>
                <a:t>NM</a:t>
              </a:r>
            </a:p>
          </p:txBody>
        </p:sp>
      </p:grpSp>
      <p:grpSp>
        <p:nvGrpSpPr>
          <p:cNvPr id="11" name="Group 10">
            <a:extLst>
              <a:ext uri="{FF2B5EF4-FFF2-40B4-BE49-F238E27FC236}">
                <a16:creationId xmlns:a16="http://schemas.microsoft.com/office/drawing/2014/main" id="{922E51BB-103B-4A81-1908-9D099001C3D4}"/>
              </a:ext>
            </a:extLst>
          </p:cNvPr>
          <p:cNvGrpSpPr/>
          <p:nvPr/>
        </p:nvGrpSpPr>
        <p:grpSpPr>
          <a:xfrm>
            <a:off x="3002872" y="2955271"/>
            <a:ext cx="3487333" cy="998201"/>
            <a:chOff x="7366723" y="2122753"/>
            <a:chExt cx="3487333" cy="998200"/>
          </a:xfrm>
        </p:grpSpPr>
        <p:sp>
          <p:nvSpPr>
            <p:cNvPr id="12" name="TextBox 11">
              <a:extLst>
                <a:ext uri="{FF2B5EF4-FFF2-40B4-BE49-F238E27FC236}">
                  <a16:creationId xmlns:a16="http://schemas.microsoft.com/office/drawing/2014/main" id="{2506FAD0-CCF6-0E4B-73F3-E52E460C67F6}"/>
                </a:ext>
              </a:extLst>
            </p:cNvPr>
            <p:cNvSpPr txBox="1"/>
            <p:nvPr/>
          </p:nvSpPr>
          <p:spPr>
            <a:xfrm>
              <a:off x="7366723" y="2122753"/>
              <a:ext cx="2996346" cy="738663"/>
            </a:xfrm>
            <a:prstGeom prst="rect">
              <a:avLst/>
            </a:prstGeom>
            <a:noFill/>
          </p:spPr>
          <p:txBody>
            <a:bodyPr wrap="square" rtlCol="0">
              <a:spAutoFit/>
            </a:bodyPr>
            <a:lstStyle/>
            <a:p>
              <a:pPr algn="r" defTabSz="914377">
                <a:defRPr/>
              </a:pPr>
              <a:r>
                <a:rPr lang="en-US" sz="1400" kern="0" dirty="0">
                  <a:solidFill>
                    <a:prstClr val="black"/>
                  </a:solidFill>
                  <a:latin typeface="Arial"/>
                </a:rPr>
                <a:t>Earth MRI contracted </a:t>
              </a:r>
            </a:p>
            <a:p>
              <a:pPr algn="r" defTabSz="914377">
                <a:defRPr/>
              </a:pPr>
              <a:r>
                <a:rPr lang="en-US" sz="1400" dirty="0">
                  <a:solidFill>
                    <a:prstClr val="black"/>
                  </a:solidFill>
                  <a:latin typeface="Arial"/>
                </a:rPr>
                <a:t>commercial hyperspectral data</a:t>
              </a:r>
              <a:endParaRPr lang="en-US" sz="1400" kern="0" dirty="0">
                <a:solidFill>
                  <a:prstClr val="black"/>
                </a:solidFill>
                <a:latin typeface="Arial"/>
              </a:endParaRPr>
            </a:p>
            <a:p>
              <a:pPr algn="r" defTabSz="914377">
                <a:defRPr/>
              </a:pPr>
              <a:r>
                <a:rPr lang="en-US" sz="1400" dirty="0">
                  <a:solidFill>
                    <a:prstClr val="black"/>
                  </a:solidFill>
                  <a:latin typeface="Arial"/>
                </a:rPr>
                <a:t>VSWIR an</a:t>
              </a:r>
              <a:r>
                <a:rPr lang="en-US" sz="1400" kern="0" dirty="0">
                  <a:solidFill>
                    <a:prstClr val="black"/>
                  </a:solidFill>
                  <a:latin typeface="Arial"/>
                </a:rPr>
                <a:t>d TIR</a:t>
              </a:r>
              <a:endParaRPr lang="en-US" sz="1400" dirty="0">
                <a:solidFill>
                  <a:prstClr val="black"/>
                </a:solidFill>
                <a:latin typeface="Arial"/>
              </a:endParaRPr>
            </a:p>
          </p:txBody>
        </p:sp>
        <p:sp>
          <p:nvSpPr>
            <p:cNvPr id="14" name="Rectangle 13">
              <a:extLst>
                <a:ext uri="{FF2B5EF4-FFF2-40B4-BE49-F238E27FC236}">
                  <a16:creationId xmlns:a16="http://schemas.microsoft.com/office/drawing/2014/main" id="{4F4939D2-8907-CFB6-A105-C51C0134712E}"/>
                </a:ext>
              </a:extLst>
            </p:cNvPr>
            <p:cNvSpPr/>
            <p:nvPr/>
          </p:nvSpPr>
          <p:spPr>
            <a:xfrm>
              <a:off x="10510900" y="2132248"/>
              <a:ext cx="343156" cy="307778"/>
            </a:xfrm>
            <a:prstGeom prst="rect">
              <a:avLst/>
            </a:prstGeom>
            <a:solidFill>
              <a:schemeClr val="bg1">
                <a:lumMod val="85000"/>
                <a:alpha val="25098"/>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Arial"/>
              </a:endParaRPr>
            </a:p>
          </p:txBody>
        </p:sp>
        <p:sp>
          <p:nvSpPr>
            <p:cNvPr id="15" name="TextBox 14">
              <a:extLst>
                <a:ext uri="{FF2B5EF4-FFF2-40B4-BE49-F238E27FC236}">
                  <a16:creationId xmlns:a16="http://schemas.microsoft.com/office/drawing/2014/main" id="{F995E0BE-FA78-47EC-6B48-B0ABF7BCA818}"/>
                </a:ext>
              </a:extLst>
            </p:cNvPr>
            <p:cNvSpPr txBox="1"/>
            <p:nvPr/>
          </p:nvSpPr>
          <p:spPr>
            <a:xfrm>
              <a:off x="8537295" y="2782399"/>
              <a:ext cx="184731" cy="338554"/>
            </a:xfrm>
            <a:prstGeom prst="rect">
              <a:avLst/>
            </a:prstGeom>
            <a:noFill/>
          </p:spPr>
          <p:txBody>
            <a:bodyPr wrap="none" rtlCol="0">
              <a:spAutoFit/>
            </a:bodyPr>
            <a:lstStyle/>
            <a:p>
              <a:pPr defTabSz="914377">
                <a:defRPr/>
              </a:pPr>
              <a:endParaRPr lang="en-US" sz="1600" dirty="0">
                <a:solidFill>
                  <a:prstClr val="black"/>
                </a:solidFill>
                <a:latin typeface="Arial"/>
              </a:endParaRPr>
            </a:p>
          </p:txBody>
        </p:sp>
      </p:grpSp>
      <p:cxnSp>
        <p:nvCxnSpPr>
          <p:cNvPr id="16" name="Straight Connector 15">
            <a:extLst>
              <a:ext uri="{FF2B5EF4-FFF2-40B4-BE49-F238E27FC236}">
                <a16:creationId xmlns:a16="http://schemas.microsoft.com/office/drawing/2014/main" id="{9E154B08-E645-3F5D-CC73-AE8387CACDDB}"/>
              </a:ext>
            </a:extLst>
          </p:cNvPr>
          <p:cNvCxnSpPr>
            <a:cxnSpLocks/>
          </p:cNvCxnSpPr>
          <p:nvPr/>
        </p:nvCxnSpPr>
        <p:spPr>
          <a:xfrm>
            <a:off x="6038123" y="2079951"/>
            <a:ext cx="533796" cy="0"/>
          </a:xfrm>
          <a:prstGeom prst="line">
            <a:avLst/>
          </a:prstGeom>
          <a:ln w="57150">
            <a:solidFill>
              <a:srgbClr val="00FF00"/>
            </a:solidFill>
            <a:prstDash val="soli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EE5E91D-ED1F-6CBD-9FA1-A1ADB59EB5F4}"/>
              </a:ext>
            </a:extLst>
          </p:cNvPr>
          <p:cNvSpPr txBox="1"/>
          <p:nvPr/>
        </p:nvSpPr>
        <p:spPr>
          <a:xfrm>
            <a:off x="3765330" y="1926064"/>
            <a:ext cx="2242472" cy="461665"/>
          </a:xfrm>
          <a:prstGeom prst="rect">
            <a:avLst/>
          </a:prstGeom>
          <a:noFill/>
        </p:spPr>
        <p:txBody>
          <a:bodyPr wrap="none" rtlCol="0">
            <a:spAutoFit/>
          </a:bodyPr>
          <a:lstStyle/>
          <a:p>
            <a:pPr algn="r" defTabSz="914377">
              <a:defRPr/>
            </a:pPr>
            <a:r>
              <a:rPr lang="en-US" sz="1200" dirty="0">
                <a:solidFill>
                  <a:prstClr val="black"/>
                </a:solidFill>
                <a:latin typeface="Arial"/>
              </a:rPr>
              <a:t>Medium altitude (19.5 kft ASL)</a:t>
            </a:r>
          </a:p>
          <a:p>
            <a:pPr algn="r" defTabSz="914377">
              <a:defRPr/>
            </a:pPr>
            <a:r>
              <a:rPr lang="en-US" sz="1200" dirty="0">
                <a:solidFill>
                  <a:prstClr val="black"/>
                </a:solidFill>
                <a:latin typeface="Arial"/>
              </a:rPr>
              <a:t>with ~2 m pixel size </a:t>
            </a:r>
          </a:p>
        </p:txBody>
      </p:sp>
      <p:cxnSp>
        <p:nvCxnSpPr>
          <p:cNvPr id="18" name="Straight Connector 17">
            <a:extLst>
              <a:ext uri="{FF2B5EF4-FFF2-40B4-BE49-F238E27FC236}">
                <a16:creationId xmlns:a16="http://schemas.microsoft.com/office/drawing/2014/main" id="{4FB7B913-0629-858D-9EED-167CFD50B441}"/>
              </a:ext>
            </a:extLst>
          </p:cNvPr>
          <p:cNvCxnSpPr>
            <a:cxnSpLocks/>
          </p:cNvCxnSpPr>
          <p:nvPr/>
        </p:nvCxnSpPr>
        <p:spPr>
          <a:xfrm>
            <a:off x="6077119" y="2548745"/>
            <a:ext cx="533796" cy="0"/>
          </a:xfrm>
          <a:prstGeom prst="line">
            <a:avLst/>
          </a:prstGeom>
          <a:ln w="57150">
            <a:solidFill>
              <a:srgbClr val="0000FF"/>
            </a:solidFill>
            <a:prstDash val="soli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F3D2ED0-08F8-FE83-019C-C3D4EDCB6ECD}"/>
              </a:ext>
            </a:extLst>
          </p:cNvPr>
          <p:cNvSpPr txBox="1"/>
          <p:nvPr/>
        </p:nvSpPr>
        <p:spPr>
          <a:xfrm>
            <a:off x="6843417" y="5391062"/>
            <a:ext cx="5128451" cy="646331"/>
          </a:xfrm>
          <a:prstGeom prst="rect">
            <a:avLst/>
          </a:prstGeom>
          <a:noFill/>
        </p:spPr>
        <p:txBody>
          <a:bodyPr wrap="square" rtlCol="0">
            <a:spAutoFit/>
          </a:bodyPr>
          <a:lstStyle/>
          <a:p>
            <a:pPr defTabSz="914377">
              <a:defRPr/>
            </a:pPr>
            <a:r>
              <a:rPr lang="en-US" sz="1200" dirty="0">
                <a:solidFill>
                  <a:prstClr val="black"/>
                </a:solidFill>
                <a:latin typeface="Arial"/>
              </a:rPr>
              <a:t>Additional mine waste areas were covered in AZ by Dean Riley, Univ. of Arizona, leveraging the deployment of the commercial instruments to the region. Dr. Riley is a collaborator on the EMRI hyperspectral acquisitions.</a:t>
            </a:r>
          </a:p>
        </p:txBody>
      </p:sp>
      <p:sp>
        <p:nvSpPr>
          <p:cNvPr id="20" name="TextBox 19">
            <a:extLst>
              <a:ext uri="{FF2B5EF4-FFF2-40B4-BE49-F238E27FC236}">
                <a16:creationId xmlns:a16="http://schemas.microsoft.com/office/drawing/2014/main" id="{607B96CA-2AEC-D550-507A-C607A20CCAAA}"/>
              </a:ext>
            </a:extLst>
          </p:cNvPr>
          <p:cNvSpPr txBox="1"/>
          <p:nvPr/>
        </p:nvSpPr>
        <p:spPr>
          <a:xfrm>
            <a:off x="4152005" y="2411664"/>
            <a:ext cx="1893018" cy="461665"/>
          </a:xfrm>
          <a:prstGeom prst="rect">
            <a:avLst/>
          </a:prstGeom>
          <a:noFill/>
        </p:spPr>
        <p:txBody>
          <a:bodyPr wrap="none" rtlCol="0">
            <a:spAutoFit/>
          </a:bodyPr>
          <a:lstStyle/>
          <a:p>
            <a:pPr algn="r" defTabSz="914377">
              <a:defRPr/>
            </a:pPr>
            <a:r>
              <a:rPr lang="en-US" sz="1200" dirty="0">
                <a:solidFill>
                  <a:prstClr val="black"/>
                </a:solidFill>
                <a:latin typeface="Arial"/>
              </a:rPr>
              <a:t>Low altitude (9.5 kft ASL)</a:t>
            </a:r>
          </a:p>
          <a:p>
            <a:pPr algn="r" defTabSz="914377">
              <a:defRPr/>
            </a:pPr>
            <a:r>
              <a:rPr lang="en-US" sz="1200" dirty="0">
                <a:solidFill>
                  <a:prstClr val="black"/>
                </a:solidFill>
                <a:latin typeface="Arial"/>
              </a:rPr>
              <a:t>with ~1 m pixel size </a:t>
            </a:r>
          </a:p>
        </p:txBody>
      </p:sp>
      <p:sp>
        <p:nvSpPr>
          <p:cNvPr id="21" name="TextBox 20">
            <a:extLst>
              <a:ext uri="{FF2B5EF4-FFF2-40B4-BE49-F238E27FC236}">
                <a16:creationId xmlns:a16="http://schemas.microsoft.com/office/drawing/2014/main" id="{85ECB0B5-9B39-FD8F-B764-5D7583C9C2D1}"/>
              </a:ext>
            </a:extLst>
          </p:cNvPr>
          <p:cNvSpPr txBox="1"/>
          <p:nvPr/>
        </p:nvSpPr>
        <p:spPr>
          <a:xfrm>
            <a:off x="3600349" y="1440461"/>
            <a:ext cx="3130472" cy="523220"/>
          </a:xfrm>
          <a:prstGeom prst="rect">
            <a:avLst/>
          </a:prstGeom>
          <a:noFill/>
        </p:spPr>
        <p:txBody>
          <a:bodyPr wrap="none" rtlCol="0">
            <a:spAutoFit/>
          </a:bodyPr>
          <a:lstStyle/>
          <a:p>
            <a:pPr algn="r" defTabSz="914377">
              <a:defRPr/>
            </a:pPr>
            <a:r>
              <a:rPr lang="en-US" sz="1400" dirty="0">
                <a:solidFill>
                  <a:prstClr val="black"/>
                </a:solidFill>
                <a:latin typeface="Arial"/>
              </a:rPr>
              <a:t>AVIRIS-3 VSWIR hyperspectral data </a:t>
            </a:r>
          </a:p>
          <a:p>
            <a:pPr algn="r" defTabSz="914377">
              <a:defRPr/>
            </a:pPr>
            <a:r>
              <a:rPr lang="en-US" sz="1400" dirty="0">
                <a:solidFill>
                  <a:prstClr val="black"/>
                </a:solidFill>
                <a:latin typeface="Arial"/>
              </a:rPr>
              <a:t>collected by NASA on June 15, 2024</a:t>
            </a:r>
          </a:p>
        </p:txBody>
      </p:sp>
      <p:pic>
        <p:nvPicPr>
          <p:cNvPr id="22" name="Picture 21" descr="Map&#10;&#10;Description automatically generated">
            <a:extLst>
              <a:ext uri="{FF2B5EF4-FFF2-40B4-BE49-F238E27FC236}">
                <a16:creationId xmlns:a16="http://schemas.microsoft.com/office/drawing/2014/main" id="{53133D55-7696-AC22-1C52-663840E3C504}"/>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21586" y="1433874"/>
            <a:ext cx="2549777" cy="3826929"/>
          </a:xfrm>
          <a:prstGeom prst="rect">
            <a:avLst/>
          </a:prstGeom>
        </p:spPr>
      </p:pic>
      <p:sp>
        <p:nvSpPr>
          <p:cNvPr id="23" name="TextBox 22">
            <a:extLst>
              <a:ext uri="{FF2B5EF4-FFF2-40B4-BE49-F238E27FC236}">
                <a16:creationId xmlns:a16="http://schemas.microsoft.com/office/drawing/2014/main" id="{6CB7759D-E2B2-8DAA-7012-D3FB4147F2E4}"/>
              </a:ext>
            </a:extLst>
          </p:cNvPr>
          <p:cNvSpPr txBox="1"/>
          <p:nvPr/>
        </p:nvSpPr>
        <p:spPr>
          <a:xfrm>
            <a:off x="2671363" y="3775637"/>
            <a:ext cx="3772775" cy="707886"/>
          </a:xfrm>
          <a:prstGeom prst="rect">
            <a:avLst/>
          </a:prstGeom>
          <a:noFill/>
        </p:spPr>
        <p:txBody>
          <a:bodyPr wrap="square" rtlCol="0">
            <a:spAutoFit/>
          </a:bodyPr>
          <a:lstStyle/>
          <a:p>
            <a:pPr defTabSz="914377">
              <a:defRPr/>
            </a:pPr>
            <a:r>
              <a:rPr lang="en-US" sz="800" dirty="0">
                <a:solidFill>
                  <a:prstClr val="black"/>
                </a:solidFill>
                <a:latin typeface="Arial"/>
              </a:rPr>
              <a:t>Left: False color-composite from AVIRIS-3 data, Chino Mine, NM. </a:t>
            </a:r>
          </a:p>
          <a:p>
            <a:pPr defTabSz="914377">
              <a:defRPr/>
            </a:pPr>
            <a:r>
              <a:rPr lang="en-US" sz="800" dirty="0">
                <a:solidFill>
                  <a:prstClr val="black"/>
                </a:solidFill>
                <a:latin typeface="Arial"/>
              </a:rPr>
              <a:t>Below: Photo of Morenci mine, AZ, taken during hyperspectral survey.</a:t>
            </a:r>
          </a:p>
          <a:p>
            <a:pPr defTabSz="914377">
              <a:defRPr/>
            </a:pPr>
            <a:r>
              <a:rPr lang="en-US" sz="800" dirty="0">
                <a:solidFill>
                  <a:prstClr val="black"/>
                </a:solidFill>
                <a:latin typeface="Arial"/>
              </a:rPr>
              <a:t>Courtesy of Michael Eastwood, Adam Chlus, &amp; the AVIRIS-3 team at the Jet Propulsion Laboratory/NASA</a:t>
            </a:r>
          </a:p>
          <a:p>
            <a:pPr defTabSz="914377">
              <a:defRPr/>
            </a:pPr>
            <a:endParaRPr lang="en-US" sz="800" dirty="0">
              <a:solidFill>
                <a:prstClr val="black"/>
              </a:solidFill>
              <a:latin typeface="Arial"/>
            </a:endParaRPr>
          </a:p>
        </p:txBody>
      </p:sp>
      <p:pic>
        <p:nvPicPr>
          <p:cNvPr id="24" name="Picture 23" descr="A picture containing mountain, outdoor, nature, land&#10;&#10;Description automatically generated">
            <a:extLst>
              <a:ext uri="{FF2B5EF4-FFF2-40B4-BE49-F238E27FC236}">
                <a16:creationId xmlns:a16="http://schemas.microsoft.com/office/drawing/2014/main" id="{4B00927D-21F8-69DB-7439-6D4EEE84532B}"/>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2472365" y="4427294"/>
            <a:ext cx="4130971" cy="2349743"/>
          </a:xfrm>
          <a:prstGeom prst="rect">
            <a:avLst/>
          </a:prstGeom>
        </p:spPr>
      </p:pic>
      <p:cxnSp>
        <p:nvCxnSpPr>
          <p:cNvPr id="26" name="Straight Connector 25">
            <a:extLst>
              <a:ext uri="{FF2B5EF4-FFF2-40B4-BE49-F238E27FC236}">
                <a16:creationId xmlns:a16="http://schemas.microsoft.com/office/drawing/2014/main" id="{4EB37F23-113D-5D0A-EFCC-68100084A47F}"/>
              </a:ext>
            </a:extLst>
          </p:cNvPr>
          <p:cNvCxnSpPr>
            <a:cxnSpLocks/>
          </p:cNvCxnSpPr>
          <p:nvPr/>
        </p:nvCxnSpPr>
        <p:spPr>
          <a:xfrm flipV="1">
            <a:off x="288422" y="4999272"/>
            <a:ext cx="528895" cy="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F20CFCA-B1E2-270D-E345-5B63543C8A9A}"/>
              </a:ext>
            </a:extLst>
          </p:cNvPr>
          <p:cNvSpPr txBox="1"/>
          <p:nvPr/>
        </p:nvSpPr>
        <p:spPr>
          <a:xfrm>
            <a:off x="212071" y="4691494"/>
            <a:ext cx="681597" cy="307777"/>
          </a:xfrm>
          <a:prstGeom prst="rect">
            <a:avLst/>
          </a:prstGeom>
          <a:noFill/>
          <a:ln>
            <a:noFill/>
          </a:ln>
        </p:spPr>
        <p:txBody>
          <a:bodyPr wrap="none" rtlCol="0">
            <a:spAutoFit/>
          </a:bodyPr>
          <a:lstStyle/>
          <a:p>
            <a:pPr defTabSz="914377">
              <a:defRPr/>
            </a:pPr>
            <a:r>
              <a:rPr lang="en-US" sz="1400" dirty="0">
                <a:solidFill>
                  <a:prstClr val="white"/>
                </a:solidFill>
                <a:latin typeface="Arial"/>
              </a:rPr>
              <a:t>500 m</a:t>
            </a:r>
          </a:p>
        </p:txBody>
      </p:sp>
      <p:sp>
        <p:nvSpPr>
          <p:cNvPr id="28" name="TextBox 27">
            <a:extLst>
              <a:ext uri="{FF2B5EF4-FFF2-40B4-BE49-F238E27FC236}">
                <a16:creationId xmlns:a16="http://schemas.microsoft.com/office/drawing/2014/main" id="{05A7A043-EFEC-CEDC-FF0A-0BF97D08132A}"/>
              </a:ext>
            </a:extLst>
          </p:cNvPr>
          <p:cNvSpPr txBox="1"/>
          <p:nvPr/>
        </p:nvSpPr>
        <p:spPr>
          <a:xfrm>
            <a:off x="116466" y="1409968"/>
            <a:ext cx="1071127" cy="523220"/>
          </a:xfrm>
          <a:prstGeom prst="rect">
            <a:avLst/>
          </a:prstGeom>
          <a:noFill/>
        </p:spPr>
        <p:txBody>
          <a:bodyPr wrap="none" rtlCol="0">
            <a:spAutoFit/>
          </a:bodyPr>
          <a:lstStyle/>
          <a:p>
            <a:pPr defTabSz="914377">
              <a:defRPr/>
            </a:pPr>
            <a:r>
              <a:rPr lang="en-US" sz="1400" dirty="0">
                <a:solidFill>
                  <a:prstClr val="white"/>
                </a:solidFill>
                <a:latin typeface="Arial"/>
              </a:rPr>
              <a:t>Santa Rita </a:t>
            </a:r>
          </a:p>
          <a:p>
            <a:pPr defTabSz="914377">
              <a:defRPr/>
            </a:pPr>
            <a:r>
              <a:rPr lang="en-US" sz="1400" dirty="0">
                <a:solidFill>
                  <a:prstClr val="white"/>
                </a:solidFill>
                <a:latin typeface="Arial"/>
              </a:rPr>
              <a:t>Mine, NM</a:t>
            </a:r>
          </a:p>
        </p:txBody>
      </p:sp>
      <p:sp>
        <p:nvSpPr>
          <p:cNvPr id="29" name="TextBox 28">
            <a:extLst>
              <a:ext uri="{FF2B5EF4-FFF2-40B4-BE49-F238E27FC236}">
                <a16:creationId xmlns:a16="http://schemas.microsoft.com/office/drawing/2014/main" id="{D383C9E7-7F4B-5651-020F-B8299BF71B5E}"/>
              </a:ext>
            </a:extLst>
          </p:cNvPr>
          <p:cNvSpPr txBox="1"/>
          <p:nvPr/>
        </p:nvSpPr>
        <p:spPr>
          <a:xfrm>
            <a:off x="2510299" y="6406725"/>
            <a:ext cx="1577420" cy="307777"/>
          </a:xfrm>
          <a:prstGeom prst="rect">
            <a:avLst/>
          </a:prstGeom>
          <a:noFill/>
        </p:spPr>
        <p:txBody>
          <a:bodyPr wrap="none" rtlCol="0">
            <a:spAutoFit/>
          </a:bodyPr>
          <a:lstStyle/>
          <a:p>
            <a:pPr defTabSz="914377">
              <a:defRPr/>
            </a:pPr>
            <a:r>
              <a:rPr lang="en-US" sz="1400" dirty="0">
                <a:solidFill>
                  <a:prstClr val="white"/>
                </a:solidFill>
                <a:latin typeface="Arial"/>
              </a:rPr>
              <a:t>Morenci Mine, AZ</a:t>
            </a:r>
          </a:p>
        </p:txBody>
      </p:sp>
      <p:cxnSp>
        <p:nvCxnSpPr>
          <p:cNvPr id="30" name="Straight Connector 29">
            <a:extLst>
              <a:ext uri="{FF2B5EF4-FFF2-40B4-BE49-F238E27FC236}">
                <a16:creationId xmlns:a16="http://schemas.microsoft.com/office/drawing/2014/main" id="{7DE349F4-1B3F-DC8F-DEBD-DC50F6211140}"/>
              </a:ext>
            </a:extLst>
          </p:cNvPr>
          <p:cNvCxnSpPr>
            <a:cxnSpLocks/>
          </p:cNvCxnSpPr>
          <p:nvPr/>
        </p:nvCxnSpPr>
        <p:spPr>
          <a:xfrm flipV="1">
            <a:off x="3179259" y="6169813"/>
            <a:ext cx="528895" cy="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08F5D14-C33B-C0CE-5B7A-B6EBAA88E285}"/>
              </a:ext>
            </a:extLst>
          </p:cNvPr>
          <p:cNvSpPr txBox="1"/>
          <p:nvPr/>
        </p:nvSpPr>
        <p:spPr>
          <a:xfrm>
            <a:off x="3102909" y="5862036"/>
            <a:ext cx="681597" cy="307777"/>
          </a:xfrm>
          <a:prstGeom prst="rect">
            <a:avLst/>
          </a:prstGeom>
          <a:noFill/>
          <a:ln>
            <a:noFill/>
          </a:ln>
        </p:spPr>
        <p:txBody>
          <a:bodyPr wrap="none" rtlCol="0">
            <a:spAutoFit/>
          </a:bodyPr>
          <a:lstStyle/>
          <a:p>
            <a:pPr defTabSz="914377">
              <a:defRPr/>
            </a:pPr>
            <a:r>
              <a:rPr lang="en-US" sz="1400" dirty="0">
                <a:solidFill>
                  <a:prstClr val="white"/>
                </a:solidFill>
                <a:latin typeface="Arial"/>
              </a:rPr>
              <a:t>500 m</a:t>
            </a:r>
          </a:p>
        </p:txBody>
      </p:sp>
      <p:sp>
        <p:nvSpPr>
          <p:cNvPr id="32" name="TextBox 31">
            <a:extLst>
              <a:ext uri="{FF2B5EF4-FFF2-40B4-BE49-F238E27FC236}">
                <a16:creationId xmlns:a16="http://schemas.microsoft.com/office/drawing/2014/main" id="{15A9E3DC-BE56-12F3-3DB9-3BD530003EDA}"/>
              </a:ext>
            </a:extLst>
          </p:cNvPr>
          <p:cNvSpPr txBox="1"/>
          <p:nvPr/>
        </p:nvSpPr>
        <p:spPr>
          <a:xfrm>
            <a:off x="7132702" y="1880280"/>
            <a:ext cx="729687" cy="461665"/>
          </a:xfrm>
          <a:prstGeom prst="rect">
            <a:avLst/>
          </a:prstGeom>
          <a:noFill/>
        </p:spPr>
        <p:txBody>
          <a:bodyPr wrap="none" rtlCol="0">
            <a:spAutoFit/>
          </a:bodyPr>
          <a:lstStyle/>
          <a:p>
            <a:pPr defTabSz="914377">
              <a:defRPr/>
            </a:pPr>
            <a:r>
              <a:rPr lang="en-US" sz="1200" dirty="0">
                <a:solidFill>
                  <a:prstClr val="white"/>
                </a:solidFill>
                <a:latin typeface="Arial"/>
              </a:rPr>
              <a:t>Morenci</a:t>
            </a:r>
          </a:p>
          <a:p>
            <a:pPr defTabSz="914377">
              <a:defRPr/>
            </a:pPr>
            <a:r>
              <a:rPr lang="en-US" sz="1200" dirty="0">
                <a:solidFill>
                  <a:prstClr val="white"/>
                </a:solidFill>
                <a:latin typeface="Arial"/>
              </a:rPr>
              <a:t>Mine</a:t>
            </a:r>
          </a:p>
        </p:txBody>
      </p:sp>
      <p:sp>
        <p:nvSpPr>
          <p:cNvPr id="33" name="TextBox 32">
            <a:extLst>
              <a:ext uri="{FF2B5EF4-FFF2-40B4-BE49-F238E27FC236}">
                <a16:creationId xmlns:a16="http://schemas.microsoft.com/office/drawing/2014/main" id="{13EA8C96-8D97-2333-1C57-0E2BC2376450}"/>
              </a:ext>
            </a:extLst>
          </p:cNvPr>
          <p:cNvSpPr txBox="1"/>
          <p:nvPr/>
        </p:nvSpPr>
        <p:spPr>
          <a:xfrm>
            <a:off x="10477365" y="2454969"/>
            <a:ext cx="901209" cy="461665"/>
          </a:xfrm>
          <a:prstGeom prst="rect">
            <a:avLst/>
          </a:prstGeom>
          <a:noFill/>
        </p:spPr>
        <p:txBody>
          <a:bodyPr wrap="none" rtlCol="0">
            <a:spAutoFit/>
          </a:bodyPr>
          <a:lstStyle/>
          <a:p>
            <a:pPr defTabSz="914377">
              <a:defRPr/>
            </a:pPr>
            <a:r>
              <a:rPr lang="en-US" sz="1200" dirty="0">
                <a:solidFill>
                  <a:prstClr val="white"/>
                </a:solidFill>
                <a:latin typeface="Arial"/>
              </a:rPr>
              <a:t>Santa Rita</a:t>
            </a:r>
          </a:p>
          <a:p>
            <a:pPr defTabSz="914377">
              <a:defRPr/>
            </a:pPr>
            <a:r>
              <a:rPr lang="en-US" sz="1200" dirty="0">
                <a:solidFill>
                  <a:prstClr val="white"/>
                </a:solidFill>
                <a:latin typeface="Arial"/>
              </a:rPr>
              <a:t>Mine</a:t>
            </a:r>
          </a:p>
        </p:txBody>
      </p:sp>
      <p:cxnSp>
        <p:nvCxnSpPr>
          <p:cNvPr id="34" name="Straight Arrow Connector 33">
            <a:extLst>
              <a:ext uri="{FF2B5EF4-FFF2-40B4-BE49-F238E27FC236}">
                <a16:creationId xmlns:a16="http://schemas.microsoft.com/office/drawing/2014/main" id="{08317C1C-9E62-C406-1F45-118C03CF601C}"/>
              </a:ext>
            </a:extLst>
          </p:cNvPr>
          <p:cNvCxnSpPr/>
          <p:nvPr/>
        </p:nvCxnSpPr>
        <p:spPr>
          <a:xfrm>
            <a:off x="7581901" y="2262188"/>
            <a:ext cx="357188" cy="28655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924913B-57C1-650E-F48F-9EF2FEBAF247}"/>
              </a:ext>
            </a:extLst>
          </p:cNvPr>
          <p:cNvCxnSpPr>
            <a:cxnSpLocks/>
          </p:cNvCxnSpPr>
          <p:nvPr/>
        </p:nvCxnSpPr>
        <p:spPr>
          <a:xfrm>
            <a:off x="10956697" y="2855525"/>
            <a:ext cx="104480" cy="38365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F0C2A69-E31D-402A-4BFF-6DF5D75A2F90}"/>
              </a:ext>
            </a:extLst>
          </p:cNvPr>
          <p:cNvSpPr txBox="1"/>
          <p:nvPr/>
        </p:nvSpPr>
        <p:spPr>
          <a:xfrm>
            <a:off x="250698" y="799341"/>
            <a:ext cx="11289073" cy="379656"/>
          </a:xfrm>
          <a:prstGeom prst="rect">
            <a:avLst/>
          </a:prstGeom>
          <a:noFill/>
          <a:ln>
            <a:noFill/>
          </a:ln>
        </p:spPr>
        <p:txBody>
          <a:bodyPr wrap="square" rtlCol="0">
            <a:spAutoFit/>
          </a:bodyPr>
          <a:lstStyle/>
          <a:p>
            <a:pPr defTabSz="1219170">
              <a:spcBef>
                <a:spcPts val="800"/>
              </a:spcBef>
            </a:pPr>
            <a:r>
              <a:rPr lang="en-US" sz="1867" kern="0" dirty="0">
                <a:solidFill>
                  <a:sysClr val="windowText" lastClr="000000"/>
                </a:solidFill>
                <a:latin typeface="Arial"/>
              </a:rPr>
              <a:t>In Arizona and New Mexico, multispectral data collection at multiple resolutions/altitudes </a:t>
            </a:r>
          </a:p>
        </p:txBody>
      </p:sp>
    </p:spTree>
    <p:extLst>
      <p:ext uri="{BB962C8B-B14F-4D97-AF65-F5344CB8AC3E}">
        <p14:creationId xmlns:p14="http://schemas.microsoft.com/office/powerpoint/2010/main" val="39927592"/>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B5122A-A886-DC7A-B090-971EB2ED4D6B}"/>
              </a:ext>
            </a:extLst>
          </p:cNvPr>
          <p:cNvSpPr>
            <a:spLocks noGrp="1"/>
          </p:cNvSpPr>
          <p:nvPr>
            <p:ph idx="1"/>
          </p:nvPr>
        </p:nvSpPr>
        <p:spPr>
          <a:xfrm>
            <a:off x="767500" y="1251272"/>
            <a:ext cx="10561550" cy="5018164"/>
          </a:xfrm>
        </p:spPr>
        <p:txBody>
          <a:bodyPr>
            <a:normAutofit/>
          </a:bodyPr>
          <a:lstStyle/>
          <a:p>
            <a:pPr marL="354965" marR="0" lvl="0" indent="-342265" algn="l" defTabSz="914400" rtl="0" eaLnBrk="1" fontAlgn="auto" latinLnBrk="0" hangingPunct="1">
              <a:lnSpc>
                <a:spcPct val="100000"/>
              </a:lnSpc>
              <a:spcBef>
                <a:spcPts val="0"/>
              </a:spcBef>
              <a:buClr>
                <a:srgbClr val="965D3C"/>
              </a:buClr>
              <a:buSzTx/>
              <a:buFont typeface="Wingdings"/>
              <a:buChar char=""/>
              <a:tabLst>
                <a:tab pos="354965" algn="l"/>
                <a:tab pos="355600" algn="l"/>
              </a:tabLst>
              <a:defRPr/>
            </a:pPr>
            <a:r>
              <a:rPr kumimoji="0" lang="en-US" b="1" i="0" u="none" strike="noStrike" kern="0" cap="none" spc="0" normalizeH="0" baseline="0" noProof="0" dirty="0">
                <a:ln>
                  <a:noFill/>
                </a:ln>
                <a:solidFill>
                  <a:srgbClr val="212121"/>
                </a:solidFill>
                <a:effectLst/>
                <a:uLnTx/>
                <a:uFillTx/>
                <a:latin typeface="Arial"/>
                <a:ea typeface="+mn-ea"/>
                <a:cs typeface="Arial"/>
              </a:rPr>
              <a:t>Welcome</a:t>
            </a:r>
            <a:r>
              <a:rPr kumimoji="0" lang="en-US" b="1" i="0" u="none" strike="noStrike" kern="0" cap="none" spc="-45" normalizeH="0" baseline="0" noProof="0" dirty="0">
                <a:ln>
                  <a:noFill/>
                </a:ln>
                <a:solidFill>
                  <a:srgbClr val="212121"/>
                </a:solidFill>
                <a:effectLst/>
                <a:uLnTx/>
                <a:uFillTx/>
                <a:latin typeface="Arial"/>
                <a:ea typeface="+mn-ea"/>
                <a:cs typeface="Arial"/>
              </a:rPr>
              <a:t> </a:t>
            </a:r>
            <a:r>
              <a:rPr kumimoji="0" lang="en-US" b="1" i="0" u="none" strike="noStrike" kern="0" cap="none" spc="0" normalizeH="0" baseline="0" noProof="0" dirty="0">
                <a:ln>
                  <a:noFill/>
                </a:ln>
                <a:solidFill>
                  <a:srgbClr val="212121"/>
                </a:solidFill>
                <a:effectLst/>
                <a:uLnTx/>
                <a:uFillTx/>
                <a:latin typeface="Arial"/>
                <a:ea typeface="+mn-ea"/>
                <a:cs typeface="Arial"/>
              </a:rPr>
              <a:t>and</a:t>
            </a:r>
            <a:r>
              <a:rPr kumimoji="0" lang="en-US" b="1" i="0" u="none" strike="noStrike" kern="0" cap="none" spc="-40" normalizeH="0" baseline="0" noProof="0" dirty="0">
                <a:ln>
                  <a:noFill/>
                </a:ln>
                <a:solidFill>
                  <a:srgbClr val="212121"/>
                </a:solidFill>
                <a:effectLst/>
                <a:uLnTx/>
                <a:uFillTx/>
                <a:latin typeface="Arial"/>
                <a:ea typeface="+mn-ea"/>
                <a:cs typeface="Arial"/>
              </a:rPr>
              <a:t> </a:t>
            </a:r>
            <a:r>
              <a:rPr lang="en-US" b="1" kern="0" spc="-10" dirty="0">
                <a:solidFill>
                  <a:srgbClr val="212121"/>
                </a:solidFill>
                <a:latin typeface="Arial"/>
                <a:cs typeface="Arial"/>
              </a:rPr>
              <a:t>Introductions</a:t>
            </a:r>
            <a:endParaRPr kumimoji="0" lang="en-US" b="1" i="0" u="none" strike="noStrike" kern="0" cap="none" spc="-10" normalizeH="0" baseline="0" noProof="0" dirty="0">
              <a:ln>
                <a:noFill/>
              </a:ln>
              <a:solidFill>
                <a:srgbClr val="212121"/>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buClr>
                <a:srgbClr val="965D3C"/>
              </a:buClr>
              <a:buSzTx/>
              <a:buNone/>
              <a:tabLst>
                <a:tab pos="354965" algn="l"/>
                <a:tab pos="355600" algn="l"/>
              </a:tabLst>
              <a:defRPr/>
            </a:pPr>
            <a:endParaRPr kumimoji="0" lang="en-US" b="1" i="0" u="none" strike="noStrike" kern="0" cap="none" spc="-10" normalizeH="0" baseline="0" noProof="0" dirty="0">
              <a:ln>
                <a:noFill/>
              </a:ln>
              <a:solidFill>
                <a:srgbClr val="212121"/>
              </a:solidFill>
              <a:effectLst/>
              <a:uLnTx/>
              <a:uFillTx/>
              <a:latin typeface="Arial"/>
              <a:ea typeface="+mn-ea"/>
              <a:cs typeface="Arial"/>
            </a:endParaRPr>
          </a:p>
          <a:p>
            <a:pPr marL="354965" marR="0" lvl="0" indent="-342265" algn="l" defTabSz="914400" rtl="0" eaLnBrk="1" fontAlgn="auto" latinLnBrk="0" hangingPunct="1">
              <a:lnSpc>
                <a:spcPct val="100000"/>
              </a:lnSpc>
              <a:spcBef>
                <a:spcPts val="0"/>
              </a:spcBef>
              <a:buClr>
                <a:srgbClr val="965D3C"/>
              </a:buClr>
              <a:buSzTx/>
              <a:buFont typeface="Wingdings"/>
              <a:buChar char=""/>
              <a:tabLst>
                <a:tab pos="354965" algn="l"/>
                <a:tab pos="355600" algn="l"/>
              </a:tabLst>
              <a:defRPr/>
            </a:pPr>
            <a:r>
              <a:rPr kumimoji="0" lang="en-US" b="1" i="0" u="none" strike="noStrike" kern="0" cap="none" spc="0" normalizeH="0" baseline="0" noProof="0" dirty="0">
                <a:ln>
                  <a:noFill/>
                </a:ln>
                <a:solidFill>
                  <a:srgbClr val="212121"/>
                </a:solidFill>
                <a:effectLst/>
                <a:uLnTx/>
                <a:uFillTx/>
                <a:latin typeface="Arial"/>
                <a:ea typeface="+mn-ea"/>
                <a:cs typeface="Arial"/>
              </a:rPr>
              <a:t>Featured</a:t>
            </a:r>
            <a:r>
              <a:rPr kumimoji="0" lang="en-US" b="1" i="0" u="none" strike="noStrike" kern="0" cap="none" spc="-20" normalizeH="0" baseline="0" noProof="0" dirty="0">
                <a:ln>
                  <a:noFill/>
                </a:ln>
                <a:solidFill>
                  <a:srgbClr val="212121"/>
                </a:solidFill>
                <a:effectLst/>
                <a:uLnTx/>
                <a:uFillTx/>
                <a:latin typeface="Arial"/>
                <a:ea typeface="+mn-ea"/>
                <a:cs typeface="Arial"/>
              </a:rPr>
              <a:t> </a:t>
            </a:r>
            <a:r>
              <a:rPr kumimoji="0" lang="en-US" b="1" i="0" u="none" strike="noStrike" kern="0" cap="none" spc="-10" normalizeH="0" baseline="0" noProof="0" dirty="0">
                <a:ln>
                  <a:noFill/>
                </a:ln>
                <a:solidFill>
                  <a:srgbClr val="212121"/>
                </a:solidFill>
                <a:effectLst/>
                <a:uLnTx/>
                <a:uFillTx/>
                <a:latin typeface="Arial"/>
                <a:ea typeface="+mn-ea"/>
                <a:cs typeface="Arial"/>
              </a:rPr>
              <a:t>Presentation</a:t>
            </a:r>
            <a:r>
              <a:rPr lang="en-US" b="1" kern="0" spc="-10" dirty="0">
                <a:solidFill>
                  <a:srgbClr val="212121"/>
                </a:solidFill>
                <a:latin typeface="Arial"/>
                <a:cs typeface="Arial"/>
              </a:rPr>
              <a:t>:</a:t>
            </a:r>
          </a:p>
          <a:p>
            <a:pPr marL="812165" lvl="1" indent="-342265">
              <a:lnSpc>
                <a:spcPct val="100000"/>
              </a:lnSpc>
              <a:spcBef>
                <a:spcPts val="0"/>
              </a:spcBef>
              <a:buSzTx/>
              <a:buFont typeface="Wingdings"/>
              <a:buChar char=""/>
              <a:tabLst>
                <a:tab pos="354965" algn="l"/>
                <a:tab pos="355600" algn="l"/>
              </a:tabLst>
              <a:defRPr/>
            </a:pPr>
            <a:r>
              <a:rPr lang="en-US" sz="2800" b="1" i="0" u="none" strike="noStrike" dirty="0">
                <a:solidFill>
                  <a:srgbClr val="212121"/>
                </a:solidFill>
                <a:effectLst/>
                <a:latin typeface="Arial" panose="020B0604020202020204" pitchFamily="34" charset="0"/>
              </a:rPr>
              <a:t>The Critical Minerals </a:t>
            </a:r>
            <a:r>
              <a:rPr lang="en-US" sz="2800" b="1" dirty="0">
                <a:solidFill>
                  <a:srgbClr val="212121"/>
                </a:solidFill>
              </a:rPr>
              <a:t>M</a:t>
            </a:r>
            <a:r>
              <a:rPr lang="en-US" sz="2800" b="1" i="0" u="none" strike="noStrike" dirty="0">
                <a:solidFill>
                  <a:srgbClr val="212121"/>
                </a:solidFill>
                <a:effectLst/>
                <a:latin typeface="Arial" panose="020B0604020202020204" pitchFamily="34" charset="0"/>
              </a:rPr>
              <a:t>apping </a:t>
            </a:r>
            <a:r>
              <a:rPr lang="en-US" sz="2800" b="1" dirty="0">
                <a:solidFill>
                  <a:srgbClr val="212121"/>
                </a:solidFill>
              </a:rPr>
              <a:t>A</a:t>
            </a:r>
            <a:r>
              <a:rPr lang="en-US" sz="2800" b="1" i="0" u="none" strike="noStrike" dirty="0">
                <a:solidFill>
                  <a:srgbClr val="212121"/>
                </a:solidFill>
                <a:effectLst/>
                <a:latin typeface="Arial" panose="020B0604020202020204" pitchFamily="34" charset="0"/>
              </a:rPr>
              <a:t>cross the United States Under the USGS Earth Mapping Resources Initiative </a:t>
            </a:r>
            <a:r>
              <a:rPr lang="en-US" sz="2800" i="0" u="none" strike="noStrike" dirty="0">
                <a:solidFill>
                  <a:srgbClr val="212121"/>
                </a:solidFill>
                <a:effectLst/>
                <a:latin typeface="Arial" panose="020B0604020202020204" pitchFamily="34" charset="0"/>
              </a:rPr>
              <a:t>(Earth MRI) by Jamey Jones</a:t>
            </a:r>
          </a:p>
          <a:p>
            <a:pPr marL="469900" lvl="1" indent="0">
              <a:lnSpc>
                <a:spcPct val="100000"/>
              </a:lnSpc>
              <a:spcBef>
                <a:spcPts val="0"/>
              </a:spcBef>
              <a:buSzTx/>
              <a:buNone/>
              <a:tabLst>
                <a:tab pos="354965" algn="l"/>
                <a:tab pos="355600" algn="l"/>
              </a:tabLst>
              <a:defRPr/>
            </a:pPr>
            <a:endParaRPr lang="en-US" sz="2800" b="0" i="0" u="none" strike="noStrike" kern="1200" dirty="0">
              <a:solidFill>
                <a:schemeClr val="tx1"/>
              </a:solidFill>
              <a:effectLst/>
              <a:latin typeface="Arial" panose="020B0604020202020204" pitchFamily="34" charset="0"/>
              <a:ea typeface="+mn-ea"/>
              <a:cs typeface="Arial" panose="020B0604020202020204" pitchFamily="34" charset="0"/>
            </a:endParaRPr>
          </a:p>
          <a:p>
            <a:pPr marL="344488" marR="5080" lvl="0" indent="-327025" algn="l" defTabSz="914400" rtl="0" eaLnBrk="1" fontAlgn="auto" latinLnBrk="0" hangingPunct="1">
              <a:lnSpc>
                <a:spcPct val="100000"/>
              </a:lnSpc>
              <a:spcBef>
                <a:spcPts val="0"/>
              </a:spcBef>
              <a:buClr>
                <a:srgbClr val="965D3C"/>
              </a:buClr>
              <a:buSzTx/>
              <a:buFont typeface="Wingdings"/>
              <a:buChar char=""/>
              <a:tabLst>
                <a:tab pos="714375" algn="l"/>
              </a:tabLst>
              <a:defRPr/>
            </a:pPr>
            <a:r>
              <a:rPr kumimoji="0" lang="en-US" b="1" i="0" u="none" strike="noStrike" kern="0" cap="none" spc="0" normalizeH="0" baseline="0" noProof="0" dirty="0">
                <a:ln>
                  <a:noFill/>
                </a:ln>
                <a:solidFill>
                  <a:srgbClr val="212121"/>
                </a:solidFill>
                <a:effectLst/>
                <a:uLnTx/>
                <a:uFillTx/>
                <a:latin typeface="Arial"/>
                <a:ea typeface="+mn-ea"/>
                <a:cs typeface="Arial"/>
              </a:rPr>
              <a:t>Next</a:t>
            </a:r>
            <a:r>
              <a:rPr kumimoji="0" lang="en-US" b="1" i="0" u="none" strike="noStrike" kern="0" cap="none" spc="-20" normalizeH="0" baseline="0" noProof="0" dirty="0">
                <a:ln>
                  <a:noFill/>
                </a:ln>
                <a:solidFill>
                  <a:srgbClr val="212121"/>
                </a:solidFill>
                <a:effectLst/>
                <a:uLnTx/>
                <a:uFillTx/>
                <a:latin typeface="Arial"/>
                <a:ea typeface="+mn-ea"/>
                <a:cs typeface="Arial"/>
              </a:rPr>
              <a:t> </a:t>
            </a:r>
            <a:r>
              <a:rPr kumimoji="0" lang="en-US" b="1" i="0" u="none" strike="noStrike" kern="0" cap="none" spc="0" normalizeH="0" baseline="0" noProof="0" dirty="0">
                <a:ln>
                  <a:noFill/>
                </a:ln>
                <a:solidFill>
                  <a:srgbClr val="212121"/>
                </a:solidFill>
                <a:effectLst/>
                <a:uLnTx/>
                <a:uFillTx/>
                <a:latin typeface="Arial"/>
                <a:ea typeface="+mn-ea"/>
                <a:cs typeface="Arial"/>
              </a:rPr>
              <a:t>Steps</a:t>
            </a:r>
            <a:r>
              <a:rPr kumimoji="0" lang="en-US" b="1" i="0" u="none" strike="noStrike" kern="0" cap="none" spc="-10" normalizeH="0" baseline="0" noProof="0" dirty="0">
                <a:ln>
                  <a:noFill/>
                </a:ln>
                <a:solidFill>
                  <a:srgbClr val="212121"/>
                </a:solidFill>
                <a:effectLst/>
                <a:uLnTx/>
                <a:uFillTx/>
                <a:latin typeface="Arial"/>
                <a:ea typeface="+mn-ea"/>
                <a:cs typeface="Arial"/>
              </a:rPr>
              <a:t> </a:t>
            </a:r>
            <a:r>
              <a:rPr kumimoji="0" lang="en-US" b="1" i="0" u="none" strike="noStrike" kern="0" cap="none" spc="0" normalizeH="0" baseline="0" noProof="0" dirty="0">
                <a:ln>
                  <a:noFill/>
                </a:ln>
                <a:solidFill>
                  <a:srgbClr val="212121"/>
                </a:solidFill>
                <a:effectLst/>
                <a:uLnTx/>
                <a:uFillTx/>
                <a:latin typeface="Arial"/>
                <a:ea typeface="+mn-ea"/>
                <a:cs typeface="Arial"/>
              </a:rPr>
              <a:t>and</a:t>
            </a:r>
            <a:r>
              <a:rPr kumimoji="0" lang="en-US" b="1" i="0" u="none" strike="noStrike" kern="0" cap="none" spc="-100" normalizeH="0" baseline="0" noProof="0" dirty="0">
                <a:ln>
                  <a:noFill/>
                </a:ln>
                <a:solidFill>
                  <a:srgbClr val="212121"/>
                </a:solidFill>
                <a:effectLst/>
                <a:uLnTx/>
                <a:uFillTx/>
                <a:latin typeface="Arial"/>
                <a:ea typeface="+mn-ea"/>
                <a:cs typeface="Arial"/>
              </a:rPr>
              <a:t> </a:t>
            </a:r>
            <a:r>
              <a:rPr kumimoji="0" lang="en-US" b="1" i="0" u="none" strike="noStrike" kern="0" cap="none" spc="-10" normalizeH="0" baseline="0" noProof="0" dirty="0">
                <a:ln>
                  <a:noFill/>
                </a:ln>
                <a:solidFill>
                  <a:srgbClr val="212121"/>
                </a:solidFill>
                <a:effectLst/>
                <a:uLnTx/>
                <a:uFillTx/>
                <a:latin typeface="Arial"/>
                <a:ea typeface="+mn-ea"/>
                <a:cs typeface="Arial"/>
              </a:rPr>
              <a:t>Actions</a:t>
            </a:r>
            <a:endParaRPr kumimoji="0" lang="en-US" i="0" u="none" strike="noStrike" kern="0" cap="none" spc="0" normalizeH="0" baseline="0" noProof="0" dirty="0">
              <a:ln>
                <a:noFill/>
              </a:ln>
              <a:solidFill>
                <a:sysClr val="windowText" lastClr="000000"/>
              </a:solidFill>
              <a:effectLst/>
              <a:uLnTx/>
              <a:uFillTx/>
              <a:latin typeface="Arial"/>
              <a:ea typeface="+mn-ea"/>
              <a:cs typeface="Arial"/>
            </a:endParaRPr>
          </a:p>
          <a:p>
            <a:pPr marL="354965" marR="0" lvl="0" indent="-342265" algn="l" defTabSz="914400" rtl="0" eaLnBrk="1" fontAlgn="auto" latinLnBrk="0" hangingPunct="1">
              <a:lnSpc>
                <a:spcPct val="100000"/>
              </a:lnSpc>
              <a:spcBef>
                <a:spcPts val="0"/>
              </a:spcBef>
              <a:buClr>
                <a:srgbClr val="965D3C"/>
              </a:buClr>
              <a:buSzTx/>
              <a:buFont typeface="Wingdings"/>
              <a:buChar char=""/>
              <a:tabLst>
                <a:tab pos="354965" algn="l"/>
                <a:tab pos="355600" algn="l"/>
              </a:tabLst>
              <a:defRPr/>
            </a:pPr>
            <a:r>
              <a:rPr kumimoji="0" lang="en-US" b="1" i="0" u="none" strike="noStrike" kern="0" cap="none" spc="0" normalizeH="0" baseline="0" noProof="0" dirty="0">
                <a:ln>
                  <a:noFill/>
                </a:ln>
                <a:solidFill>
                  <a:srgbClr val="212121"/>
                </a:solidFill>
                <a:effectLst/>
                <a:uLnTx/>
                <a:uFillTx/>
                <a:latin typeface="Arial"/>
                <a:ea typeface="+mn-ea"/>
                <a:cs typeface="Arial"/>
              </a:rPr>
              <a:t>Around</a:t>
            </a:r>
            <a:r>
              <a:rPr kumimoji="0" lang="en-US" b="1" i="0" u="none" strike="noStrike" kern="0" cap="none" spc="-25" normalizeH="0" baseline="0" noProof="0" dirty="0">
                <a:ln>
                  <a:noFill/>
                </a:ln>
                <a:solidFill>
                  <a:srgbClr val="212121"/>
                </a:solidFill>
                <a:effectLst/>
                <a:uLnTx/>
                <a:uFillTx/>
                <a:latin typeface="Arial"/>
                <a:ea typeface="+mn-ea"/>
                <a:cs typeface="Arial"/>
              </a:rPr>
              <a:t> </a:t>
            </a:r>
            <a:r>
              <a:rPr kumimoji="0" lang="en-US" b="1" i="0" u="none" strike="noStrike" kern="0" cap="none" spc="0" normalizeH="0" baseline="0" noProof="0" dirty="0">
                <a:ln>
                  <a:noFill/>
                </a:ln>
                <a:solidFill>
                  <a:srgbClr val="212121"/>
                </a:solidFill>
                <a:effectLst/>
                <a:uLnTx/>
                <a:uFillTx/>
                <a:latin typeface="Arial"/>
                <a:ea typeface="+mn-ea"/>
                <a:cs typeface="Arial"/>
              </a:rPr>
              <a:t>the</a:t>
            </a:r>
            <a:r>
              <a:rPr kumimoji="0" lang="en-US" b="1" i="0" u="none" strike="noStrike" kern="0" cap="none" spc="-20" normalizeH="0" baseline="0" noProof="0" dirty="0">
                <a:ln>
                  <a:noFill/>
                </a:ln>
                <a:solidFill>
                  <a:srgbClr val="212121"/>
                </a:solidFill>
                <a:effectLst/>
                <a:uLnTx/>
                <a:uFillTx/>
                <a:latin typeface="Arial"/>
                <a:ea typeface="+mn-ea"/>
                <a:cs typeface="Arial"/>
              </a:rPr>
              <a:t> </a:t>
            </a:r>
            <a:r>
              <a:rPr kumimoji="0" lang="en-US" b="1" i="0" u="none" strike="noStrike" kern="0" cap="none" spc="0" normalizeH="0" baseline="0" noProof="0" dirty="0">
                <a:ln>
                  <a:noFill/>
                </a:ln>
                <a:solidFill>
                  <a:srgbClr val="212121"/>
                </a:solidFill>
                <a:effectLst/>
                <a:uLnTx/>
                <a:uFillTx/>
                <a:latin typeface="Arial"/>
                <a:ea typeface="+mn-ea"/>
                <a:cs typeface="Arial"/>
              </a:rPr>
              <a:t>Phone</a:t>
            </a:r>
            <a:r>
              <a:rPr kumimoji="0" lang="en-US" b="1" i="0" u="none" strike="noStrike" kern="0" cap="none" spc="-15" normalizeH="0" baseline="0" noProof="0" dirty="0">
                <a:ln>
                  <a:noFill/>
                </a:ln>
                <a:solidFill>
                  <a:srgbClr val="212121"/>
                </a:solidFill>
                <a:effectLst/>
                <a:uLnTx/>
                <a:uFillTx/>
                <a:latin typeface="Arial"/>
                <a:ea typeface="+mn-ea"/>
                <a:cs typeface="Arial"/>
              </a:rPr>
              <a:t> </a:t>
            </a:r>
            <a:r>
              <a:rPr kumimoji="0" lang="en-US" b="1" i="0" u="none" strike="noStrike" kern="0" cap="none" spc="-10" normalizeH="0" baseline="0" noProof="0" dirty="0">
                <a:ln>
                  <a:noFill/>
                </a:ln>
                <a:solidFill>
                  <a:srgbClr val="212121"/>
                </a:solidFill>
                <a:effectLst/>
                <a:uLnTx/>
                <a:uFillTx/>
                <a:latin typeface="Arial"/>
                <a:ea typeface="+mn-ea"/>
                <a:cs typeface="Arial"/>
              </a:rPr>
              <a:t>Updates</a:t>
            </a:r>
            <a:endParaRPr kumimoji="0" lang="en-US"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3" name="Title 2">
            <a:extLst>
              <a:ext uri="{FF2B5EF4-FFF2-40B4-BE49-F238E27FC236}">
                <a16:creationId xmlns:a16="http://schemas.microsoft.com/office/drawing/2014/main" id="{A7A2A4FB-27AD-2443-D542-856487EFB843}"/>
              </a:ext>
            </a:extLst>
          </p:cNvPr>
          <p:cNvSpPr>
            <a:spLocks noGrp="1"/>
          </p:cNvSpPr>
          <p:nvPr>
            <p:ph type="title"/>
          </p:nvPr>
        </p:nvSpPr>
        <p:spPr>
          <a:xfrm>
            <a:off x="253409" y="285078"/>
            <a:ext cx="11589732" cy="589309"/>
          </a:xfrm>
        </p:spPr>
        <p:txBody>
          <a:bodyPr/>
          <a:lstStyle/>
          <a:p>
            <a:pPr algn="ctr"/>
            <a:r>
              <a:rPr lang="en-US" b="1" dirty="0"/>
              <a:t>Today’s Agenda</a:t>
            </a:r>
          </a:p>
        </p:txBody>
      </p:sp>
      <p:sp>
        <p:nvSpPr>
          <p:cNvPr id="4" name="Slide Number Placeholder 3">
            <a:extLst>
              <a:ext uri="{FF2B5EF4-FFF2-40B4-BE49-F238E27FC236}">
                <a16:creationId xmlns:a16="http://schemas.microsoft.com/office/drawing/2014/main" id="{82FA78A8-3CC9-60B4-CE66-1A8534CBC90E}"/>
              </a:ext>
            </a:extLst>
          </p:cNvPr>
          <p:cNvSpPr>
            <a:spLocks noGrp="1"/>
          </p:cNvSpPr>
          <p:nvPr>
            <p:ph type="sldNum" sz="quarter" idx="12"/>
          </p:nvPr>
        </p:nvSpPr>
        <p:spPr>
          <a:xfrm>
            <a:off x="9289312" y="639035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A4F1F8-A13E-442A-A38F-B6C32B3D898B}" type="slidenum">
              <a:rPr kumimoji="0" lang="en-US" sz="1150" b="0" i="0" u="none" strike="noStrike" kern="1200" cap="none" spc="0" normalizeH="0" baseline="0" noProof="0" smtClean="0">
                <a:ln>
                  <a:noFill/>
                </a:ln>
                <a:solidFill>
                  <a:srgbClr val="965D3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150" b="0" i="0" u="none" strike="noStrike" kern="1200" cap="none" spc="0" normalizeH="0" baseline="0" noProof="0" dirty="0">
              <a:ln>
                <a:noFill/>
              </a:ln>
              <a:solidFill>
                <a:srgbClr val="965D3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13652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31C048-A029-9D21-EC6B-843AAA78BD2F}"/>
              </a:ext>
            </a:extLst>
          </p:cNvPr>
          <p:cNvSpPr>
            <a:spLocks noGrp="1"/>
          </p:cNvSpPr>
          <p:nvPr>
            <p:ph type="sldNum" sz="quarter" idx="7"/>
          </p:nvPr>
        </p:nvSpPr>
        <p:spPr>
          <a:xfrm>
            <a:off x="9163521" y="6519571"/>
            <a:ext cx="2804160" cy="184666"/>
          </a:xfrm>
        </p:spPr>
        <p:txBody>
          <a:bodyPr/>
          <a:lstStyle/>
          <a:p>
            <a:pPr defTabSz="1219170"/>
            <a:fld id="{B6F15528-21DE-4FAA-801E-634DDDAF4B2B}" type="slidenum">
              <a:rPr lang="en-US" sz="1200" kern="0">
                <a:solidFill>
                  <a:prstClr val="black">
                    <a:tint val="75000"/>
                  </a:prstClr>
                </a:solidFill>
              </a:rPr>
              <a:pPr defTabSz="1219170"/>
              <a:t>20</a:t>
            </a:fld>
            <a:endParaRPr lang="en-US" sz="1200" kern="0" dirty="0">
              <a:solidFill>
                <a:prstClr val="black">
                  <a:tint val="75000"/>
                </a:prstClr>
              </a:solidFill>
            </a:endParaRPr>
          </a:p>
        </p:txBody>
      </p:sp>
      <p:sp>
        <p:nvSpPr>
          <p:cNvPr id="3" name="Rectangle 2">
            <a:extLst>
              <a:ext uri="{FF2B5EF4-FFF2-40B4-BE49-F238E27FC236}">
                <a16:creationId xmlns:a16="http://schemas.microsoft.com/office/drawing/2014/main" id="{B05622F4-AF00-B008-EE9F-8C75ADB1171C}"/>
              </a:ext>
            </a:extLst>
          </p:cNvPr>
          <p:cNvSpPr/>
          <p:nvPr/>
        </p:nvSpPr>
        <p:spPr>
          <a:xfrm>
            <a:off x="11743362" y="5188450"/>
            <a:ext cx="448639" cy="1189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kern="0">
              <a:solidFill>
                <a:prstClr val="white"/>
              </a:solidFill>
              <a:latin typeface="Arial"/>
            </a:endParaRPr>
          </a:p>
        </p:txBody>
      </p:sp>
      <p:sp>
        <p:nvSpPr>
          <p:cNvPr id="12" name="Rectangle 11">
            <a:extLst>
              <a:ext uri="{FF2B5EF4-FFF2-40B4-BE49-F238E27FC236}">
                <a16:creationId xmlns:a16="http://schemas.microsoft.com/office/drawing/2014/main" id="{4D7D1F02-7240-6AFB-8D49-D7273B8845F8}"/>
              </a:ext>
            </a:extLst>
          </p:cNvPr>
          <p:cNvSpPr/>
          <p:nvPr/>
        </p:nvSpPr>
        <p:spPr>
          <a:xfrm>
            <a:off x="5274501" y="6101478"/>
            <a:ext cx="6807187" cy="646331"/>
          </a:xfrm>
          <a:prstGeom prst="rect">
            <a:avLst/>
          </a:prstGeom>
        </p:spPr>
        <p:txBody>
          <a:bodyPr wrap="square">
            <a:spAutoFit/>
          </a:bodyPr>
          <a:lstStyle/>
          <a:p>
            <a:pPr algn="ctr" defTabSz="914269">
              <a:defRPr/>
            </a:pPr>
            <a:r>
              <a:rPr lang="en-US" sz="1200" kern="0" dirty="0">
                <a:solidFill>
                  <a:srgbClr val="323232">
                    <a:lumMod val="75000"/>
                    <a:lumOff val="25000"/>
                  </a:srgbClr>
                </a:solidFill>
                <a:latin typeface="Helvetica Neue"/>
              </a:rPr>
              <a:t>Horton, J.D., and San Juan, C.A., 2016, Prospect- and mine-related features from U.S. Geological Survey 7.5- and 15-minute topographic quadrangle maps of the United States (ver. 10.0, May 2023): U.S. Geological Survey data release, https://doi.org/10.5066/F78W3CHG.</a:t>
            </a:r>
            <a:endParaRPr lang="en-US" sz="1200" i="1" kern="0" dirty="0">
              <a:solidFill>
                <a:srgbClr val="323232">
                  <a:lumMod val="75000"/>
                  <a:lumOff val="25000"/>
                </a:srgbClr>
              </a:solidFill>
              <a:latin typeface="Calibri" panose="020F0502020204030204"/>
            </a:endParaRPr>
          </a:p>
        </p:txBody>
      </p:sp>
      <p:pic>
        <p:nvPicPr>
          <p:cNvPr id="1026" name="Picture 2">
            <a:extLst>
              <a:ext uri="{FF2B5EF4-FFF2-40B4-BE49-F238E27FC236}">
                <a16:creationId xmlns:a16="http://schemas.microsoft.com/office/drawing/2014/main" id="{C301211D-719A-475A-588D-45523C4F360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472125" y="1150936"/>
            <a:ext cx="6441156" cy="497688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1296D8FB-6DDD-19DD-33D0-409CEFDEA51F}"/>
              </a:ext>
            </a:extLst>
          </p:cNvPr>
          <p:cNvSpPr txBox="1">
            <a:spLocks/>
          </p:cNvSpPr>
          <p:nvPr/>
        </p:nvSpPr>
        <p:spPr>
          <a:xfrm>
            <a:off x="181202" y="198339"/>
            <a:ext cx="11829597" cy="984885"/>
          </a:xfrm>
          <a:prstGeom prst="rect">
            <a:avLst/>
          </a:prstGeom>
        </p:spPr>
        <p:txBody>
          <a:bodyPr wrap="square" lIns="0" tIns="0" rIns="0" bIns="0">
            <a:spAutoFit/>
          </a:bodyPr>
          <a:lstStyle>
            <a:lvl1pPr>
              <a:defRPr sz="2750" b="1" i="0" cap="small" baseline="0" dirty="0">
                <a:solidFill>
                  <a:schemeClr val="tx1"/>
                </a:solidFill>
                <a:latin typeface="Gill Sans MT"/>
                <a:ea typeface="+mj-ea"/>
                <a:cs typeface="Gill Sans MT"/>
              </a:defRPr>
            </a:lvl1pPr>
          </a:lstStyle>
          <a:p>
            <a:pPr algn="ctr" defTabSz="1219170"/>
            <a:r>
              <a:rPr lang="en-US" sz="3200" kern="0" cap="none" dirty="0">
                <a:solidFill>
                  <a:prstClr val="black"/>
                </a:solidFill>
                <a:latin typeface="Arial" panose="020B0604020202020204" pitchFamily="34" charset="0"/>
              </a:rPr>
              <a:t>Earth MRI supports mine waste inventory and characterization </a:t>
            </a:r>
          </a:p>
        </p:txBody>
      </p:sp>
      <p:sp>
        <p:nvSpPr>
          <p:cNvPr id="8" name="TextBox 7">
            <a:extLst>
              <a:ext uri="{FF2B5EF4-FFF2-40B4-BE49-F238E27FC236}">
                <a16:creationId xmlns:a16="http://schemas.microsoft.com/office/drawing/2014/main" id="{E58268D3-CD8E-D4A8-ACB2-686E95B322F2}"/>
              </a:ext>
            </a:extLst>
          </p:cNvPr>
          <p:cNvSpPr txBox="1"/>
          <p:nvPr/>
        </p:nvSpPr>
        <p:spPr>
          <a:xfrm>
            <a:off x="250697" y="1163134"/>
            <a:ext cx="5221427" cy="5489773"/>
          </a:xfrm>
          <a:prstGeom prst="rect">
            <a:avLst/>
          </a:prstGeom>
          <a:noFill/>
          <a:ln>
            <a:noFill/>
          </a:ln>
        </p:spPr>
        <p:txBody>
          <a:bodyPr wrap="square" rtlCol="0">
            <a:spAutoFit/>
          </a:bodyPr>
          <a:lstStyle/>
          <a:p>
            <a:pPr defTabSz="1219170">
              <a:spcBef>
                <a:spcPts val="800"/>
              </a:spcBef>
            </a:pPr>
            <a:r>
              <a:rPr lang="en-US" sz="1867" kern="0" dirty="0">
                <a:solidFill>
                  <a:sysClr val="windowText" lastClr="000000"/>
                </a:solidFill>
                <a:latin typeface="Arial"/>
              </a:rPr>
              <a:t>USGS has nearly completed the first-ever inventory of legacy mine features across the nation through the USMIN Mineral Deposit Database</a:t>
            </a:r>
          </a:p>
          <a:p>
            <a:pPr defTabSz="1219170">
              <a:spcBef>
                <a:spcPts val="800"/>
              </a:spcBef>
            </a:pPr>
            <a:r>
              <a:rPr lang="en-US" sz="1867" kern="0" dirty="0">
                <a:solidFill>
                  <a:sysClr val="windowText" lastClr="000000"/>
                </a:solidFill>
                <a:latin typeface="Arial"/>
              </a:rPr>
              <a:t>Initial inventory of prospect- and mine-related features on USGS topographic maps</a:t>
            </a:r>
          </a:p>
          <a:p>
            <a:pPr defTabSz="1219170">
              <a:spcBef>
                <a:spcPts val="800"/>
              </a:spcBef>
            </a:pPr>
            <a:r>
              <a:rPr lang="en-US" sz="1867" kern="0" dirty="0">
                <a:solidFill>
                  <a:sysClr val="windowText" lastClr="000000"/>
                </a:solidFill>
                <a:latin typeface="Arial"/>
              </a:rPr>
              <a:t>Subsequent digitization of large mine waste features (&gt;200,000 sq m) of all mine waste types (~1,551 sites so far in the U.S.)</a:t>
            </a:r>
          </a:p>
          <a:p>
            <a:pPr defTabSz="1219170">
              <a:spcBef>
                <a:spcPts val="800"/>
              </a:spcBef>
            </a:pPr>
            <a:r>
              <a:rPr lang="en-US" sz="1867" kern="0" dirty="0">
                <a:solidFill>
                  <a:sysClr val="windowText" lastClr="000000"/>
                </a:solidFill>
                <a:latin typeface="Arial"/>
              </a:rPr>
              <a:t>USGS researchers are working to characterize the critical mineral resource potential of mine waste </a:t>
            </a:r>
          </a:p>
          <a:p>
            <a:pPr defTabSz="1219170">
              <a:spcBef>
                <a:spcPts val="800"/>
              </a:spcBef>
            </a:pPr>
            <a:r>
              <a:rPr lang="en-US" sz="1867" kern="0" dirty="0">
                <a:solidFill>
                  <a:sysClr val="windowText" lastClr="000000"/>
                </a:solidFill>
                <a:latin typeface="Arial"/>
              </a:rPr>
              <a:t>Earth MRI funds State geological surveys to contribute to the inventory and characterization through a competitive annual grant program</a:t>
            </a:r>
          </a:p>
          <a:p>
            <a:pPr defTabSz="1219170"/>
            <a:r>
              <a:rPr lang="en-US" sz="1867" kern="0" dirty="0">
                <a:solidFill>
                  <a:sysClr val="windowText" lastClr="000000"/>
                </a:solidFill>
                <a:latin typeface="Arial"/>
              </a:rPr>
              <a:t>     - 21 states involved so far</a:t>
            </a:r>
          </a:p>
          <a:p>
            <a:pPr defTabSz="1219170">
              <a:spcBef>
                <a:spcPts val="800"/>
              </a:spcBef>
            </a:pPr>
            <a:endParaRPr lang="en-US" sz="1867" kern="0" dirty="0">
              <a:solidFill>
                <a:sysClr val="windowText" lastClr="000000"/>
              </a:solidFill>
              <a:latin typeface="Arial"/>
            </a:endParaRPr>
          </a:p>
        </p:txBody>
      </p:sp>
    </p:spTree>
    <p:extLst>
      <p:ext uri="{BB962C8B-B14F-4D97-AF65-F5344CB8AC3E}">
        <p14:creationId xmlns:p14="http://schemas.microsoft.com/office/powerpoint/2010/main" val="3855365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4E7BE-41C0-B419-8FCD-657F55D27B97}"/>
              </a:ext>
            </a:extLst>
          </p:cNvPr>
          <p:cNvSpPr>
            <a:spLocks noGrp="1"/>
          </p:cNvSpPr>
          <p:nvPr>
            <p:ph type="title"/>
          </p:nvPr>
        </p:nvSpPr>
        <p:spPr>
          <a:xfrm>
            <a:off x="181202" y="198339"/>
            <a:ext cx="11829597" cy="492443"/>
          </a:xfrm>
        </p:spPr>
        <p:txBody>
          <a:bodyPr/>
          <a:lstStyle/>
          <a:p>
            <a:pPr algn="ctr"/>
            <a:r>
              <a:rPr lang="en-US" sz="3200" cap="none" dirty="0">
                <a:latin typeface="Arial" panose="020B0604020202020204" pitchFamily="34" charset="0"/>
              </a:rPr>
              <a:t>From data collection to delivery, integration, and analysis</a:t>
            </a:r>
          </a:p>
        </p:txBody>
      </p:sp>
      <p:sp>
        <p:nvSpPr>
          <p:cNvPr id="3" name="Slide Number Placeholder 2">
            <a:extLst>
              <a:ext uri="{FF2B5EF4-FFF2-40B4-BE49-F238E27FC236}">
                <a16:creationId xmlns:a16="http://schemas.microsoft.com/office/drawing/2014/main" id="{EE6AC2ED-EEA4-D707-C1B7-FCEF943FB255}"/>
              </a:ext>
            </a:extLst>
          </p:cNvPr>
          <p:cNvSpPr>
            <a:spLocks noGrp="1"/>
          </p:cNvSpPr>
          <p:nvPr>
            <p:ph type="sldNum" sz="quarter" idx="7"/>
          </p:nvPr>
        </p:nvSpPr>
        <p:spPr>
          <a:xfrm>
            <a:off x="11704321" y="8503921"/>
            <a:ext cx="3738880" cy="369332"/>
          </a:xfrm>
        </p:spPr>
        <p:txBody>
          <a:bodyPr/>
          <a:lstStyle/>
          <a:p>
            <a:pPr defTabSz="1219170"/>
            <a:fld id="{B6F15528-21DE-4FAA-801E-634DDDAF4B2B}" type="slidenum">
              <a:rPr lang="en-US" sz="2400" kern="0">
                <a:solidFill>
                  <a:prstClr val="black">
                    <a:tint val="75000"/>
                  </a:prstClr>
                </a:solidFill>
              </a:rPr>
              <a:pPr defTabSz="1219170"/>
              <a:t>21</a:t>
            </a:fld>
            <a:endParaRPr lang="en-US" sz="2400" kern="0">
              <a:solidFill>
                <a:prstClr val="black">
                  <a:tint val="75000"/>
                </a:prstClr>
              </a:solidFill>
            </a:endParaRPr>
          </a:p>
        </p:txBody>
      </p:sp>
      <p:sp>
        <p:nvSpPr>
          <p:cNvPr id="10" name="TextBox 9">
            <a:extLst>
              <a:ext uri="{FF2B5EF4-FFF2-40B4-BE49-F238E27FC236}">
                <a16:creationId xmlns:a16="http://schemas.microsoft.com/office/drawing/2014/main" id="{E0AAFE69-B261-4621-A548-15151A5BF749}"/>
              </a:ext>
            </a:extLst>
          </p:cNvPr>
          <p:cNvSpPr txBox="1"/>
          <p:nvPr/>
        </p:nvSpPr>
        <p:spPr>
          <a:xfrm>
            <a:off x="250698" y="799341"/>
            <a:ext cx="6131183" cy="3396379"/>
          </a:xfrm>
          <a:prstGeom prst="rect">
            <a:avLst/>
          </a:prstGeom>
          <a:noFill/>
          <a:ln>
            <a:noFill/>
          </a:ln>
        </p:spPr>
        <p:txBody>
          <a:bodyPr wrap="square" rtlCol="0">
            <a:spAutoFit/>
          </a:bodyPr>
          <a:lstStyle/>
          <a:p>
            <a:pPr defTabSz="1219170">
              <a:spcBef>
                <a:spcPts val="800"/>
              </a:spcBef>
            </a:pPr>
            <a:r>
              <a:rPr lang="en-US" sz="1867" kern="0" dirty="0">
                <a:solidFill>
                  <a:sysClr val="windowText" lastClr="000000"/>
                </a:solidFill>
                <a:latin typeface="Arial"/>
              </a:rPr>
              <a:t>We have identified several core requirements for internal use, namely for mineral resource assessments</a:t>
            </a:r>
          </a:p>
          <a:p>
            <a:pPr defTabSz="1219170">
              <a:spcBef>
                <a:spcPts val="800"/>
              </a:spcBef>
            </a:pPr>
            <a:endParaRPr lang="en-US" sz="1867" kern="0" dirty="0">
              <a:solidFill>
                <a:sysClr val="windowText" lastClr="000000"/>
              </a:solidFill>
              <a:latin typeface="Arial"/>
            </a:endParaRPr>
          </a:p>
          <a:p>
            <a:pPr defTabSz="1219170">
              <a:spcBef>
                <a:spcPts val="800"/>
              </a:spcBef>
            </a:pPr>
            <a:r>
              <a:rPr lang="en-US" sz="1867" kern="0" dirty="0">
                <a:solidFill>
                  <a:sysClr val="windowText" lastClr="000000"/>
                </a:solidFill>
                <a:latin typeface="Arial"/>
              </a:rPr>
              <a:t>What do other stakeholder communities want or need?</a:t>
            </a:r>
          </a:p>
          <a:p>
            <a:pPr marL="380990" indent="-380990" defTabSz="1219170">
              <a:spcBef>
                <a:spcPts val="800"/>
              </a:spcBef>
              <a:buFont typeface="Arial" panose="020B0604020202020204" pitchFamily="34" charset="0"/>
              <a:buChar char="•"/>
            </a:pPr>
            <a:r>
              <a:rPr lang="en-US" sz="1867" kern="0" dirty="0">
                <a:solidFill>
                  <a:sysClr val="windowText" lastClr="000000"/>
                </a:solidFill>
                <a:latin typeface="Arial"/>
              </a:rPr>
              <a:t>Visualization?</a:t>
            </a:r>
          </a:p>
          <a:p>
            <a:pPr marL="380990" indent="-380990" defTabSz="1219170">
              <a:spcBef>
                <a:spcPts val="800"/>
              </a:spcBef>
              <a:buFont typeface="Arial" panose="020B0604020202020204" pitchFamily="34" charset="0"/>
              <a:buChar char="•"/>
            </a:pPr>
            <a:r>
              <a:rPr lang="en-US" sz="1867" kern="0" dirty="0">
                <a:solidFill>
                  <a:sysClr val="windowText" lastClr="000000"/>
                </a:solidFill>
                <a:latin typeface="Arial"/>
              </a:rPr>
              <a:t>Data analysis?</a:t>
            </a:r>
          </a:p>
          <a:p>
            <a:pPr marL="380990" indent="-380990" defTabSz="1219170">
              <a:spcBef>
                <a:spcPts val="800"/>
              </a:spcBef>
              <a:buFont typeface="Arial" panose="020B0604020202020204" pitchFamily="34" charset="0"/>
              <a:buChar char="•"/>
            </a:pPr>
            <a:r>
              <a:rPr lang="en-US" sz="1867" kern="0" dirty="0">
                <a:solidFill>
                  <a:sysClr val="windowText" lastClr="000000"/>
                </a:solidFill>
                <a:latin typeface="Arial"/>
              </a:rPr>
              <a:t>Data integration?</a:t>
            </a:r>
          </a:p>
          <a:p>
            <a:pPr marL="380990" indent="-380990" defTabSz="1219170">
              <a:spcBef>
                <a:spcPts val="800"/>
              </a:spcBef>
              <a:buFont typeface="Arial" panose="020B0604020202020204" pitchFamily="34" charset="0"/>
              <a:buChar char="•"/>
            </a:pPr>
            <a:r>
              <a:rPr lang="en-US" sz="1867" kern="0" dirty="0">
                <a:solidFill>
                  <a:sysClr val="windowText" lastClr="000000"/>
                </a:solidFill>
                <a:latin typeface="Arial"/>
              </a:rPr>
              <a:t>Data download?</a:t>
            </a:r>
          </a:p>
          <a:p>
            <a:pPr marL="380990" indent="-380990" defTabSz="1219170">
              <a:spcBef>
                <a:spcPts val="800"/>
              </a:spcBef>
              <a:buFont typeface="Arial" panose="020B0604020202020204" pitchFamily="34" charset="0"/>
              <a:buChar char="•"/>
            </a:pPr>
            <a:r>
              <a:rPr lang="en-US" sz="1867" kern="0" dirty="0">
                <a:solidFill>
                  <a:sysClr val="windowText" lastClr="000000"/>
                </a:solidFill>
                <a:latin typeface="Arial"/>
              </a:rPr>
              <a:t>Map output?</a:t>
            </a:r>
          </a:p>
        </p:txBody>
      </p:sp>
      <p:pic>
        <p:nvPicPr>
          <p:cNvPr id="8" name="Picture 7" descr="A picture containing letter&#10;&#10;Description automatically generated">
            <a:extLst>
              <a:ext uri="{FF2B5EF4-FFF2-40B4-BE49-F238E27FC236}">
                <a16:creationId xmlns:a16="http://schemas.microsoft.com/office/drawing/2014/main" id="{1831D098-38AC-9920-6426-833D7C72E10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644924" y="744624"/>
            <a:ext cx="4547077" cy="6113377"/>
          </a:xfrm>
          <a:prstGeom prst="rect">
            <a:avLst/>
          </a:prstGeom>
        </p:spPr>
      </p:pic>
      <p:pic>
        <p:nvPicPr>
          <p:cNvPr id="11" name="Picture 10">
            <a:extLst>
              <a:ext uri="{FF2B5EF4-FFF2-40B4-BE49-F238E27FC236}">
                <a16:creationId xmlns:a16="http://schemas.microsoft.com/office/drawing/2014/main" id="{438955AD-7AC7-699A-7CFA-E295CCF37A4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746887" y="2406269"/>
            <a:ext cx="5010659" cy="3856417"/>
          </a:xfrm>
          <a:prstGeom prst="rect">
            <a:avLst/>
          </a:prstGeom>
        </p:spPr>
      </p:pic>
      <p:pic>
        <p:nvPicPr>
          <p:cNvPr id="13" name="Picture 12">
            <a:extLst>
              <a:ext uri="{FF2B5EF4-FFF2-40B4-BE49-F238E27FC236}">
                <a16:creationId xmlns:a16="http://schemas.microsoft.com/office/drawing/2014/main" id="{26A827BD-51C0-B96B-4F51-B1F20382068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119564" y="1059101"/>
            <a:ext cx="1787677" cy="1300129"/>
          </a:xfrm>
          <a:prstGeom prst="rect">
            <a:avLst/>
          </a:prstGeom>
        </p:spPr>
      </p:pic>
      <p:sp>
        <p:nvSpPr>
          <p:cNvPr id="14" name="Freeform: Shape 13">
            <a:extLst>
              <a:ext uri="{FF2B5EF4-FFF2-40B4-BE49-F238E27FC236}">
                <a16:creationId xmlns:a16="http://schemas.microsoft.com/office/drawing/2014/main" id="{1AFCA5E1-BF31-24DA-95BE-58D6DE54811A}"/>
              </a:ext>
            </a:extLst>
          </p:cNvPr>
          <p:cNvSpPr/>
          <p:nvPr/>
        </p:nvSpPr>
        <p:spPr>
          <a:xfrm>
            <a:off x="7218150" y="1504287"/>
            <a:ext cx="236561" cy="169839"/>
          </a:xfrm>
          <a:custGeom>
            <a:avLst/>
            <a:gdLst>
              <a:gd name="connsiteX0" fmla="*/ 150125 w 177421"/>
              <a:gd name="connsiteY0" fmla="*/ 22746 h 127379"/>
              <a:gd name="connsiteX1" fmla="*/ 77337 w 177421"/>
              <a:gd name="connsiteY1" fmla="*/ 4549 h 127379"/>
              <a:gd name="connsiteX2" fmla="*/ 40943 w 177421"/>
              <a:gd name="connsiteY2" fmla="*/ 0 h 127379"/>
              <a:gd name="connsiteX3" fmla="*/ 9098 w 177421"/>
              <a:gd name="connsiteY3" fmla="*/ 9098 h 127379"/>
              <a:gd name="connsiteX4" fmla="*/ 0 w 177421"/>
              <a:gd name="connsiteY4" fmla="*/ 27295 h 127379"/>
              <a:gd name="connsiteX5" fmla="*/ 9098 w 177421"/>
              <a:gd name="connsiteY5" fmla="*/ 54591 h 127379"/>
              <a:gd name="connsiteX6" fmla="*/ 36394 w 177421"/>
              <a:gd name="connsiteY6" fmla="*/ 81886 h 127379"/>
              <a:gd name="connsiteX7" fmla="*/ 118281 w 177421"/>
              <a:gd name="connsiteY7" fmla="*/ 95534 h 127379"/>
              <a:gd name="connsiteX8" fmla="*/ 177421 w 177421"/>
              <a:gd name="connsiteY8" fmla="*/ 127379 h 127379"/>
              <a:gd name="connsiteX9" fmla="*/ 150125 w 177421"/>
              <a:gd name="connsiteY9" fmla="*/ 22746 h 12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421" h="127379">
                <a:moveTo>
                  <a:pt x="150125" y="22746"/>
                </a:moveTo>
                <a:lnTo>
                  <a:pt x="77337" y="4549"/>
                </a:lnTo>
                <a:lnTo>
                  <a:pt x="40943" y="0"/>
                </a:lnTo>
                <a:lnTo>
                  <a:pt x="9098" y="9098"/>
                </a:lnTo>
                <a:lnTo>
                  <a:pt x="0" y="27295"/>
                </a:lnTo>
                <a:lnTo>
                  <a:pt x="9098" y="54591"/>
                </a:lnTo>
                <a:lnTo>
                  <a:pt x="36394" y="81886"/>
                </a:lnTo>
                <a:lnTo>
                  <a:pt x="118281" y="95534"/>
                </a:lnTo>
                <a:lnTo>
                  <a:pt x="177421" y="127379"/>
                </a:lnTo>
                <a:lnTo>
                  <a:pt x="150125" y="22746"/>
                </a:lnTo>
                <a:close/>
              </a:path>
            </a:pathLst>
          </a:cu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kern="0" dirty="0">
              <a:solidFill>
                <a:prstClr val="white"/>
              </a:solidFill>
              <a:latin typeface="Arial"/>
            </a:endParaRPr>
          </a:p>
        </p:txBody>
      </p:sp>
      <p:sp>
        <p:nvSpPr>
          <p:cNvPr id="4" name="TextBox 3">
            <a:extLst>
              <a:ext uri="{FF2B5EF4-FFF2-40B4-BE49-F238E27FC236}">
                <a16:creationId xmlns:a16="http://schemas.microsoft.com/office/drawing/2014/main" id="{CA0E9BD1-89B6-3127-FDC8-3ABE1817A259}"/>
              </a:ext>
            </a:extLst>
          </p:cNvPr>
          <p:cNvSpPr txBox="1"/>
          <p:nvPr/>
        </p:nvSpPr>
        <p:spPr>
          <a:xfrm>
            <a:off x="246954" y="4693452"/>
            <a:ext cx="2499932" cy="1528945"/>
          </a:xfrm>
          <a:prstGeom prst="rect">
            <a:avLst/>
          </a:prstGeom>
          <a:noFill/>
        </p:spPr>
        <p:txBody>
          <a:bodyPr wrap="square" rtlCol="0">
            <a:spAutoFit/>
          </a:bodyPr>
          <a:lstStyle/>
          <a:p>
            <a:pPr defTabSz="1219170">
              <a:spcBef>
                <a:spcPts val="800"/>
              </a:spcBef>
            </a:pPr>
            <a:r>
              <a:rPr lang="en-US" sz="1867" kern="0" dirty="0">
                <a:solidFill>
                  <a:sysClr val="windowText" lastClr="000000"/>
                </a:solidFill>
                <a:latin typeface="Arial"/>
              </a:rPr>
              <a:t>What do other data types or framework applications are of interest?</a:t>
            </a:r>
          </a:p>
          <a:p>
            <a:pPr defTabSz="1219170"/>
            <a:endParaRPr lang="en-US" sz="1867" kern="0" dirty="0">
              <a:solidFill>
                <a:sysClr val="windowText" lastClr="000000"/>
              </a:solidFill>
            </a:endParaRPr>
          </a:p>
        </p:txBody>
      </p:sp>
      <p:sp>
        <p:nvSpPr>
          <p:cNvPr id="6" name="TextBox 5">
            <a:extLst>
              <a:ext uri="{FF2B5EF4-FFF2-40B4-BE49-F238E27FC236}">
                <a16:creationId xmlns:a16="http://schemas.microsoft.com/office/drawing/2014/main" id="{FC7233AD-EFC2-6CA8-66B7-99C0099C4AE7}"/>
              </a:ext>
            </a:extLst>
          </p:cNvPr>
          <p:cNvSpPr txBox="1"/>
          <p:nvPr/>
        </p:nvSpPr>
        <p:spPr>
          <a:xfrm>
            <a:off x="2667011" y="6235734"/>
            <a:ext cx="5170411" cy="646331"/>
          </a:xfrm>
          <a:prstGeom prst="rect">
            <a:avLst/>
          </a:prstGeom>
          <a:noFill/>
        </p:spPr>
        <p:txBody>
          <a:bodyPr wrap="square">
            <a:spAutoFit/>
          </a:bodyPr>
          <a:lstStyle/>
          <a:p>
            <a:pPr algn="ctr" defTabSz="1219170"/>
            <a:r>
              <a:rPr lang="en-US" sz="1200" kern="0" dirty="0">
                <a:solidFill>
                  <a:srgbClr val="333333"/>
                </a:solidFill>
                <a:latin typeface="Arial"/>
              </a:rPr>
              <a:t>Murchek, J.T., Drenth, B.J., and Emond, A.M., 2024, Yukon-Tanana Upland airborne magnetic geophysical data merge, version 2023: U.S. Geological Survey data release, https://doi.org/10.5066/P14UWTR3.</a:t>
            </a:r>
            <a:endParaRPr lang="en-US" sz="1200" kern="0" dirty="0">
              <a:solidFill>
                <a:sysClr val="windowText" lastClr="000000"/>
              </a:solidFill>
              <a:latin typeface="Arial"/>
            </a:endParaRPr>
          </a:p>
        </p:txBody>
      </p:sp>
    </p:spTree>
    <p:extLst>
      <p:ext uri="{BB962C8B-B14F-4D97-AF65-F5344CB8AC3E}">
        <p14:creationId xmlns:p14="http://schemas.microsoft.com/office/powerpoint/2010/main" val="3613217121"/>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2B80D4-CE71-DD58-33AA-19B36143225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477730" y="940350"/>
            <a:ext cx="9714271" cy="5173265"/>
          </a:xfrm>
          <a:prstGeom prst="rect">
            <a:avLst/>
          </a:prstGeom>
        </p:spPr>
      </p:pic>
      <p:sp>
        <p:nvSpPr>
          <p:cNvPr id="2" name="Title 1">
            <a:extLst>
              <a:ext uri="{FF2B5EF4-FFF2-40B4-BE49-F238E27FC236}">
                <a16:creationId xmlns:a16="http://schemas.microsoft.com/office/drawing/2014/main" id="{3B14E7BE-41C0-B419-8FCD-657F55D27B97}"/>
              </a:ext>
            </a:extLst>
          </p:cNvPr>
          <p:cNvSpPr>
            <a:spLocks noGrp="1"/>
          </p:cNvSpPr>
          <p:nvPr>
            <p:ph type="title"/>
          </p:nvPr>
        </p:nvSpPr>
        <p:spPr>
          <a:xfrm>
            <a:off x="181202" y="198339"/>
            <a:ext cx="11829597" cy="492443"/>
          </a:xfrm>
        </p:spPr>
        <p:txBody>
          <a:bodyPr/>
          <a:lstStyle/>
          <a:p>
            <a:pPr algn="ctr"/>
            <a:r>
              <a:rPr lang="en-US" sz="3200" cap="none" dirty="0">
                <a:latin typeface="Arial" panose="020B0604020202020204" pitchFamily="34" charset="0"/>
              </a:rPr>
              <a:t>Earth MRI Acquisitions Viewer provides project information</a:t>
            </a:r>
          </a:p>
        </p:txBody>
      </p:sp>
      <p:sp>
        <p:nvSpPr>
          <p:cNvPr id="9" name="TextBox 8">
            <a:extLst>
              <a:ext uri="{FF2B5EF4-FFF2-40B4-BE49-F238E27FC236}">
                <a16:creationId xmlns:a16="http://schemas.microsoft.com/office/drawing/2014/main" id="{B47EA987-2306-CE55-C9E3-AF0BBD48B0DD}"/>
              </a:ext>
            </a:extLst>
          </p:cNvPr>
          <p:cNvSpPr txBox="1"/>
          <p:nvPr/>
        </p:nvSpPr>
        <p:spPr>
          <a:xfrm>
            <a:off x="6590702" y="6188191"/>
            <a:ext cx="4190521" cy="461665"/>
          </a:xfrm>
          <a:prstGeom prst="rect">
            <a:avLst/>
          </a:prstGeom>
          <a:noFill/>
        </p:spPr>
        <p:txBody>
          <a:bodyPr wrap="square">
            <a:spAutoFit/>
          </a:bodyPr>
          <a:lstStyle/>
          <a:p>
            <a:pPr defTabSz="1219170"/>
            <a:r>
              <a:rPr lang="en-US" sz="2400" kern="0" dirty="0">
                <a:solidFill>
                  <a:sysClr val="windowText" lastClr="000000"/>
                </a:solidFill>
              </a:rPr>
              <a:t>https://ngmdb.usgs.gov/emri</a:t>
            </a:r>
          </a:p>
        </p:txBody>
      </p:sp>
      <p:sp>
        <p:nvSpPr>
          <p:cNvPr id="13" name="TextBox 12">
            <a:extLst>
              <a:ext uri="{FF2B5EF4-FFF2-40B4-BE49-F238E27FC236}">
                <a16:creationId xmlns:a16="http://schemas.microsoft.com/office/drawing/2014/main" id="{C1449301-759A-1F5C-5392-EDD89810D476}"/>
              </a:ext>
            </a:extLst>
          </p:cNvPr>
          <p:cNvSpPr txBox="1"/>
          <p:nvPr/>
        </p:nvSpPr>
        <p:spPr>
          <a:xfrm>
            <a:off x="250698" y="799340"/>
            <a:ext cx="2330644" cy="4997265"/>
          </a:xfrm>
          <a:prstGeom prst="rect">
            <a:avLst/>
          </a:prstGeom>
          <a:noFill/>
          <a:ln>
            <a:noFill/>
          </a:ln>
        </p:spPr>
        <p:txBody>
          <a:bodyPr wrap="square" rtlCol="0">
            <a:spAutoFit/>
          </a:bodyPr>
          <a:lstStyle/>
          <a:p>
            <a:pPr defTabSz="1219170">
              <a:spcBef>
                <a:spcPts val="800"/>
              </a:spcBef>
            </a:pPr>
            <a:r>
              <a:rPr lang="en-US" sz="1867" kern="0" dirty="0">
                <a:solidFill>
                  <a:sysClr val="windowText" lastClr="000000"/>
                </a:solidFill>
                <a:latin typeface="Arial"/>
              </a:rPr>
              <a:t>Updated quarterly to include new projects and/or project status updates</a:t>
            </a:r>
          </a:p>
          <a:p>
            <a:pPr defTabSz="1219170">
              <a:spcBef>
                <a:spcPts val="800"/>
              </a:spcBef>
            </a:pPr>
            <a:r>
              <a:rPr lang="en-US" sz="1867" kern="0" dirty="0">
                <a:solidFill>
                  <a:sysClr val="windowText" lastClr="000000"/>
                </a:solidFill>
                <a:latin typeface="Arial"/>
              </a:rPr>
              <a:t>Keywords include critical commodities linked to focus area mineral system(s)</a:t>
            </a:r>
          </a:p>
          <a:p>
            <a:pPr defTabSz="1219170">
              <a:spcBef>
                <a:spcPts val="800"/>
              </a:spcBef>
            </a:pPr>
            <a:r>
              <a:rPr lang="en-US" sz="1867" kern="0" dirty="0">
                <a:solidFill>
                  <a:sysClr val="windowText" lastClr="000000"/>
                </a:solidFill>
                <a:latin typeface="Arial"/>
              </a:rPr>
              <a:t>Project descriptions link to data and any associated publications</a:t>
            </a:r>
          </a:p>
          <a:p>
            <a:pPr defTabSz="1219170">
              <a:spcBef>
                <a:spcPts val="800"/>
              </a:spcBef>
            </a:pPr>
            <a:r>
              <a:rPr lang="en-US" sz="1867" i="1" kern="0" dirty="0">
                <a:solidFill>
                  <a:sysClr val="windowText" lastClr="000000"/>
                </a:solidFill>
                <a:latin typeface="Arial"/>
              </a:rPr>
              <a:t>Building new functions into this system based on user feedback</a:t>
            </a:r>
          </a:p>
        </p:txBody>
      </p:sp>
    </p:spTree>
    <p:extLst>
      <p:ext uri="{BB962C8B-B14F-4D97-AF65-F5344CB8AC3E}">
        <p14:creationId xmlns:p14="http://schemas.microsoft.com/office/powerpoint/2010/main" val="2583796473"/>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oster with text and images on it&#10;&#10;Description automatically generated">
            <a:extLst>
              <a:ext uri="{FF2B5EF4-FFF2-40B4-BE49-F238E27FC236}">
                <a16:creationId xmlns:a16="http://schemas.microsoft.com/office/drawing/2014/main" id="{FF9F7FAC-5A7C-2A87-1FAF-FF1CFF1AE10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8875059" cy="6858000"/>
          </a:xfrm>
          <a:prstGeom prst="rect">
            <a:avLst/>
          </a:prstGeom>
        </p:spPr>
      </p:pic>
      <p:sp>
        <p:nvSpPr>
          <p:cNvPr id="8" name="Content Placeholder 1">
            <a:extLst>
              <a:ext uri="{FF2B5EF4-FFF2-40B4-BE49-F238E27FC236}">
                <a16:creationId xmlns:a16="http://schemas.microsoft.com/office/drawing/2014/main" id="{82F1A4E2-60D0-9FC2-F4C4-5E0B36B184FE}"/>
              </a:ext>
            </a:extLst>
          </p:cNvPr>
          <p:cNvSpPr txBox="1">
            <a:spLocks/>
          </p:cNvSpPr>
          <p:nvPr/>
        </p:nvSpPr>
        <p:spPr>
          <a:xfrm>
            <a:off x="9036970" y="1"/>
            <a:ext cx="3155031" cy="6857999"/>
          </a:xfrm>
          <a:prstGeom prst="rect">
            <a:avLst/>
          </a:prstGeom>
          <a:noFill/>
        </p:spPr>
        <p:txBody>
          <a:bodyPr wrap="square" lIns="0" tIns="0" rIns="0" bIns="0" anchor="t">
            <a:noAutofit/>
          </a:bodyPr>
          <a:lstStyle>
            <a:lvl1pPr marL="0">
              <a:defRPr b="0" i="0">
                <a:solidFill>
                  <a:schemeClr val="tx1"/>
                </a:solidFill>
                <a:latin typeface="Arial" panose="020B0604020202020204" pitchFamily="34" charset="0"/>
                <a:ea typeface="+mn-ea"/>
                <a:cs typeface="+mn-cs"/>
              </a:defRPr>
            </a:lvl1pPr>
            <a:lvl2pPr marL="228600">
              <a:defRPr>
                <a:latin typeface="+mn-lt"/>
                <a:ea typeface="+mn-ea"/>
                <a:cs typeface="+mn-cs"/>
              </a:defRPr>
            </a:lvl2pPr>
            <a:lvl3pPr marL="457200">
              <a:defRPr>
                <a:latin typeface="+mn-lt"/>
                <a:ea typeface="+mn-ea"/>
                <a:cs typeface="+mn-cs"/>
              </a:defRPr>
            </a:lvl3pPr>
            <a:lvl4pPr marL="685800">
              <a:defRPr>
                <a:latin typeface="+mn-lt"/>
                <a:ea typeface="+mn-ea"/>
                <a:cs typeface="+mn-cs"/>
              </a:defRPr>
            </a:lvl4pPr>
            <a:lvl5pPr marL="914400">
              <a:defRPr>
                <a:latin typeface="+mn-lt"/>
                <a:ea typeface="+mn-ea"/>
                <a:cs typeface="+mn-cs"/>
              </a:defRPr>
            </a:lvl5pPr>
            <a:lvl6pPr marL="1143000">
              <a:defRPr>
                <a:latin typeface="+mn-lt"/>
                <a:ea typeface="+mn-ea"/>
                <a:cs typeface="+mn-cs"/>
              </a:defRPr>
            </a:lvl6pPr>
            <a:lvl7pPr marL="1371600">
              <a:defRPr>
                <a:latin typeface="+mn-lt"/>
                <a:ea typeface="+mn-ea"/>
                <a:cs typeface="+mn-cs"/>
              </a:defRPr>
            </a:lvl7pPr>
            <a:lvl8pPr marL="1600200">
              <a:defRPr>
                <a:latin typeface="+mn-lt"/>
                <a:ea typeface="+mn-ea"/>
                <a:cs typeface="+mn-cs"/>
              </a:defRPr>
            </a:lvl8pPr>
            <a:lvl9pPr marL="1828800">
              <a:defRPr>
                <a:latin typeface="+mn-lt"/>
                <a:ea typeface="+mn-ea"/>
                <a:cs typeface="+mn-cs"/>
              </a:defRPr>
            </a:lvl9pPr>
          </a:lstStyle>
          <a:p>
            <a:pPr defTabSz="1219170"/>
            <a:endParaRPr lang="en-US" sz="1867" b="1" kern="0" dirty="0">
              <a:solidFill>
                <a:prstClr val="black"/>
              </a:solidFill>
            </a:endParaRPr>
          </a:p>
          <a:p>
            <a:pPr defTabSz="1219170"/>
            <a:r>
              <a:rPr lang="en-US" sz="2133" b="1" kern="0" dirty="0">
                <a:solidFill>
                  <a:prstClr val="black"/>
                </a:solidFill>
              </a:rPr>
              <a:t>USGS Contacts:</a:t>
            </a:r>
          </a:p>
          <a:p>
            <a:pPr defTabSz="1219170"/>
            <a:endParaRPr lang="en-US" sz="2133" b="1" kern="0" dirty="0">
              <a:solidFill>
                <a:prstClr val="black"/>
              </a:solidFill>
            </a:endParaRPr>
          </a:p>
          <a:p>
            <a:pPr defTabSz="1219170"/>
            <a:r>
              <a:rPr lang="en-US" sz="2133" b="1" kern="0" dirty="0">
                <a:solidFill>
                  <a:prstClr val="black"/>
                </a:solidFill>
              </a:rPr>
              <a:t>Jamey Jones</a:t>
            </a:r>
          </a:p>
          <a:p>
            <a:pPr defTabSz="1219170"/>
            <a:r>
              <a:rPr lang="en-US" sz="1867" kern="0" dirty="0">
                <a:solidFill>
                  <a:prstClr val="black"/>
                </a:solidFill>
              </a:rPr>
              <a:t>Earth MRI Science </a:t>
            </a:r>
          </a:p>
          <a:p>
            <a:pPr defTabSz="1219170"/>
            <a:r>
              <a:rPr lang="en-US" sz="1867" kern="0" dirty="0">
                <a:solidFill>
                  <a:prstClr val="black"/>
                </a:solidFill>
              </a:rPr>
              <a:t>Coordinator</a:t>
            </a:r>
          </a:p>
          <a:p>
            <a:pPr defTabSz="1219170"/>
            <a:r>
              <a:rPr lang="en-US" sz="1867" kern="0" dirty="0">
                <a:solidFill>
                  <a:prstClr val="black"/>
                </a:solidFill>
              </a:rPr>
              <a:t>jvjones@usgs.gov</a:t>
            </a:r>
          </a:p>
          <a:p>
            <a:pPr defTabSz="1219170"/>
            <a:endParaRPr lang="en-US" sz="1867" b="1" kern="0" dirty="0">
              <a:solidFill>
                <a:prstClr val="black"/>
              </a:solidFill>
            </a:endParaRPr>
          </a:p>
          <a:p>
            <a:pPr defTabSz="1219170"/>
            <a:r>
              <a:rPr lang="en-US" sz="2133" b="1" kern="0" dirty="0">
                <a:solidFill>
                  <a:prstClr val="black"/>
                </a:solidFill>
              </a:rPr>
              <a:t>Patty Loferski</a:t>
            </a:r>
          </a:p>
          <a:p>
            <a:pPr defTabSz="1219170"/>
            <a:r>
              <a:rPr lang="en-US" sz="1867" kern="0" dirty="0">
                <a:solidFill>
                  <a:prstClr val="black"/>
                </a:solidFill>
              </a:rPr>
              <a:t>Earth MRI Deputy </a:t>
            </a:r>
          </a:p>
          <a:p>
            <a:pPr defTabSz="1219170"/>
            <a:r>
              <a:rPr lang="en-US" sz="1867" kern="0" dirty="0">
                <a:solidFill>
                  <a:prstClr val="black"/>
                </a:solidFill>
              </a:rPr>
              <a:t>Science Coordinator</a:t>
            </a:r>
          </a:p>
          <a:p>
            <a:pPr defTabSz="1219170"/>
            <a:r>
              <a:rPr lang="en-US" sz="1867" kern="0" dirty="0">
                <a:solidFill>
                  <a:prstClr val="black"/>
                </a:solidFill>
              </a:rPr>
              <a:t>ploferski@usgs.gov </a:t>
            </a:r>
          </a:p>
          <a:p>
            <a:pPr defTabSz="1219170"/>
            <a:endParaRPr lang="en-US" sz="1867" b="1" kern="0" dirty="0">
              <a:solidFill>
                <a:prstClr val="black"/>
              </a:solidFill>
            </a:endParaRPr>
          </a:p>
          <a:p>
            <a:pPr defTabSz="1219170"/>
            <a:r>
              <a:rPr lang="en-US" sz="2133" b="1" kern="0" dirty="0">
                <a:solidFill>
                  <a:prstClr val="black"/>
                </a:solidFill>
              </a:rPr>
              <a:t>Colin Williams</a:t>
            </a:r>
          </a:p>
          <a:p>
            <a:pPr defTabSz="1219170"/>
            <a:r>
              <a:rPr lang="en-US" sz="1867" kern="0" dirty="0">
                <a:solidFill>
                  <a:prstClr val="black"/>
                </a:solidFill>
              </a:rPr>
              <a:t>Mineral Resources </a:t>
            </a:r>
          </a:p>
          <a:p>
            <a:pPr defTabSz="1219170"/>
            <a:r>
              <a:rPr lang="en-US" sz="1867" kern="0" dirty="0">
                <a:solidFill>
                  <a:prstClr val="black"/>
                </a:solidFill>
              </a:rPr>
              <a:t>Program Coordinator</a:t>
            </a:r>
          </a:p>
          <a:p>
            <a:pPr defTabSz="1219170"/>
            <a:r>
              <a:rPr lang="en-US" sz="1867" kern="0" dirty="0">
                <a:solidFill>
                  <a:prstClr val="black"/>
                </a:solidFill>
              </a:rPr>
              <a:t>colin@usgs.gov</a:t>
            </a:r>
          </a:p>
          <a:p>
            <a:pPr defTabSz="1219170"/>
            <a:endParaRPr lang="en-US" sz="2160" b="1" kern="0" dirty="0">
              <a:solidFill>
                <a:prstClr val="white"/>
              </a:solidFill>
            </a:endParaRPr>
          </a:p>
        </p:txBody>
      </p:sp>
    </p:spTree>
    <p:extLst>
      <p:ext uri="{BB962C8B-B14F-4D97-AF65-F5344CB8AC3E}">
        <p14:creationId xmlns:p14="http://schemas.microsoft.com/office/powerpoint/2010/main" val="4088895400"/>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D500C-D57F-FB4F-B1B8-1E5DE478EE44}"/>
            </a:ext>
          </a:extLst>
        </p:cNvPr>
        <p:cNvGrpSpPr/>
        <p:nvPr/>
      </p:nvGrpSpPr>
      <p:grpSpPr>
        <a:xfrm>
          <a:off x="0" y="0"/>
          <a:ext cx="0" cy="0"/>
          <a:chOff x="0" y="0"/>
          <a:chExt cx="0" cy="0"/>
        </a:xfrm>
      </p:grpSpPr>
      <p:grpSp>
        <p:nvGrpSpPr>
          <p:cNvPr id="9" name="Group 15">
            <a:extLst>
              <a:ext uri="{FF2B5EF4-FFF2-40B4-BE49-F238E27FC236}">
                <a16:creationId xmlns:a16="http://schemas.microsoft.com/office/drawing/2014/main" id="{94FAFAA7-9631-586F-5E95-EE73E1017A01}"/>
              </a:ext>
            </a:extLst>
          </p:cNvPr>
          <p:cNvGrpSpPr/>
          <p:nvPr/>
        </p:nvGrpSpPr>
        <p:grpSpPr>
          <a:xfrm>
            <a:off x="1453118" y="1365363"/>
            <a:ext cx="10738882" cy="4557185"/>
            <a:chOff x="-616173" y="-25473"/>
            <a:chExt cx="1585467" cy="628213"/>
          </a:xfrm>
        </p:grpSpPr>
        <p:sp>
          <p:nvSpPr>
            <p:cNvPr id="10" name="Freeform 16">
              <a:extLst>
                <a:ext uri="{FF2B5EF4-FFF2-40B4-BE49-F238E27FC236}">
                  <a16:creationId xmlns:a16="http://schemas.microsoft.com/office/drawing/2014/main" id="{005F14A6-FE88-D84B-81BC-543D0FAFD275}"/>
                </a:ext>
              </a:extLst>
            </p:cNvPr>
            <p:cNvSpPr/>
            <p:nvPr/>
          </p:nvSpPr>
          <p:spPr>
            <a:xfrm>
              <a:off x="-616173" y="-25473"/>
              <a:ext cx="1585467" cy="602740"/>
            </a:xfrm>
            <a:custGeom>
              <a:avLst/>
              <a:gdLst/>
              <a:ahLst/>
              <a:cxnLst/>
              <a:rect l="l" t="t" r="r" b="b"/>
              <a:pathLst>
                <a:path w="904746" h="602740">
                  <a:moveTo>
                    <a:pt x="904746" y="301370"/>
                  </a:moveTo>
                  <a:lnTo>
                    <a:pt x="701546" y="602740"/>
                  </a:lnTo>
                  <a:lnTo>
                    <a:pt x="203200" y="602740"/>
                  </a:lnTo>
                  <a:lnTo>
                    <a:pt x="0" y="301370"/>
                  </a:lnTo>
                  <a:lnTo>
                    <a:pt x="203200" y="0"/>
                  </a:lnTo>
                  <a:lnTo>
                    <a:pt x="701546" y="0"/>
                  </a:lnTo>
                  <a:lnTo>
                    <a:pt x="904746" y="301370"/>
                  </a:lnTo>
                  <a:close/>
                </a:path>
              </a:pathLst>
            </a:custGeom>
            <a:solidFill>
              <a:srgbClr val="F6F2E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TextBox 17">
              <a:extLst>
                <a:ext uri="{FF2B5EF4-FFF2-40B4-BE49-F238E27FC236}">
                  <a16:creationId xmlns:a16="http://schemas.microsoft.com/office/drawing/2014/main" id="{CC5A4B90-7954-8C64-3E3C-1B8666C3AD41}"/>
                </a:ext>
              </a:extLst>
            </p:cNvPr>
            <p:cNvSpPr txBox="1"/>
            <p:nvPr/>
          </p:nvSpPr>
          <p:spPr>
            <a:xfrm>
              <a:off x="114300" y="0"/>
              <a:ext cx="676146" cy="602740"/>
            </a:xfrm>
            <a:prstGeom prst="rect">
              <a:avLst/>
            </a:prstGeom>
          </p:spPr>
          <p:txBody>
            <a:bodyPr lIns="50800" tIns="50800" rIns="50800" bIns="50800" rtlCol="0" anchor="ctr"/>
            <a:lstStyle/>
            <a:p>
              <a:pPr marL="0" marR="0" lvl="0" indent="0" algn="ctr" defTabSz="914400" rtl="0" eaLnBrk="1" fontAlgn="auto" latinLnBrk="0" hangingPunct="1">
                <a:lnSpc>
                  <a:spcPts val="3168"/>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 name="Title 4">
            <a:extLst>
              <a:ext uri="{FF2B5EF4-FFF2-40B4-BE49-F238E27FC236}">
                <a16:creationId xmlns:a16="http://schemas.microsoft.com/office/drawing/2014/main" id="{4D70F887-FEBA-C9E5-F7BF-F5F8CFC6690C}"/>
              </a:ext>
            </a:extLst>
          </p:cNvPr>
          <p:cNvSpPr>
            <a:spLocks noGrp="1"/>
          </p:cNvSpPr>
          <p:nvPr>
            <p:ph type="title"/>
          </p:nvPr>
        </p:nvSpPr>
        <p:spPr>
          <a:xfrm>
            <a:off x="0" y="258022"/>
            <a:ext cx="10259368" cy="589309"/>
          </a:xfrm>
        </p:spPr>
        <p:txBody>
          <a:bodyPr>
            <a:normAutofit fontScale="90000"/>
          </a:bodyPr>
          <a:lstStyle/>
          <a:p>
            <a:pPr algn="ctr"/>
            <a:r>
              <a:rPr lang="en-US" sz="3700" b="1" dirty="0"/>
              <a:t>WRP Tribal Engagement Committee Co-Chairs</a:t>
            </a:r>
            <a:endParaRPr lang="en-US" dirty="0"/>
          </a:p>
        </p:txBody>
      </p:sp>
      <p:sp>
        <p:nvSpPr>
          <p:cNvPr id="2" name="Slide Number Placeholder 1">
            <a:extLst>
              <a:ext uri="{FF2B5EF4-FFF2-40B4-BE49-F238E27FC236}">
                <a16:creationId xmlns:a16="http://schemas.microsoft.com/office/drawing/2014/main" id="{720CC163-797C-1C73-5190-E99C623782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A4F1F8-A13E-442A-A38F-B6C32B3D898B}" type="slidenum">
              <a:rPr kumimoji="0" lang="en-US" sz="1150" b="0" i="0" u="none" strike="noStrike" kern="1200" cap="none" spc="0" normalizeH="0" baseline="0" noProof="0" smtClean="0">
                <a:ln>
                  <a:noFill/>
                </a:ln>
                <a:solidFill>
                  <a:srgbClr val="965D3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150" b="0" i="0" u="none" strike="noStrike" kern="1200" cap="none" spc="0" normalizeH="0" baseline="0" noProof="0">
              <a:ln>
                <a:noFill/>
              </a:ln>
              <a:solidFill>
                <a:srgbClr val="965D3C"/>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18EA17FC-C03C-B74F-A2C4-D95A94E20371}"/>
              </a:ext>
            </a:extLst>
          </p:cNvPr>
          <p:cNvGrpSpPr/>
          <p:nvPr/>
        </p:nvGrpSpPr>
        <p:grpSpPr>
          <a:xfrm>
            <a:off x="3703975" y="1920132"/>
            <a:ext cx="7447781" cy="3262860"/>
            <a:chOff x="3897158" y="2622837"/>
            <a:chExt cx="7447781" cy="3262860"/>
          </a:xfrm>
        </p:grpSpPr>
        <p:sp>
          <p:nvSpPr>
            <p:cNvPr id="17" name="Freeform: Shape 16">
              <a:extLst>
                <a:ext uri="{FF2B5EF4-FFF2-40B4-BE49-F238E27FC236}">
                  <a16:creationId xmlns:a16="http://schemas.microsoft.com/office/drawing/2014/main" id="{D2101426-0658-0EC2-603E-2073460B219E}"/>
                </a:ext>
              </a:extLst>
            </p:cNvPr>
            <p:cNvSpPr/>
            <p:nvPr/>
          </p:nvSpPr>
          <p:spPr>
            <a:xfrm>
              <a:off x="6578359" y="2728092"/>
              <a:ext cx="4766580" cy="842028"/>
            </a:xfrm>
            <a:custGeom>
              <a:avLst/>
              <a:gdLst>
                <a:gd name="connsiteX0" fmla="*/ 140341 w 842028"/>
                <a:gd name="connsiteY0" fmla="*/ 0 h 4766580"/>
                <a:gd name="connsiteX1" fmla="*/ 701687 w 842028"/>
                <a:gd name="connsiteY1" fmla="*/ 0 h 4766580"/>
                <a:gd name="connsiteX2" fmla="*/ 842028 w 842028"/>
                <a:gd name="connsiteY2" fmla="*/ 140341 h 4766580"/>
                <a:gd name="connsiteX3" fmla="*/ 842028 w 842028"/>
                <a:gd name="connsiteY3" fmla="*/ 4766580 h 4766580"/>
                <a:gd name="connsiteX4" fmla="*/ 842028 w 842028"/>
                <a:gd name="connsiteY4" fmla="*/ 4766580 h 4766580"/>
                <a:gd name="connsiteX5" fmla="*/ 0 w 842028"/>
                <a:gd name="connsiteY5" fmla="*/ 4766580 h 4766580"/>
                <a:gd name="connsiteX6" fmla="*/ 0 w 842028"/>
                <a:gd name="connsiteY6" fmla="*/ 4766580 h 4766580"/>
                <a:gd name="connsiteX7" fmla="*/ 0 w 842028"/>
                <a:gd name="connsiteY7" fmla="*/ 140341 h 4766580"/>
                <a:gd name="connsiteX8" fmla="*/ 140341 w 842028"/>
                <a:gd name="connsiteY8" fmla="*/ 0 h 476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028" h="4766580">
                  <a:moveTo>
                    <a:pt x="842028" y="794449"/>
                  </a:moveTo>
                  <a:lnTo>
                    <a:pt x="842028" y="3972131"/>
                  </a:lnTo>
                  <a:cubicBezTo>
                    <a:pt x="842028" y="4410890"/>
                    <a:pt x="830928" y="4766577"/>
                    <a:pt x="817236" y="4766577"/>
                  </a:cubicBezTo>
                  <a:lnTo>
                    <a:pt x="0" y="4766577"/>
                  </a:lnTo>
                  <a:lnTo>
                    <a:pt x="0" y="4766577"/>
                  </a:lnTo>
                  <a:lnTo>
                    <a:pt x="0" y="3"/>
                  </a:lnTo>
                  <a:lnTo>
                    <a:pt x="0" y="3"/>
                  </a:lnTo>
                  <a:lnTo>
                    <a:pt x="817236" y="3"/>
                  </a:lnTo>
                  <a:cubicBezTo>
                    <a:pt x="830928" y="3"/>
                    <a:pt x="842028" y="355690"/>
                    <a:pt x="842028" y="794449"/>
                  </a:cubicBezTo>
                  <a:close/>
                </a:path>
              </a:pathLst>
            </a:custGeom>
            <a:solidFill>
              <a:srgbClr val="FFFFFF">
                <a:alpha val="90000"/>
              </a:srgbClr>
            </a:solidFill>
            <a:ln>
              <a:solidFill>
                <a:srgbClr val="965D3C">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3820" tIns="83014" rIns="124924" bIns="83014" numCol="1" spcCol="1270" anchor="ctr" anchorCtr="0">
              <a:noAutofit/>
            </a:bodyPr>
            <a:lstStyle/>
            <a:p>
              <a:pPr marL="228600" marR="0" lvl="1" indent="-228600" algn="l" defTabSz="977900" rtl="0" eaLnBrk="1" fontAlgn="auto" latinLnBrk="0" hangingPunct="1">
                <a:lnSpc>
                  <a:spcPct val="90000"/>
                </a:lnSpc>
                <a:spcBef>
                  <a:spcPct val="0"/>
                </a:spcBef>
                <a:spcAft>
                  <a:spcPct val="15000"/>
                </a:spcAft>
                <a:buClrTx/>
                <a:buSzTx/>
                <a:buFontTx/>
                <a:buChar char="•"/>
                <a:tabLst/>
                <a:defRPr/>
              </a:pPr>
              <a:r>
                <a:rPr kumimoji="0" lang="en-US" sz="2200" b="0" i="0" u="none" strike="noStrike" kern="1200" cap="none" spc="0" normalizeH="0" baseline="0" noProof="0" dirty="0">
                  <a:ln>
                    <a:noFill/>
                  </a:ln>
                  <a:solidFill>
                    <a:prstClr val="black">
                      <a:hueOff val="0"/>
                      <a:satOff val="0"/>
                      <a:lumOff val="0"/>
                      <a:alphaOff val="0"/>
                    </a:prstClr>
                  </a:solidFill>
                  <a:effectLst/>
                  <a:uLnTx/>
                  <a:uFillTx/>
                  <a:latin typeface="Aptos" panose="02110004020202020204"/>
                  <a:ea typeface="+mn-ea"/>
                  <a:cs typeface="+mn-cs"/>
                </a:rPr>
                <a:t>CEO, </a:t>
              </a:r>
              <a:r>
                <a:rPr kumimoji="0" lang="en-US" sz="2200" b="0" i="0" u="none" strike="noStrike" kern="1200" cap="none" spc="0" normalizeH="0" baseline="0" noProof="0" dirty="0" err="1">
                  <a:ln>
                    <a:noFill/>
                  </a:ln>
                  <a:solidFill>
                    <a:prstClr val="black">
                      <a:hueOff val="0"/>
                      <a:satOff val="0"/>
                      <a:lumOff val="0"/>
                      <a:alphaOff val="0"/>
                    </a:prstClr>
                  </a:solidFill>
                  <a:effectLst/>
                  <a:uLnTx/>
                  <a:uFillTx/>
                  <a:latin typeface="Aptos" panose="02110004020202020204"/>
                  <a:ea typeface="+mn-ea"/>
                  <a:cs typeface="+mn-cs"/>
                </a:rPr>
                <a:t>Ewiiaapaayp</a:t>
              </a:r>
              <a:r>
                <a:rPr kumimoji="0" lang="en-US" sz="2200" b="0" i="0" u="none" strike="noStrike" kern="1200" cap="none" spc="0" normalizeH="0" baseline="0" noProof="0" dirty="0">
                  <a:ln>
                    <a:noFill/>
                  </a:ln>
                  <a:solidFill>
                    <a:prstClr val="black">
                      <a:hueOff val="0"/>
                      <a:satOff val="0"/>
                      <a:lumOff val="0"/>
                      <a:alphaOff val="0"/>
                    </a:prstClr>
                  </a:solidFill>
                  <a:effectLst/>
                  <a:uLnTx/>
                  <a:uFillTx/>
                  <a:latin typeface="Aptos" panose="02110004020202020204"/>
                  <a:ea typeface="+mn-ea"/>
                  <a:cs typeface="+mn-cs"/>
                </a:rPr>
                <a:t> Band of Kumeyaay Indians</a:t>
              </a:r>
            </a:p>
          </p:txBody>
        </p:sp>
        <p:sp>
          <p:nvSpPr>
            <p:cNvPr id="18" name="Freeform: Shape 17">
              <a:extLst>
                <a:ext uri="{FF2B5EF4-FFF2-40B4-BE49-F238E27FC236}">
                  <a16:creationId xmlns:a16="http://schemas.microsoft.com/office/drawing/2014/main" id="{E2FC26BF-57AA-51BE-0ACE-DC8E6A88D0D0}"/>
                </a:ext>
              </a:extLst>
            </p:cNvPr>
            <p:cNvSpPr/>
            <p:nvPr/>
          </p:nvSpPr>
          <p:spPr>
            <a:xfrm>
              <a:off x="3897158" y="2622837"/>
              <a:ext cx="2681201" cy="1052535"/>
            </a:xfrm>
            <a:custGeom>
              <a:avLst/>
              <a:gdLst>
                <a:gd name="connsiteX0" fmla="*/ 0 w 2681201"/>
                <a:gd name="connsiteY0" fmla="*/ 175426 h 1052535"/>
                <a:gd name="connsiteX1" fmla="*/ 175426 w 2681201"/>
                <a:gd name="connsiteY1" fmla="*/ 0 h 1052535"/>
                <a:gd name="connsiteX2" fmla="*/ 2505775 w 2681201"/>
                <a:gd name="connsiteY2" fmla="*/ 0 h 1052535"/>
                <a:gd name="connsiteX3" fmla="*/ 2681201 w 2681201"/>
                <a:gd name="connsiteY3" fmla="*/ 175426 h 1052535"/>
                <a:gd name="connsiteX4" fmla="*/ 2681201 w 2681201"/>
                <a:gd name="connsiteY4" fmla="*/ 877109 h 1052535"/>
                <a:gd name="connsiteX5" fmla="*/ 2505775 w 2681201"/>
                <a:gd name="connsiteY5" fmla="*/ 1052535 h 1052535"/>
                <a:gd name="connsiteX6" fmla="*/ 175426 w 2681201"/>
                <a:gd name="connsiteY6" fmla="*/ 1052535 h 1052535"/>
                <a:gd name="connsiteX7" fmla="*/ 0 w 2681201"/>
                <a:gd name="connsiteY7" fmla="*/ 877109 h 1052535"/>
                <a:gd name="connsiteX8" fmla="*/ 0 w 2681201"/>
                <a:gd name="connsiteY8" fmla="*/ 175426 h 1052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1201" h="1052535">
                  <a:moveTo>
                    <a:pt x="0" y="175426"/>
                  </a:moveTo>
                  <a:cubicBezTo>
                    <a:pt x="0" y="78541"/>
                    <a:pt x="78541" y="0"/>
                    <a:pt x="175426" y="0"/>
                  </a:cubicBezTo>
                  <a:lnTo>
                    <a:pt x="2505775" y="0"/>
                  </a:lnTo>
                  <a:cubicBezTo>
                    <a:pt x="2602660" y="0"/>
                    <a:pt x="2681201" y="78541"/>
                    <a:pt x="2681201" y="175426"/>
                  </a:cubicBezTo>
                  <a:lnTo>
                    <a:pt x="2681201" y="877109"/>
                  </a:lnTo>
                  <a:cubicBezTo>
                    <a:pt x="2681201" y="973994"/>
                    <a:pt x="2602660" y="1052535"/>
                    <a:pt x="2505775" y="1052535"/>
                  </a:cubicBezTo>
                  <a:lnTo>
                    <a:pt x="175426" y="1052535"/>
                  </a:lnTo>
                  <a:cubicBezTo>
                    <a:pt x="78541" y="1052535"/>
                    <a:pt x="0" y="973994"/>
                    <a:pt x="0" y="877109"/>
                  </a:cubicBezTo>
                  <a:lnTo>
                    <a:pt x="0" y="175426"/>
                  </a:lnTo>
                  <a:close/>
                </a:path>
              </a:pathLst>
            </a:custGeom>
            <a:solidFill>
              <a:srgbClr val="965D3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1871" tIns="106626" rIns="161871" bIns="106626" numCol="1" spcCol="1270" anchor="ctr" anchorCtr="0">
              <a:noAutofit/>
            </a:bodyPr>
            <a:lstStyle/>
            <a:p>
              <a:pPr marL="0" marR="0" lvl="0" indent="0" algn="ctr" defTabSz="1289050" rtl="0" eaLnBrk="1" fontAlgn="auto" latinLnBrk="0" hangingPunct="1">
                <a:lnSpc>
                  <a:spcPct val="90000"/>
                </a:lnSpc>
                <a:spcBef>
                  <a:spcPct val="0"/>
                </a:spcBef>
                <a:spcAft>
                  <a:spcPct val="35000"/>
                </a:spcAft>
                <a:buClrTx/>
                <a:buSzTx/>
                <a:buFontTx/>
                <a:buNone/>
                <a:tabLst/>
                <a:defRPr/>
              </a:pPr>
              <a:r>
                <a:rPr kumimoji="0" lang="en-US" sz="2900" b="1" i="0" u="none" strike="noStrike" kern="1200" cap="none" spc="0" normalizeH="0" baseline="0" noProof="0">
                  <a:ln>
                    <a:noFill/>
                  </a:ln>
                  <a:solidFill>
                    <a:prstClr val="white"/>
                  </a:solidFill>
                  <a:effectLst/>
                  <a:uLnTx/>
                  <a:uFillTx/>
                  <a:latin typeface="Aptos" panose="02110004020202020204"/>
                  <a:ea typeface="+mn-ea"/>
                  <a:cs typeface="+mn-cs"/>
                </a:rPr>
                <a:t>Will </a:t>
              </a:r>
              <a:r>
                <a:rPr kumimoji="0" lang="en-US" sz="2900" b="1" i="0" u="none" strike="noStrike" kern="1200" cap="none" spc="0" normalizeH="0" baseline="0" noProof="0" err="1">
                  <a:ln>
                    <a:noFill/>
                  </a:ln>
                  <a:solidFill>
                    <a:prstClr val="white"/>
                  </a:solidFill>
                  <a:effectLst/>
                  <a:uLnTx/>
                  <a:uFillTx/>
                  <a:latin typeface="Aptos" panose="02110004020202020204"/>
                  <a:ea typeface="+mn-ea"/>
                  <a:cs typeface="+mn-cs"/>
                </a:rPr>
                <a:t>Micklin</a:t>
              </a:r>
              <a:endParaRPr kumimoji="0" lang="en-US" sz="29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Freeform: Shape 18">
              <a:extLst>
                <a:ext uri="{FF2B5EF4-FFF2-40B4-BE49-F238E27FC236}">
                  <a16:creationId xmlns:a16="http://schemas.microsoft.com/office/drawing/2014/main" id="{4B7154E2-F04B-0282-125D-27A37A24FFE0}"/>
                </a:ext>
              </a:extLst>
            </p:cNvPr>
            <p:cNvSpPr/>
            <p:nvPr/>
          </p:nvSpPr>
          <p:spPr>
            <a:xfrm>
              <a:off x="6578359" y="3833253"/>
              <a:ext cx="4766580" cy="842028"/>
            </a:xfrm>
            <a:custGeom>
              <a:avLst/>
              <a:gdLst>
                <a:gd name="connsiteX0" fmla="*/ 140341 w 842028"/>
                <a:gd name="connsiteY0" fmla="*/ 0 h 4766580"/>
                <a:gd name="connsiteX1" fmla="*/ 701687 w 842028"/>
                <a:gd name="connsiteY1" fmla="*/ 0 h 4766580"/>
                <a:gd name="connsiteX2" fmla="*/ 842028 w 842028"/>
                <a:gd name="connsiteY2" fmla="*/ 140341 h 4766580"/>
                <a:gd name="connsiteX3" fmla="*/ 842028 w 842028"/>
                <a:gd name="connsiteY3" fmla="*/ 4766580 h 4766580"/>
                <a:gd name="connsiteX4" fmla="*/ 842028 w 842028"/>
                <a:gd name="connsiteY4" fmla="*/ 4766580 h 4766580"/>
                <a:gd name="connsiteX5" fmla="*/ 0 w 842028"/>
                <a:gd name="connsiteY5" fmla="*/ 4766580 h 4766580"/>
                <a:gd name="connsiteX6" fmla="*/ 0 w 842028"/>
                <a:gd name="connsiteY6" fmla="*/ 4766580 h 4766580"/>
                <a:gd name="connsiteX7" fmla="*/ 0 w 842028"/>
                <a:gd name="connsiteY7" fmla="*/ 140341 h 4766580"/>
                <a:gd name="connsiteX8" fmla="*/ 140341 w 842028"/>
                <a:gd name="connsiteY8" fmla="*/ 0 h 476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028" h="4766580">
                  <a:moveTo>
                    <a:pt x="842028" y="794449"/>
                  </a:moveTo>
                  <a:lnTo>
                    <a:pt x="842028" y="3972131"/>
                  </a:lnTo>
                  <a:cubicBezTo>
                    <a:pt x="842028" y="4410890"/>
                    <a:pt x="830928" y="4766577"/>
                    <a:pt x="817236" y="4766577"/>
                  </a:cubicBezTo>
                  <a:lnTo>
                    <a:pt x="0" y="4766577"/>
                  </a:lnTo>
                  <a:lnTo>
                    <a:pt x="0" y="4766577"/>
                  </a:lnTo>
                  <a:lnTo>
                    <a:pt x="0" y="3"/>
                  </a:lnTo>
                  <a:lnTo>
                    <a:pt x="0" y="3"/>
                  </a:lnTo>
                  <a:lnTo>
                    <a:pt x="817236" y="3"/>
                  </a:lnTo>
                  <a:cubicBezTo>
                    <a:pt x="830928" y="3"/>
                    <a:pt x="842028" y="355690"/>
                    <a:pt x="842028" y="794449"/>
                  </a:cubicBezTo>
                  <a:close/>
                </a:path>
              </a:pathLst>
            </a:custGeom>
            <a:solidFill>
              <a:srgbClr val="FFFFFF">
                <a:alpha val="90000"/>
              </a:srgbClr>
            </a:solidFill>
            <a:ln>
              <a:solidFill>
                <a:srgbClr val="965D3C">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3820" tIns="83014" rIns="124924" bIns="83014" numCol="1" spcCol="1270" anchor="ctr" anchorCtr="0">
              <a:noAutofit/>
            </a:bodyPr>
            <a:lstStyle/>
            <a:p>
              <a:pPr marL="228600" marR="0" lvl="1" indent="-228600" algn="l" defTabSz="977900" rtl="0" eaLnBrk="1" fontAlgn="auto" latinLnBrk="0" hangingPunct="1">
                <a:lnSpc>
                  <a:spcPct val="90000"/>
                </a:lnSpc>
                <a:spcBef>
                  <a:spcPct val="0"/>
                </a:spcBef>
                <a:spcAft>
                  <a:spcPct val="15000"/>
                </a:spcAft>
                <a:buClrTx/>
                <a:buSzTx/>
                <a:buFontTx/>
                <a:buChar char="•"/>
                <a:tabLst/>
                <a:defRPr/>
              </a:pPr>
              <a:r>
                <a:rPr kumimoji="0" lang="en-US" sz="22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rPr>
                <a:t>Hopi Tribal Council Representative</a:t>
              </a:r>
            </a:p>
          </p:txBody>
        </p:sp>
        <p:sp>
          <p:nvSpPr>
            <p:cNvPr id="20" name="Freeform: Shape 19">
              <a:extLst>
                <a:ext uri="{FF2B5EF4-FFF2-40B4-BE49-F238E27FC236}">
                  <a16:creationId xmlns:a16="http://schemas.microsoft.com/office/drawing/2014/main" id="{222412EC-F163-3A56-0B3D-09DA6C13A51D}"/>
                </a:ext>
              </a:extLst>
            </p:cNvPr>
            <p:cNvSpPr/>
            <p:nvPr/>
          </p:nvSpPr>
          <p:spPr>
            <a:xfrm>
              <a:off x="3897158" y="3727999"/>
              <a:ext cx="2681201" cy="1052535"/>
            </a:xfrm>
            <a:custGeom>
              <a:avLst/>
              <a:gdLst>
                <a:gd name="connsiteX0" fmla="*/ 0 w 2681201"/>
                <a:gd name="connsiteY0" fmla="*/ 175426 h 1052535"/>
                <a:gd name="connsiteX1" fmla="*/ 175426 w 2681201"/>
                <a:gd name="connsiteY1" fmla="*/ 0 h 1052535"/>
                <a:gd name="connsiteX2" fmla="*/ 2505775 w 2681201"/>
                <a:gd name="connsiteY2" fmla="*/ 0 h 1052535"/>
                <a:gd name="connsiteX3" fmla="*/ 2681201 w 2681201"/>
                <a:gd name="connsiteY3" fmla="*/ 175426 h 1052535"/>
                <a:gd name="connsiteX4" fmla="*/ 2681201 w 2681201"/>
                <a:gd name="connsiteY4" fmla="*/ 877109 h 1052535"/>
                <a:gd name="connsiteX5" fmla="*/ 2505775 w 2681201"/>
                <a:gd name="connsiteY5" fmla="*/ 1052535 h 1052535"/>
                <a:gd name="connsiteX6" fmla="*/ 175426 w 2681201"/>
                <a:gd name="connsiteY6" fmla="*/ 1052535 h 1052535"/>
                <a:gd name="connsiteX7" fmla="*/ 0 w 2681201"/>
                <a:gd name="connsiteY7" fmla="*/ 877109 h 1052535"/>
                <a:gd name="connsiteX8" fmla="*/ 0 w 2681201"/>
                <a:gd name="connsiteY8" fmla="*/ 175426 h 1052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1201" h="1052535">
                  <a:moveTo>
                    <a:pt x="0" y="175426"/>
                  </a:moveTo>
                  <a:cubicBezTo>
                    <a:pt x="0" y="78541"/>
                    <a:pt x="78541" y="0"/>
                    <a:pt x="175426" y="0"/>
                  </a:cubicBezTo>
                  <a:lnTo>
                    <a:pt x="2505775" y="0"/>
                  </a:lnTo>
                  <a:cubicBezTo>
                    <a:pt x="2602660" y="0"/>
                    <a:pt x="2681201" y="78541"/>
                    <a:pt x="2681201" y="175426"/>
                  </a:cubicBezTo>
                  <a:lnTo>
                    <a:pt x="2681201" y="877109"/>
                  </a:lnTo>
                  <a:cubicBezTo>
                    <a:pt x="2681201" y="973994"/>
                    <a:pt x="2602660" y="1052535"/>
                    <a:pt x="2505775" y="1052535"/>
                  </a:cubicBezTo>
                  <a:lnTo>
                    <a:pt x="175426" y="1052535"/>
                  </a:lnTo>
                  <a:cubicBezTo>
                    <a:pt x="78541" y="1052535"/>
                    <a:pt x="0" y="973994"/>
                    <a:pt x="0" y="877109"/>
                  </a:cubicBezTo>
                  <a:lnTo>
                    <a:pt x="0" y="175426"/>
                  </a:lnTo>
                  <a:close/>
                </a:path>
              </a:pathLst>
            </a:custGeom>
            <a:solidFill>
              <a:srgbClr val="965D3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1871" tIns="106626" rIns="161871" bIns="106626" numCol="1" spcCol="1270" anchor="ctr" anchorCtr="0">
              <a:noAutofit/>
            </a:bodyPr>
            <a:lstStyle/>
            <a:p>
              <a:pPr marL="0" marR="0" lvl="0" indent="0" algn="ctr" defTabSz="1289050" rtl="0" eaLnBrk="1" fontAlgn="auto" latinLnBrk="0" hangingPunct="1">
                <a:lnSpc>
                  <a:spcPct val="90000"/>
                </a:lnSpc>
                <a:spcBef>
                  <a:spcPct val="0"/>
                </a:spcBef>
                <a:spcAft>
                  <a:spcPct val="35000"/>
                </a:spcAft>
                <a:buClrTx/>
                <a:buSzTx/>
                <a:buFontTx/>
                <a:buNone/>
                <a:tabLst/>
                <a:defRPr/>
              </a:pPr>
              <a:r>
                <a:rPr kumimoji="0" lang="en-US" sz="2900" b="1" i="0" u="none" strike="noStrike" kern="1200" cap="none" spc="0" normalizeH="0" baseline="0" noProof="0">
                  <a:ln>
                    <a:noFill/>
                  </a:ln>
                  <a:solidFill>
                    <a:prstClr val="white"/>
                  </a:solidFill>
                  <a:effectLst/>
                  <a:uLnTx/>
                  <a:uFillTx/>
                  <a:latin typeface="Aptos" panose="02110004020202020204"/>
                  <a:ea typeface="+mn-ea"/>
                  <a:cs typeface="+mn-cs"/>
                </a:rPr>
                <a:t>LeRoy N. Shingoitewa</a:t>
              </a:r>
              <a:endParaRPr kumimoji="0" lang="en-US" sz="29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5E6509A7-3055-D130-AD9E-B0BCA6E7D888}"/>
                </a:ext>
              </a:extLst>
            </p:cNvPr>
            <p:cNvSpPr/>
            <p:nvPr/>
          </p:nvSpPr>
          <p:spPr>
            <a:xfrm>
              <a:off x="6578359" y="4938415"/>
              <a:ext cx="4766580" cy="842028"/>
            </a:xfrm>
            <a:custGeom>
              <a:avLst/>
              <a:gdLst>
                <a:gd name="connsiteX0" fmla="*/ 140341 w 842028"/>
                <a:gd name="connsiteY0" fmla="*/ 0 h 4766580"/>
                <a:gd name="connsiteX1" fmla="*/ 701687 w 842028"/>
                <a:gd name="connsiteY1" fmla="*/ 0 h 4766580"/>
                <a:gd name="connsiteX2" fmla="*/ 842028 w 842028"/>
                <a:gd name="connsiteY2" fmla="*/ 140341 h 4766580"/>
                <a:gd name="connsiteX3" fmla="*/ 842028 w 842028"/>
                <a:gd name="connsiteY3" fmla="*/ 4766580 h 4766580"/>
                <a:gd name="connsiteX4" fmla="*/ 842028 w 842028"/>
                <a:gd name="connsiteY4" fmla="*/ 4766580 h 4766580"/>
                <a:gd name="connsiteX5" fmla="*/ 0 w 842028"/>
                <a:gd name="connsiteY5" fmla="*/ 4766580 h 4766580"/>
                <a:gd name="connsiteX6" fmla="*/ 0 w 842028"/>
                <a:gd name="connsiteY6" fmla="*/ 4766580 h 4766580"/>
                <a:gd name="connsiteX7" fmla="*/ 0 w 842028"/>
                <a:gd name="connsiteY7" fmla="*/ 140341 h 4766580"/>
                <a:gd name="connsiteX8" fmla="*/ 140341 w 842028"/>
                <a:gd name="connsiteY8" fmla="*/ 0 h 476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028" h="4766580">
                  <a:moveTo>
                    <a:pt x="842028" y="794449"/>
                  </a:moveTo>
                  <a:lnTo>
                    <a:pt x="842028" y="3972131"/>
                  </a:lnTo>
                  <a:cubicBezTo>
                    <a:pt x="842028" y="4410890"/>
                    <a:pt x="830928" y="4766577"/>
                    <a:pt x="817236" y="4766577"/>
                  </a:cubicBezTo>
                  <a:lnTo>
                    <a:pt x="0" y="4766577"/>
                  </a:lnTo>
                  <a:lnTo>
                    <a:pt x="0" y="4766577"/>
                  </a:lnTo>
                  <a:lnTo>
                    <a:pt x="0" y="3"/>
                  </a:lnTo>
                  <a:lnTo>
                    <a:pt x="0" y="3"/>
                  </a:lnTo>
                  <a:lnTo>
                    <a:pt x="817236" y="3"/>
                  </a:lnTo>
                  <a:cubicBezTo>
                    <a:pt x="830928" y="3"/>
                    <a:pt x="842028" y="355690"/>
                    <a:pt x="842028" y="794449"/>
                  </a:cubicBezTo>
                  <a:close/>
                </a:path>
              </a:pathLst>
            </a:custGeom>
            <a:solidFill>
              <a:srgbClr val="FFFFFF">
                <a:alpha val="90000"/>
              </a:srgbClr>
            </a:solidFill>
            <a:ln>
              <a:solidFill>
                <a:srgbClr val="965D3C">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3820" tIns="83014" rIns="124924" bIns="83014" numCol="1" spcCol="1270" anchor="ctr" anchorCtr="0">
              <a:noAutofit/>
            </a:bodyPr>
            <a:lstStyle/>
            <a:p>
              <a:pPr marL="228600" marR="0" lvl="1" indent="-228600" algn="l" defTabSz="977900" rtl="0" eaLnBrk="1" fontAlgn="auto" latinLnBrk="0" hangingPunct="1">
                <a:lnSpc>
                  <a:spcPct val="90000"/>
                </a:lnSpc>
                <a:spcBef>
                  <a:spcPct val="0"/>
                </a:spcBef>
                <a:spcAft>
                  <a:spcPct val="15000"/>
                </a:spcAft>
                <a:buClrTx/>
                <a:buSzTx/>
                <a:buFontTx/>
                <a:buChar char="•"/>
                <a:tabLst/>
                <a:defRPr/>
              </a:pPr>
              <a:r>
                <a:rPr kumimoji="0" lang="en-US" sz="22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rPr>
                <a:t>Emergency Services Administrator, Morongo Band of Mission Indians</a:t>
              </a:r>
            </a:p>
          </p:txBody>
        </p:sp>
        <p:sp>
          <p:nvSpPr>
            <p:cNvPr id="22" name="Freeform: Shape 21">
              <a:extLst>
                <a:ext uri="{FF2B5EF4-FFF2-40B4-BE49-F238E27FC236}">
                  <a16:creationId xmlns:a16="http://schemas.microsoft.com/office/drawing/2014/main" id="{90AD8D65-BD0C-B450-D830-9F2ACB57A366}"/>
                </a:ext>
              </a:extLst>
            </p:cNvPr>
            <p:cNvSpPr/>
            <p:nvPr/>
          </p:nvSpPr>
          <p:spPr>
            <a:xfrm>
              <a:off x="3897158" y="4833162"/>
              <a:ext cx="2681201" cy="1052535"/>
            </a:xfrm>
            <a:custGeom>
              <a:avLst/>
              <a:gdLst>
                <a:gd name="connsiteX0" fmla="*/ 0 w 2681201"/>
                <a:gd name="connsiteY0" fmla="*/ 175426 h 1052535"/>
                <a:gd name="connsiteX1" fmla="*/ 175426 w 2681201"/>
                <a:gd name="connsiteY1" fmla="*/ 0 h 1052535"/>
                <a:gd name="connsiteX2" fmla="*/ 2505775 w 2681201"/>
                <a:gd name="connsiteY2" fmla="*/ 0 h 1052535"/>
                <a:gd name="connsiteX3" fmla="*/ 2681201 w 2681201"/>
                <a:gd name="connsiteY3" fmla="*/ 175426 h 1052535"/>
                <a:gd name="connsiteX4" fmla="*/ 2681201 w 2681201"/>
                <a:gd name="connsiteY4" fmla="*/ 877109 h 1052535"/>
                <a:gd name="connsiteX5" fmla="*/ 2505775 w 2681201"/>
                <a:gd name="connsiteY5" fmla="*/ 1052535 h 1052535"/>
                <a:gd name="connsiteX6" fmla="*/ 175426 w 2681201"/>
                <a:gd name="connsiteY6" fmla="*/ 1052535 h 1052535"/>
                <a:gd name="connsiteX7" fmla="*/ 0 w 2681201"/>
                <a:gd name="connsiteY7" fmla="*/ 877109 h 1052535"/>
                <a:gd name="connsiteX8" fmla="*/ 0 w 2681201"/>
                <a:gd name="connsiteY8" fmla="*/ 175426 h 1052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1201" h="1052535">
                  <a:moveTo>
                    <a:pt x="0" y="175426"/>
                  </a:moveTo>
                  <a:cubicBezTo>
                    <a:pt x="0" y="78541"/>
                    <a:pt x="78541" y="0"/>
                    <a:pt x="175426" y="0"/>
                  </a:cubicBezTo>
                  <a:lnTo>
                    <a:pt x="2505775" y="0"/>
                  </a:lnTo>
                  <a:cubicBezTo>
                    <a:pt x="2602660" y="0"/>
                    <a:pt x="2681201" y="78541"/>
                    <a:pt x="2681201" y="175426"/>
                  </a:cubicBezTo>
                  <a:lnTo>
                    <a:pt x="2681201" y="877109"/>
                  </a:lnTo>
                  <a:cubicBezTo>
                    <a:pt x="2681201" y="973994"/>
                    <a:pt x="2602660" y="1052535"/>
                    <a:pt x="2505775" y="1052535"/>
                  </a:cubicBezTo>
                  <a:lnTo>
                    <a:pt x="175426" y="1052535"/>
                  </a:lnTo>
                  <a:cubicBezTo>
                    <a:pt x="78541" y="1052535"/>
                    <a:pt x="0" y="973994"/>
                    <a:pt x="0" y="877109"/>
                  </a:cubicBezTo>
                  <a:lnTo>
                    <a:pt x="0" y="175426"/>
                  </a:lnTo>
                  <a:close/>
                </a:path>
              </a:pathLst>
            </a:custGeom>
            <a:solidFill>
              <a:srgbClr val="965D3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1871" tIns="106626" rIns="161871" bIns="106626" numCol="1" spcCol="1270" anchor="ctr" anchorCtr="0">
              <a:noAutofit/>
            </a:bodyPr>
            <a:lstStyle/>
            <a:p>
              <a:pPr marL="0" marR="0" lvl="0" indent="0" algn="ctr" defTabSz="1289050" rtl="0" eaLnBrk="1" fontAlgn="auto" latinLnBrk="0" hangingPunct="1">
                <a:lnSpc>
                  <a:spcPct val="90000"/>
                </a:lnSpc>
                <a:spcBef>
                  <a:spcPct val="0"/>
                </a:spcBef>
                <a:spcAft>
                  <a:spcPct val="35000"/>
                </a:spcAft>
                <a:buClrTx/>
                <a:buSzTx/>
                <a:buFontTx/>
                <a:buNone/>
                <a:tabLst/>
                <a:defRPr/>
              </a:pPr>
              <a:r>
                <a:rPr kumimoji="0" lang="en-US" sz="2900" b="1" i="0" u="none" strike="noStrike" kern="1200" cap="none" spc="0" normalizeH="0" baseline="0" noProof="0">
                  <a:ln>
                    <a:noFill/>
                  </a:ln>
                  <a:solidFill>
                    <a:prstClr val="white"/>
                  </a:solidFill>
                  <a:effectLst/>
                  <a:uLnTx/>
                  <a:uFillTx/>
                  <a:latin typeface="Aptos" panose="02110004020202020204"/>
                  <a:ea typeface="+mn-ea"/>
                  <a:cs typeface="+mn-cs"/>
                </a:rPr>
                <a:t>Floyd W Velasquez Sr.</a:t>
              </a:r>
              <a:endParaRPr kumimoji="0" lang="en-US" sz="29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026" name="Picture 2" descr="The First Inhabitants – The Hopi | The Peoples Paths">
            <a:extLst>
              <a:ext uri="{FF2B5EF4-FFF2-40B4-BE49-F238E27FC236}">
                <a16:creationId xmlns:a16="http://schemas.microsoft.com/office/drawing/2014/main" id="{DE795BAF-C1C8-1955-A354-85DC2795116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28163" y="1005212"/>
            <a:ext cx="2681202" cy="509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953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A19149-FA0C-1193-8BF4-C4027F8F3E48}"/>
              </a:ext>
            </a:extLst>
          </p:cNvPr>
          <p:cNvSpPr>
            <a:spLocks noGrp="1"/>
          </p:cNvSpPr>
          <p:nvPr>
            <p:ph type="title"/>
          </p:nvPr>
        </p:nvSpPr>
        <p:spPr/>
        <p:txBody>
          <a:bodyPr/>
          <a:lstStyle/>
          <a:p>
            <a:r>
              <a:rPr lang="en-US" b="1"/>
              <a:t>WRP TEC</a:t>
            </a:r>
            <a:br>
              <a:rPr lang="en-US" b="1"/>
            </a:br>
            <a:r>
              <a:rPr lang="en-US" b="1"/>
              <a:t>Next Steps</a:t>
            </a:r>
          </a:p>
        </p:txBody>
      </p:sp>
      <p:sp>
        <p:nvSpPr>
          <p:cNvPr id="5" name="Slide Number Placeholder 4">
            <a:extLst>
              <a:ext uri="{FF2B5EF4-FFF2-40B4-BE49-F238E27FC236}">
                <a16:creationId xmlns:a16="http://schemas.microsoft.com/office/drawing/2014/main" id="{9339A273-0BFD-66B0-B502-9609A55CC65F}"/>
              </a:ext>
            </a:extLst>
          </p:cNvPr>
          <p:cNvSpPr>
            <a:spLocks noGrp="1"/>
          </p:cNvSpPr>
          <p:nvPr>
            <p:ph type="sldNum" sz="quarter" idx="4294967295"/>
          </p:nvPr>
        </p:nvSpPr>
        <p:spPr>
          <a:xfrm>
            <a:off x="9321209" y="6376028"/>
            <a:ext cx="2743200" cy="365125"/>
          </a:xfrm>
          <a:prstGeom prst="rect">
            <a:avLst/>
          </a:prstGeom>
        </p:spPr>
        <p:txBody>
          <a:bodyPr/>
          <a:lstStyle/>
          <a:p>
            <a:pPr algn="r"/>
            <a:fld id="{A5A4F1F8-A13E-442A-A38F-B6C32B3D898B}" type="slidenum">
              <a:rPr lang="en-US" sz="1400" smtClean="0">
                <a:solidFill>
                  <a:schemeClr val="bg1"/>
                </a:solidFill>
              </a:rPr>
              <a:pPr algn="r"/>
              <a:t>25</a:t>
            </a:fld>
            <a:endParaRPr lang="en-US" sz="1400" dirty="0">
              <a:solidFill>
                <a:schemeClr val="bg1"/>
              </a:solidFill>
            </a:endParaRPr>
          </a:p>
        </p:txBody>
      </p:sp>
    </p:spTree>
    <p:extLst>
      <p:ext uri="{BB962C8B-B14F-4D97-AF65-F5344CB8AC3E}">
        <p14:creationId xmlns:p14="http://schemas.microsoft.com/office/powerpoint/2010/main" val="4200435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65573" y="2391155"/>
            <a:ext cx="2602230" cy="1900555"/>
          </a:xfrm>
          <a:prstGeom prst="rect">
            <a:avLst/>
          </a:prstGeom>
        </p:spPr>
        <p:txBody>
          <a:bodyPr vert="horz" wrap="square" lIns="0" tIns="80645" rIns="0" bIns="0" rtlCol="0">
            <a:spAutoFit/>
          </a:bodyPr>
          <a:lstStyle/>
          <a:p>
            <a:pPr marL="12700" marR="5080">
              <a:lnSpc>
                <a:spcPct val="89800"/>
              </a:lnSpc>
              <a:spcBef>
                <a:spcPts val="635"/>
              </a:spcBef>
            </a:pPr>
            <a:r>
              <a:rPr sz="4400" b="1">
                <a:solidFill>
                  <a:srgbClr val="FFFFFF"/>
                </a:solidFill>
                <a:latin typeface="Arial"/>
                <a:cs typeface="Arial"/>
              </a:rPr>
              <a:t>Roll</a:t>
            </a:r>
            <a:r>
              <a:rPr sz="4400" b="1" spc="-5">
                <a:solidFill>
                  <a:srgbClr val="FFFFFF"/>
                </a:solidFill>
                <a:latin typeface="Arial"/>
                <a:cs typeface="Arial"/>
              </a:rPr>
              <a:t> </a:t>
            </a:r>
            <a:r>
              <a:rPr sz="4400" b="1">
                <a:solidFill>
                  <a:srgbClr val="FFFFFF"/>
                </a:solidFill>
                <a:latin typeface="Arial"/>
                <a:cs typeface="Arial"/>
              </a:rPr>
              <a:t>up</a:t>
            </a:r>
            <a:r>
              <a:rPr sz="4400" b="1" spc="-5">
                <a:solidFill>
                  <a:srgbClr val="FFFFFF"/>
                </a:solidFill>
                <a:latin typeface="Arial"/>
                <a:cs typeface="Arial"/>
              </a:rPr>
              <a:t> </a:t>
            </a:r>
            <a:r>
              <a:rPr sz="4400" b="1" spc="-25">
                <a:solidFill>
                  <a:srgbClr val="FFFFFF"/>
                </a:solidFill>
                <a:latin typeface="Arial"/>
                <a:cs typeface="Arial"/>
              </a:rPr>
              <a:t>of </a:t>
            </a:r>
            <a:r>
              <a:rPr sz="4400" b="1" spc="-10">
                <a:solidFill>
                  <a:srgbClr val="FFFFFF"/>
                </a:solidFill>
                <a:latin typeface="Arial"/>
                <a:cs typeface="Arial"/>
              </a:rPr>
              <a:t>Action Items</a:t>
            </a:r>
            <a:endParaRPr sz="4400">
              <a:latin typeface="Arial"/>
              <a:cs typeface="Arial"/>
            </a:endParaRPr>
          </a:p>
        </p:txBody>
      </p:sp>
      <p:sp>
        <p:nvSpPr>
          <p:cNvPr id="8" name="Title 5">
            <a:extLst>
              <a:ext uri="{FF2B5EF4-FFF2-40B4-BE49-F238E27FC236}">
                <a16:creationId xmlns:a16="http://schemas.microsoft.com/office/drawing/2014/main" id="{5D4CAE83-A3ED-4C95-2D20-FBE239271985}"/>
              </a:ext>
            </a:extLst>
          </p:cNvPr>
          <p:cNvSpPr txBox="1">
            <a:spLocks/>
          </p:cNvSpPr>
          <p:nvPr/>
        </p:nvSpPr>
        <p:spPr>
          <a:xfrm>
            <a:off x="253408" y="285078"/>
            <a:ext cx="11538097" cy="5893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rgbClr val="965D3C"/>
                </a:solidFill>
                <a:latin typeface="Arial" panose="020B0604020202020204" pitchFamily="34" charset="0"/>
                <a:ea typeface="+mj-ea"/>
                <a:cs typeface="Arial" panose="020B0604020202020204" pitchFamily="34" charset="0"/>
              </a:defRPr>
            </a:lvl1pPr>
          </a:lstStyle>
          <a:p>
            <a:pPr algn="ctr"/>
            <a:r>
              <a:rPr lang="en-US" sz="3400" b="1" dirty="0"/>
              <a:t>Roll up of Action Items</a:t>
            </a:r>
          </a:p>
        </p:txBody>
      </p:sp>
      <p:sp>
        <p:nvSpPr>
          <p:cNvPr id="4" name="Content Placeholder 3">
            <a:extLst>
              <a:ext uri="{FF2B5EF4-FFF2-40B4-BE49-F238E27FC236}">
                <a16:creationId xmlns:a16="http://schemas.microsoft.com/office/drawing/2014/main" id="{F557DCDB-4512-B2A1-3C3B-F6D30F1E096E}"/>
              </a:ext>
            </a:extLst>
          </p:cNvPr>
          <p:cNvSpPr>
            <a:spLocks noGrp="1"/>
          </p:cNvSpPr>
          <p:nvPr>
            <p:ph idx="1"/>
          </p:nvPr>
        </p:nvSpPr>
        <p:spPr>
          <a:xfrm>
            <a:off x="326951" y="1230248"/>
            <a:ext cx="11538098" cy="4825477"/>
          </a:xfrm>
        </p:spPr>
        <p:txBody>
          <a:bodyPr>
            <a:normAutofit lnSpcReduction="10000"/>
          </a:bodyPr>
          <a:lstStyle/>
          <a:p>
            <a:r>
              <a:rPr lang="en-US" b="1" dirty="0"/>
              <a:t>Please sign up for a WRP account – </a:t>
            </a:r>
            <a:r>
              <a:rPr lang="en-US" b="1" dirty="0" err="1"/>
              <a:t>wrpinfo.org</a:t>
            </a:r>
            <a:endParaRPr lang="en-US" b="1" dirty="0"/>
          </a:p>
          <a:p>
            <a:pPr lvl="1"/>
            <a:r>
              <a:rPr lang="en-US" dirty="0"/>
              <a:t>Invite/Encourage other Tribal members/liaisons to be part of TEC</a:t>
            </a:r>
          </a:p>
          <a:p>
            <a:r>
              <a:rPr lang="en-US" b="1" dirty="0"/>
              <a:t>Please provide input on Tribal Leadership Excel document</a:t>
            </a:r>
          </a:p>
          <a:p>
            <a:r>
              <a:rPr lang="en-US" b="1" dirty="0"/>
              <a:t>Seeking Tribal NR Co-Chair and an additional TEC Co-Chair</a:t>
            </a:r>
          </a:p>
          <a:p>
            <a:r>
              <a:rPr lang="en-US" b="1" dirty="0"/>
              <a:t>Interest in being part of a WRP Deep-Dive:</a:t>
            </a:r>
          </a:p>
          <a:p>
            <a:pPr lvl="1"/>
            <a:r>
              <a:rPr lang="en-US" dirty="0"/>
              <a:t>Water Security/resilience</a:t>
            </a:r>
          </a:p>
          <a:p>
            <a:pPr lvl="1"/>
            <a:r>
              <a:rPr lang="en-US" dirty="0"/>
              <a:t>Wildland Fire (response/ prevention)</a:t>
            </a:r>
          </a:p>
          <a:p>
            <a:pPr lvl="1"/>
            <a:r>
              <a:rPr lang="en-US" dirty="0"/>
              <a:t>Aviation/ Airspace Needs</a:t>
            </a:r>
          </a:p>
          <a:p>
            <a:r>
              <a:rPr lang="en-US" b="1" dirty="0"/>
              <a:t>Please indicate if you:</a:t>
            </a:r>
          </a:p>
          <a:p>
            <a:pPr lvl="1"/>
            <a:r>
              <a:rPr lang="en-US" dirty="0"/>
              <a:t>Are interested in being part of the Outreach Subcommittee</a:t>
            </a:r>
          </a:p>
          <a:p>
            <a:pPr lvl="1"/>
            <a:r>
              <a:rPr lang="en-US" dirty="0"/>
              <a:t>Have recommendations on future agenda topics</a:t>
            </a:r>
          </a:p>
          <a:p>
            <a:pPr lvl="1"/>
            <a:r>
              <a:rPr lang="en-US" dirty="0"/>
              <a:t>Have additional resources like a study/funding for the good of the team</a:t>
            </a:r>
          </a:p>
          <a:p>
            <a:endParaRPr lang="en-US" dirty="0"/>
          </a:p>
        </p:txBody>
      </p:sp>
      <p:sp>
        <p:nvSpPr>
          <p:cNvPr id="10" name="Slide Number Placeholder 4">
            <a:extLst>
              <a:ext uri="{FF2B5EF4-FFF2-40B4-BE49-F238E27FC236}">
                <a16:creationId xmlns:a16="http://schemas.microsoft.com/office/drawing/2014/main" id="{77CCF99C-AC7C-F28A-E826-A43436C8DE1E}"/>
              </a:ext>
            </a:extLst>
          </p:cNvPr>
          <p:cNvSpPr>
            <a:spLocks noGrp="1"/>
          </p:cNvSpPr>
          <p:nvPr>
            <p:ph type="sldNum" sz="quarter" idx="12"/>
          </p:nvPr>
        </p:nvSpPr>
        <p:spPr>
          <a:xfrm>
            <a:off x="9310577" y="6390359"/>
            <a:ext cx="2743200" cy="365125"/>
          </a:xfrm>
          <a:prstGeom prst="rect">
            <a:avLst/>
          </a:prstGeom>
        </p:spPr>
        <p:txBody>
          <a:bodyPr/>
          <a:lstStyle/>
          <a:p>
            <a:fld id="{A5A4F1F8-A13E-442A-A38F-B6C32B3D898B}" type="slidenum">
              <a:rPr lang="en-US" smtClean="0"/>
              <a:pPr/>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295188-E575-C2CC-DDB9-46C0F53790CF}"/>
              </a:ext>
            </a:extLst>
          </p:cNvPr>
          <p:cNvSpPr>
            <a:spLocks noGrp="1"/>
          </p:cNvSpPr>
          <p:nvPr>
            <p:ph type="title"/>
          </p:nvPr>
        </p:nvSpPr>
        <p:spPr>
          <a:xfrm>
            <a:off x="253408" y="285078"/>
            <a:ext cx="11454497" cy="589309"/>
          </a:xfrm>
        </p:spPr>
        <p:txBody>
          <a:bodyPr anchor="ctr">
            <a:normAutofit fontScale="90000"/>
          </a:bodyPr>
          <a:lstStyle/>
          <a:p>
            <a:pPr algn="ctr"/>
            <a:r>
              <a:rPr lang="en-US" sz="4000" b="1" dirty="0"/>
              <a:t>WRP 2025 Calls</a:t>
            </a:r>
          </a:p>
        </p:txBody>
      </p:sp>
      <p:sp>
        <p:nvSpPr>
          <p:cNvPr id="2" name="Slide Number Placeholder 1">
            <a:extLst>
              <a:ext uri="{FF2B5EF4-FFF2-40B4-BE49-F238E27FC236}">
                <a16:creationId xmlns:a16="http://schemas.microsoft.com/office/drawing/2014/main" id="{84EFC6FD-3CE4-A2C2-DF64-C1ADC9FC4EA7}"/>
              </a:ext>
            </a:extLst>
          </p:cNvPr>
          <p:cNvSpPr>
            <a:spLocks noGrp="1"/>
          </p:cNvSpPr>
          <p:nvPr>
            <p:ph type="sldNum" sz="quarter" idx="12"/>
          </p:nvPr>
        </p:nvSpPr>
        <p:spPr>
          <a:xfrm>
            <a:off x="9291327" y="6390359"/>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5A4F1F8-A13E-442A-A38F-B6C32B3D898B}" type="slidenum">
              <a:rPr kumimoji="0" lang="en-US" sz="1150" b="0" i="0" u="none" strike="noStrike" kern="1200" cap="none" spc="0" normalizeH="0" baseline="0" noProof="0" smtClean="0">
                <a:ln>
                  <a:noFill/>
                </a:ln>
                <a:solidFill>
                  <a:srgbClr val="965D3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27</a:t>
            </a:fld>
            <a:endParaRPr kumimoji="0" lang="en-US" sz="1150" b="0" i="0" u="none" strike="noStrike" kern="1200" cap="none" spc="0" normalizeH="0" baseline="0" noProof="0" dirty="0">
              <a:ln>
                <a:noFill/>
              </a:ln>
              <a:solidFill>
                <a:srgbClr val="965D3C"/>
              </a:solidFill>
              <a:effectLst/>
              <a:uLnTx/>
              <a:uFillTx/>
              <a:latin typeface="Arial" panose="020B0604020202020204" pitchFamily="34" charset="0"/>
              <a:ea typeface="+mn-ea"/>
              <a:cs typeface="Arial" panose="020B0604020202020204" pitchFamily="34" charset="0"/>
            </a:endParaRPr>
          </a:p>
        </p:txBody>
      </p:sp>
      <p:graphicFrame>
        <p:nvGraphicFramePr>
          <p:cNvPr id="3" name="object 11">
            <a:extLst>
              <a:ext uri="{FF2B5EF4-FFF2-40B4-BE49-F238E27FC236}">
                <a16:creationId xmlns:a16="http://schemas.microsoft.com/office/drawing/2014/main" id="{CC601BCA-7176-58F0-36FE-30F4DD7BB8E6}"/>
              </a:ext>
            </a:extLst>
          </p:cNvPr>
          <p:cNvGraphicFramePr>
            <a:graphicFrameLocks noGrp="1"/>
          </p:cNvGraphicFramePr>
          <p:nvPr>
            <p:extLst>
              <p:ext uri="{D42A27DB-BD31-4B8C-83A1-F6EECF244321}">
                <p14:modId xmlns:p14="http://schemas.microsoft.com/office/powerpoint/2010/main" val="2217055601"/>
              </p:ext>
            </p:extLst>
          </p:nvPr>
        </p:nvGraphicFramePr>
        <p:xfrm>
          <a:off x="703284" y="1101745"/>
          <a:ext cx="10785431" cy="5061256"/>
        </p:xfrm>
        <a:graphic>
          <a:graphicData uri="http://schemas.openxmlformats.org/drawingml/2006/table">
            <a:tbl>
              <a:tblPr firstRow="1" bandCol="1">
                <a:tableStyleId>{2D5ABB26-0587-4C30-8999-92F81FD0307C}</a:tableStyleId>
              </a:tblPr>
              <a:tblGrid>
                <a:gridCol w="1666241">
                  <a:extLst>
                    <a:ext uri="{9D8B030D-6E8A-4147-A177-3AD203B41FA5}">
                      <a16:colId xmlns:a16="http://schemas.microsoft.com/office/drawing/2014/main" val="20000"/>
                    </a:ext>
                  </a:extLst>
                </a:gridCol>
                <a:gridCol w="9119190">
                  <a:extLst>
                    <a:ext uri="{9D8B030D-6E8A-4147-A177-3AD203B41FA5}">
                      <a16:colId xmlns:a16="http://schemas.microsoft.com/office/drawing/2014/main" val="20001"/>
                    </a:ext>
                  </a:extLst>
                </a:gridCol>
              </a:tblGrid>
              <a:tr h="1419019">
                <a:tc>
                  <a:txBody>
                    <a:bodyPr/>
                    <a:lstStyle/>
                    <a:p>
                      <a:pPr marL="635" algn="ctr">
                        <a:lnSpc>
                          <a:spcPts val="2315"/>
                        </a:lnSpc>
                      </a:pPr>
                      <a:r>
                        <a:rPr lang="en-US" sz="2000" b="1" dirty="0">
                          <a:solidFill>
                            <a:srgbClr val="F6F2EF"/>
                          </a:solidFill>
                          <a:latin typeface="Arial" panose="020B0604020202020204" pitchFamily="34" charset="0"/>
                          <a:cs typeface="Arial" panose="020B0604020202020204" pitchFamily="34" charset="0"/>
                        </a:rPr>
                        <a:t>April 25</a:t>
                      </a:r>
                    </a:p>
                  </a:txBody>
                  <a:tcPr marL="0" marR="0" marT="0" marB="0" anchor="ctr">
                    <a:lnL w="12700" cap="flat" cmpd="sng" algn="ctr">
                      <a:solidFill>
                        <a:srgbClr val="965D3C"/>
                      </a:solidFill>
                      <a:prstDash val="solid"/>
                      <a:round/>
                      <a:headEnd type="none" w="med" len="med"/>
                      <a:tailEnd type="none" w="med" len="med"/>
                    </a:lnL>
                    <a:lnR w="12700" cap="flat" cmpd="sng" algn="ctr">
                      <a:solidFill>
                        <a:srgbClr val="965D3C"/>
                      </a:solidFill>
                      <a:prstDash val="solid"/>
                      <a:round/>
                      <a:headEnd type="none" w="med" len="med"/>
                      <a:tailEnd type="none" w="med" len="med"/>
                    </a:lnR>
                    <a:lnT w="12700" cap="flat" cmpd="sng" algn="ctr">
                      <a:solidFill>
                        <a:srgbClr val="F6F2EF"/>
                      </a:solidFill>
                      <a:prstDash val="solid"/>
                      <a:round/>
                      <a:headEnd type="none" w="med" len="med"/>
                      <a:tailEnd type="none" w="med" len="med"/>
                    </a:lnT>
                    <a:lnB w="12700" cap="flat" cmpd="sng" algn="ctr">
                      <a:solidFill>
                        <a:srgbClr val="F6F2EF"/>
                      </a:solidFill>
                      <a:prstDash val="solid"/>
                      <a:round/>
                      <a:headEnd type="none" w="med" len="med"/>
                      <a:tailEnd type="none" w="med" len="med"/>
                    </a:lnB>
                    <a:solidFill>
                      <a:srgbClr val="965D3C"/>
                    </a:solidFill>
                  </a:tcPr>
                </a:tc>
                <a:tc>
                  <a:txBody>
                    <a:bodyPr/>
                    <a:lstStyle/>
                    <a:p>
                      <a:pPr marL="382270" indent="-342900">
                        <a:lnSpc>
                          <a:spcPts val="2315"/>
                        </a:lnSpc>
                        <a:buClr>
                          <a:srgbClr val="965D3C"/>
                        </a:buClr>
                        <a:buFont typeface="Wingdings" panose="05000000000000000000" pitchFamily="2" charset="2"/>
                        <a:buChar char="§"/>
                        <a:tabLst>
                          <a:tab pos="325755" algn="l"/>
                          <a:tab pos="326390" algn="l"/>
                        </a:tabLst>
                      </a:pPr>
                      <a:endParaRPr lang="en-US" sz="2000" b="1" dirty="0">
                        <a:latin typeface="Arial" panose="020B0604020202020204" pitchFamily="34" charset="0"/>
                        <a:cs typeface="Arial" panose="020B0604020202020204" pitchFamily="34" charset="0"/>
                      </a:endParaRPr>
                    </a:p>
                    <a:p>
                      <a:pPr marL="382270" indent="-342900">
                        <a:lnSpc>
                          <a:spcPts val="2315"/>
                        </a:lnSpc>
                        <a:buClr>
                          <a:srgbClr val="965D3C"/>
                        </a:buClr>
                        <a:buFont typeface="Wingdings" panose="05000000000000000000" pitchFamily="2" charset="2"/>
                        <a:buChar char="§"/>
                        <a:tabLst>
                          <a:tab pos="325755" algn="l"/>
                          <a:tab pos="326390" algn="l"/>
                        </a:tabLst>
                      </a:pPr>
                      <a:r>
                        <a:rPr lang="en-US" sz="2000" b="1" dirty="0">
                          <a:latin typeface="Arial" panose="020B0604020202020204" pitchFamily="34" charset="0"/>
                          <a:cs typeface="Arial" panose="020B0604020202020204" pitchFamily="34" charset="0"/>
                        </a:rPr>
                        <a:t>USGS National Cooperative Geologic Mapping Program (NCGMP) </a:t>
                      </a:r>
                      <a:r>
                        <a:rPr lang="en-US" sz="2000" dirty="0">
                          <a:latin typeface="Arial" panose="020B0604020202020204" pitchFamily="34" charset="0"/>
                          <a:cs typeface="Arial" panose="020B0604020202020204" pitchFamily="34" charset="0"/>
                        </a:rPr>
                        <a:t>by Kate Ritzel, Physical Scientist, USGS, National Cooperative Geologic Mapping Program</a:t>
                      </a:r>
                    </a:p>
                    <a:p>
                      <a:pPr marL="382270" indent="-342900">
                        <a:lnSpc>
                          <a:spcPts val="2315"/>
                        </a:lnSpc>
                        <a:buClr>
                          <a:srgbClr val="965D3C"/>
                        </a:buClr>
                        <a:buFont typeface="Wingdings" panose="05000000000000000000" pitchFamily="2" charset="2"/>
                        <a:buChar char="§"/>
                        <a:tabLst>
                          <a:tab pos="325755" algn="l"/>
                          <a:tab pos="326390" algn="l"/>
                        </a:tabLst>
                      </a:pPr>
                      <a:r>
                        <a:rPr lang="en-US" sz="2000" b="1" dirty="0">
                          <a:latin typeface="Arial" panose="020B0604020202020204" pitchFamily="34" charset="0"/>
                          <a:cs typeface="Arial" panose="020B0604020202020204" pitchFamily="34" charset="0"/>
                        </a:rPr>
                        <a:t>CISA Programs and Technical Services for Sovereign Tribes </a:t>
                      </a:r>
                      <a:r>
                        <a:rPr lang="en-US" sz="2000" b="0" dirty="0">
                          <a:latin typeface="Arial" panose="020B0604020202020204" pitchFamily="34" charset="0"/>
                          <a:cs typeface="Arial" panose="020B0604020202020204" pitchFamily="34" charset="0"/>
                        </a:rPr>
                        <a:t>by </a:t>
                      </a:r>
                      <a:r>
                        <a:rPr lang="en-US" sz="2000" b="0" kern="1200" dirty="0">
                          <a:solidFill>
                            <a:schemeClr val="tx1"/>
                          </a:solidFill>
                          <a:effectLst/>
                          <a:latin typeface="Arial" panose="020B0604020202020204" pitchFamily="34" charset="0"/>
                          <a:ea typeface="+mn-ea"/>
                          <a:cs typeface="Arial" panose="020B0604020202020204" pitchFamily="34" charset="0"/>
                        </a:rPr>
                        <a:t>Jessica Falvey, Program Manager</a:t>
                      </a:r>
                      <a:r>
                        <a:rPr lang="en-US" sz="2000" b="0" dirty="0">
                          <a:effectLst/>
                          <a:latin typeface="Arial" panose="020B0604020202020204" pitchFamily="34" charset="0"/>
                          <a:cs typeface="Arial" panose="020B0604020202020204" pitchFamily="34" charset="0"/>
                        </a:rPr>
                        <a:t> </a:t>
                      </a:r>
                    </a:p>
                  </a:txBody>
                  <a:tcPr marL="0" marR="0" marT="0" marB="0" anchor="ctr">
                    <a:lnL w="12700" cap="flat" cmpd="sng" algn="ctr">
                      <a:solidFill>
                        <a:srgbClr val="965D3C"/>
                      </a:solidFill>
                      <a:prstDash val="solid"/>
                      <a:round/>
                      <a:headEnd type="none" w="med" len="med"/>
                      <a:tailEnd type="none" w="med" len="med"/>
                    </a:lnL>
                    <a:lnR w="12700" cap="flat" cmpd="sng" algn="ctr">
                      <a:solidFill>
                        <a:srgbClr val="965D3C"/>
                      </a:solidFill>
                      <a:prstDash val="solid"/>
                      <a:round/>
                      <a:headEnd type="none" w="med" len="med"/>
                      <a:tailEnd type="none" w="med" len="med"/>
                    </a:lnR>
                    <a:lnT w="12700" cap="flat" cmpd="sng" algn="ctr">
                      <a:solidFill>
                        <a:srgbClr val="965D3C"/>
                      </a:solidFill>
                      <a:prstDash val="solid"/>
                      <a:round/>
                      <a:headEnd type="none" w="med" len="med"/>
                      <a:tailEnd type="none" w="med" len="med"/>
                    </a:lnT>
                    <a:lnB w="12700" cap="flat" cmpd="sng" algn="ctr">
                      <a:solidFill>
                        <a:srgbClr val="965D3C"/>
                      </a:solidFill>
                      <a:prstDash val="solid"/>
                      <a:round/>
                      <a:headEnd type="none" w="med" len="med"/>
                      <a:tailEnd type="none" w="med" len="med"/>
                    </a:lnB>
                  </a:tcPr>
                </a:tc>
                <a:extLst>
                  <a:ext uri="{0D108BD9-81ED-4DB2-BD59-A6C34878D82A}">
                    <a16:rowId xmlns:a16="http://schemas.microsoft.com/office/drawing/2014/main" val="110832944"/>
                  </a:ext>
                </a:extLst>
              </a:tr>
              <a:tr h="1565835">
                <a:tc>
                  <a:txBody>
                    <a:bodyPr/>
                    <a:lstStyle/>
                    <a:p>
                      <a:pPr marL="635" algn="ctr">
                        <a:lnSpc>
                          <a:spcPts val="2315"/>
                        </a:lnSpc>
                      </a:pPr>
                      <a:r>
                        <a:rPr lang="en-US" sz="2000" b="1" dirty="0">
                          <a:solidFill>
                            <a:srgbClr val="F6F2EF"/>
                          </a:solidFill>
                          <a:latin typeface="Arial" panose="020B0604020202020204" pitchFamily="34" charset="0"/>
                          <a:cs typeface="Arial" panose="020B0604020202020204" pitchFamily="34" charset="0"/>
                        </a:rPr>
                        <a:t>May 30</a:t>
                      </a:r>
                    </a:p>
                  </a:txBody>
                  <a:tcPr marL="0" marR="0" marT="0" marB="0" anchor="ctr">
                    <a:lnL w="12700" cap="flat" cmpd="sng" algn="ctr">
                      <a:solidFill>
                        <a:srgbClr val="965D3C"/>
                      </a:solidFill>
                      <a:prstDash val="solid"/>
                      <a:round/>
                      <a:headEnd type="none" w="med" len="med"/>
                      <a:tailEnd type="none" w="med" len="med"/>
                    </a:lnL>
                    <a:lnR w="12700" cap="flat" cmpd="sng" algn="ctr">
                      <a:solidFill>
                        <a:srgbClr val="965D3C"/>
                      </a:solidFill>
                      <a:prstDash val="solid"/>
                      <a:round/>
                      <a:headEnd type="none" w="med" len="med"/>
                      <a:tailEnd type="none" w="med" len="med"/>
                    </a:lnR>
                    <a:lnT w="12700" cap="flat" cmpd="sng" algn="ctr">
                      <a:solidFill>
                        <a:srgbClr val="F6F2EF"/>
                      </a:solidFill>
                      <a:prstDash val="solid"/>
                      <a:round/>
                      <a:headEnd type="none" w="med" len="med"/>
                      <a:tailEnd type="none" w="med" len="med"/>
                    </a:lnT>
                    <a:lnB w="12700" cap="flat" cmpd="sng" algn="ctr">
                      <a:solidFill>
                        <a:srgbClr val="F6F2EF"/>
                      </a:solidFill>
                      <a:prstDash val="solid"/>
                      <a:round/>
                      <a:headEnd type="none" w="med" len="med"/>
                      <a:tailEnd type="none" w="med" len="med"/>
                    </a:lnB>
                    <a:solidFill>
                      <a:srgbClr val="965D3C"/>
                    </a:solidFill>
                  </a:tcPr>
                </a:tc>
                <a:tc>
                  <a:txBody>
                    <a:bodyPr/>
                    <a:lstStyle/>
                    <a:p>
                      <a:pPr marL="382270" marR="0" lvl="0" indent="-342900" algn="l" defTabSz="914400" rtl="0" eaLnBrk="1" fontAlgn="auto" latinLnBrk="0" hangingPunct="1">
                        <a:lnSpc>
                          <a:spcPts val="2315"/>
                        </a:lnSpc>
                        <a:spcBef>
                          <a:spcPts val="0"/>
                        </a:spcBef>
                        <a:spcAft>
                          <a:spcPts val="0"/>
                        </a:spcAft>
                        <a:buClr>
                          <a:srgbClr val="965D3C"/>
                        </a:buClr>
                        <a:buSzTx/>
                        <a:buFont typeface="Wingdings" panose="05000000000000000000" pitchFamily="2" charset="2"/>
                        <a:buChar char="§"/>
                        <a:tabLst>
                          <a:tab pos="325755" algn="l"/>
                          <a:tab pos="326390" algn="l"/>
                        </a:tabLst>
                        <a:defRPr/>
                      </a:pPr>
                      <a:r>
                        <a:rPr lang="en-US" sz="2000" b="1" dirty="0">
                          <a:latin typeface="Arial" panose="020B0604020202020204" pitchFamily="34" charset="0"/>
                          <a:cs typeface="Arial" panose="020B0604020202020204" pitchFamily="34" charset="0"/>
                        </a:rPr>
                        <a:t>FAA's drone requirements/regulations and how it might impact Tribes/tribal sovereignty </a:t>
                      </a:r>
                      <a:r>
                        <a:rPr lang="en-US" sz="2000" b="0" dirty="0">
                          <a:latin typeface="Arial" panose="020B0604020202020204" pitchFamily="34" charset="0"/>
                          <a:cs typeface="Arial" panose="020B0604020202020204" pitchFamily="34" charset="0"/>
                        </a:rPr>
                        <a:t>by UAS Integration Office and UAS Integration Office</a:t>
                      </a:r>
                    </a:p>
                    <a:p>
                      <a:pPr marL="382270" marR="0" lvl="0" indent="-342900" algn="l" defTabSz="914400" rtl="0" eaLnBrk="1" fontAlgn="auto" latinLnBrk="0" hangingPunct="1">
                        <a:lnSpc>
                          <a:spcPts val="2315"/>
                        </a:lnSpc>
                        <a:spcBef>
                          <a:spcPts val="0"/>
                        </a:spcBef>
                        <a:spcAft>
                          <a:spcPts val="0"/>
                        </a:spcAft>
                        <a:buClr>
                          <a:srgbClr val="965D3C"/>
                        </a:buClr>
                        <a:buSzTx/>
                        <a:buFont typeface="Wingdings" panose="05000000000000000000" pitchFamily="2" charset="2"/>
                        <a:buChar char="§"/>
                        <a:tabLst>
                          <a:tab pos="325755" algn="l"/>
                          <a:tab pos="326390" algn="l"/>
                        </a:tabLst>
                        <a:defRPr/>
                      </a:pPr>
                      <a:r>
                        <a:rPr lang="en-US" sz="2000" b="1" dirty="0">
                          <a:latin typeface="Arial" panose="020B0604020202020204" pitchFamily="34" charset="0"/>
                          <a:cs typeface="Arial" panose="020B0604020202020204" pitchFamily="34" charset="0"/>
                        </a:rPr>
                        <a:t>New Mexico Energy Conservation and Management (ECAM) Update </a:t>
                      </a:r>
                      <a:r>
                        <a:rPr lang="en-US" sz="2000" dirty="0">
                          <a:latin typeface="Arial" panose="020B0604020202020204" pitchFamily="34" charset="0"/>
                          <a:cs typeface="Arial" panose="020B0604020202020204" pitchFamily="34" charset="0"/>
                        </a:rPr>
                        <a:t>by Robert Gomez, Sustainability &amp; Resilience Officer</a:t>
                      </a:r>
                    </a:p>
                  </a:txBody>
                  <a:tcPr marL="0" marR="0" marT="0" marB="0" anchor="ctr">
                    <a:lnL w="12700" cap="flat" cmpd="sng" algn="ctr">
                      <a:solidFill>
                        <a:srgbClr val="965D3C"/>
                      </a:solidFill>
                      <a:prstDash val="solid"/>
                      <a:round/>
                      <a:headEnd type="none" w="med" len="med"/>
                      <a:tailEnd type="none" w="med" len="med"/>
                    </a:lnL>
                    <a:lnR w="12700" cap="flat" cmpd="sng" algn="ctr">
                      <a:solidFill>
                        <a:srgbClr val="965D3C"/>
                      </a:solidFill>
                      <a:prstDash val="solid"/>
                      <a:round/>
                      <a:headEnd type="none" w="med" len="med"/>
                      <a:tailEnd type="none" w="med" len="med"/>
                    </a:lnR>
                    <a:lnT w="12700" cap="flat" cmpd="sng" algn="ctr">
                      <a:solidFill>
                        <a:srgbClr val="965D3C"/>
                      </a:solidFill>
                      <a:prstDash val="solid"/>
                      <a:round/>
                      <a:headEnd type="none" w="med" len="med"/>
                      <a:tailEnd type="none" w="med" len="med"/>
                    </a:lnT>
                    <a:lnB w="12700" cap="flat" cmpd="sng" algn="ctr">
                      <a:solidFill>
                        <a:srgbClr val="965D3C"/>
                      </a:solidFill>
                      <a:prstDash val="solid"/>
                      <a:round/>
                      <a:headEnd type="none" w="med" len="med"/>
                      <a:tailEnd type="none" w="med" len="med"/>
                    </a:lnB>
                  </a:tcPr>
                </a:tc>
                <a:extLst>
                  <a:ext uri="{0D108BD9-81ED-4DB2-BD59-A6C34878D82A}">
                    <a16:rowId xmlns:a16="http://schemas.microsoft.com/office/drawing/2014/main" val="2581733120"/>
                  </a:ext>
                </a:extLst>
              </a:tr>
              <a:tr h="334237">
                <a:tc>
                  <a:txBody>
                    <a:bodyPr/>
                    <a:lstStyle/>
                    <a:p>
                      <a:pPr marL="635" algn="ctr">
                        <a:lnSpc>
                          <a:spcPts val="2315"/>
                        </a:lnSpc>
                      </a:pPr>
                      <a:r>
                        <a:rPr lang="en-US" sz="2000" b="1" dirty="0">
                          <a:solidFill>
                            <a:srgbClr val="F6F2EF"/>
                          </a:solidFill>
                          <a:latin typeface="Arial" panose="020B0604020202020204" pitchFamily="34" charset="0"/>
                          <a:cs typeface="Arial" panose="020B0604020202020204" pitchFamily="34" charset="0"/>
                        </a:rPr>
                        <a:t>June 27</a:t>
                      </a:r>
                    </a:p>
                  </a:txBody>
                  <a:tcPr marL="0" marR="0" marT="0" marB="0" anchor="ctr">
                    <a:lnL w="12700" cap="flat" cmpd="sng" algn="ctr">
                      <a:solidFill>
                        <a:srgbClr val="965D3C"/>
                      </a:solidFill>
                      <a:prstDash val="solid"/>
                      <a:round/>
                      <a:headEnd type="none" w="med" len="med"/>
                      <a:tailEnd type="none" w="med" len="med"/>
                    </a:lnL>
                    <a:lnR w="12700" cap="flat" cmpd="sng" algn="ctr">
                      <a:solidFill>
                        <a:srgbClr val="965D3C"/>
                      </a:solidFill>
                      <a:prstDash val="solid"/>
                      <a:round/>
                      <a:headEnd type="none" w="med" len="med"/>
                      <a:tailEnd type="none" w="med" len="med"/>
                    </a:lnR>
                    <a:lnT w="12700" cap="flat" cmpd="sng" algn="ctr">
                      <a:solidFill>
                        <a:srgbClr val="F6F2EF"/>
                      </a:solidFill>
                      <a:prstDash val="solid"/>
                      <a:round/>
                      <a:headEnd type="none" w="med" len="med"/>
                      <a:tailEnd type="none" w="med" len="med"/>
                    </a:lnT>
                    <a:lnB w="12700" cap="flat" cmpd="sng" algn="ctr">
                      <a:solidFill>
                        <a:srgbClr val="F6F2EF"/>
                      </a:solidFill>
                      <a:prstDash val="solid"/>
                      <a:round/>
                      <a:headEnd type="none" w="med" len="med"/>
                      <a:tailEnd type="none" w="med" len="med"/>
                    </a:lnB>
                    <a:solidFill>
                      <a:srgbClr val="965D3C"/>
                    </a:solidFill>
                  </a:tcPr>
                </a:tc>
                <a:tc>
                  <a:txBody>
                    <a:bodyPr/>
                    <a:lstStyle/>
                    <a:p>
                      <a:pPr marL="382270" indent="-342900">
                        <a:lnSpc>
                          <a:spcPts val="2315"/>
                        </a:lnSpc>
                        <a:buClr>
                          <a:srgbClr val="965D3C"/>
                        </a:buClr>
                        <a:buFont typeface="Wingdings" panose="05000000000000000000" pitchFamily="2" charset="2"/>
                        <a:buChar char="§"/>
                        <a:tabLst>
                          <a:tab pos="325755" algn="l"/>
                          <a:tab pos="326390" algn="l"/>
                        </a:tabLst>
                      </a:pPr>
                      <a:endParaRPr lang="en-US" sz="2000" b="1" dirty="0">
                        <a:latin typeface="Arial" panose="020B0604020202020204" pitchFamily="34" charset="0"/>
                        <a:cs typeface="Arial" panose="020B0604020202020204" pitchFamily="34" charset="0"/>
                      </a:endParaRPr>
                    </a:p>
                  </a:txBody>
                  <a:tcPr marL="0" marR="0" marT="0" marB="0" anchor="ctr">
                    <a:lnL w="12700" cap="flat" cmpd="sng" algn="ctr">
                      <a:solidFill>
                        <a:srgbClr val="965D3C"/>
                      </a:solidFill>
                      <a:prstDash val="solid"/>
                      <a:round/>
                      <a:headEnd type="none" w="med" len="med"/>
                      <a:tailEnd type="none" w="med" len="med"/>
                    </a:lnL>
                    <a:lnR w="12700" cap="flat" cmpd="sng" algn="ctr">
                      <a:solidFill>
                        <a:srgbClr val="965D3C"/>
                      </a:solidFill>
                      <a:prstDash val="solid"/>
                      <a:round/>
                      <a:headEnd type="none" w="med" len="med"/>
                      <a:tailEnd type="none" w="med" len="med"/>
                    </a:lnR>
                    <a:lnT w="12700" cap="flat" cmpd="sng" algn="ctr">
                      <a:solidFill>
                        <a:srgbClr val="965D3C"/>
                      </a:solidFill>
                      <a:prstDash val="solid"/>
                      <a:round/>
                      <a:headEnd type="none" w="med" len="med"/>
                      <a:tailEnd type="none" w="med" len="med"/>
                    </a:lnT>
                    <a:lnB w="12700" cap="flat" cmpd="sng" algn="ctr">
                      <a:solidFill>
                        <a:srgbClr val="965D3C"/>
                      </a:solidFill>
                      <a:prstDash val="solid"/>
                      <a:round/>
                      <a:headEnd type="none" w="med" len="med"/>
                      <a:tailEnd type="none" w="med" len="med"/>
                    </a:lnB>
                  </a:tcPr>
                </a:tc>
                <a:extLst>
                  <a:ext uri="{0D108BD9-81ED-4DB2-BD59-A6C34878D82A}">
                    <a16:rowId xmlns:a16="http://schemas.microsoft.com/office/drawing/2014/main" val="4208086961"/>
                  </a:ext>
                </a:extLst>
              </a:tr>
              <a:tr h="485560">
                <a:tc>
                  <a:txBody>
                    <a:bodyPr/>
                    <a:lstStyle/>
                    <a:p>
                      <a:pPr marL="635" algn="ctr">
                        <a:lnSpc>
                          <a:spcPts val="2315"/>
                        </a:lnSpc>
                      </a:pPr>
                      <a:r>
                        <a:rPr lang="en-US" sz="2000" b="1" dirty="0">
                          <a:solidFill>
                            <a:srgbClr val="F6F2EF"/>
                          </a:solidFill>
                          <a:latin typeface="Arial" panose="020B0604020202020204" pitchFamily="34" charset="0"/>
                          <a:cs typeface="Arial" panose="020B0604020202020204" pitchFamily="34" charset="0"/>
                        </a:rPr>
                        <a:t>July 25</a:t>
                      </a:r>
                    </a:p>
                  </a:txBody>
                  <a:tcPr marL="0" marR="0" marT="0" marB="0" anchor="ctr">
                    <a:lnL w="12700" cap="flat" cmpd="sng" algn="ctr">
                      <a:solidFill>
                        <a:srgbClr val="965D3C"/>
                      </a:solidFill>
                      <a:prstDash val="solid"/>
                      <a:round/>
                      <a:headEnd type="none" w="med" len="med"/>
                      <a:tailEnd type="none" w="med" len="med"/>
                    </a:lnL>
                    <a:lnR w="12700" cap="flat" cmpd="sng" algn="ctr">
                      <a:solidFill>
                        <a:srgbClr val="965D3C"/>
                      </a:solidFill>
                      <a:prstDash val="solid"/>
                      <a:round/>
                      <a:headEnd type="none" w="med" len="med"/>
                      <a:tailEnd type="none" w="med" len="med"/>
                    </a:lnR>
                    <a:lnT w="12700" cap="flat" cmpd="sng" algn="ctr">
                      <a:solidFill>
                        <a:srgbClr val="F6F2EF"/>
                      </a:solidFill>
                      <a:prstDash val="solid"/>
                      <a:round/>
                      <a:headEnd type="none" w="med" len="med"/>
                      <a:tailEnd type="none" w="med" len="med"/>
                    </a:lnT>
                    <a:lnB w="12700" cap="flat" cmpd="sng" algn="ctr">
                      <a:solidFill>
                        <a:srgbClr val="F6F2EF"/>
                      </a:solidFill>
                      <a:prstDash val="solid"/>
                      <a:round/>
                      <a:headEnd type="none" w="med" len="med"/>
                      <a:tailEnd type="none" w="med" len="med"/>
                    </a:lnB>
                    <a:solidFill>
                      <a:srgbClr val="965D3C"/>
                    </a:solidFill>
                  </a:tcPr>
                </a:tc>
                <a:tc>
                  <a:txBody>
                    <a:bodyPr/>
                    <a:lstStyle/>
                    <a:p>
                      <a:pPr marL="382270" indent="-342900">
                        <a:lnSpc>
                          <a:spcPts val="2315"/>
                        </a:lnSpc>
                        <a:buClr>
                          <a:srgbClr val="965D3C"/>
                        </a:buClr>
                        <a:buFont typeface="Wingdings" panose="05000000000000000000" pitchFamily="2" charset="2"/>
                        <a:buChar char="§"/>
                        <a:tabLst>
                          <a:tab pos="325755" algn="l"/>
                          <a:tab pos="326390" algn="l"/>
                        </a:tabLst>
                      </a:pPr>
                      <a:endParaRPr lang="en-US" sz="2000" b="1" dirty="0">
                        <a:latin typeface="Arial" panose="020B0604020202020204" pitchFamily="34" charset="0"/>
                        <a:cs typeface="Arial" panose="020B0604020202020204" pitchFamily="34" charset="0"/>
                      </a:endParaRPr>
                    </a:p>
                  </a:txBody>
                  <a:tcPr marL="0" marR="0" marT="0" marB="0" anchor="ctr">
                    <a:lnL w="12700" cap="flat" cmpd="sng" algn="ctr">
                      <a:solidFill>
                        <a:srgbClr val="965D3C"/>
                      </a:solidFill>
                      <a:prstDash val="solid"/>
                      <a:round/>
                      <a:headEnd type="none" w="med" len="med"/>
                      <a:tailEnd type="none" w="med" len="med"/>
                    </a:lnL>
                    <a:lnR w="12700" cap="flat" cmpd="sng" algn="ctr">
                      <a:solidFill>
                        <a:srgbClr val="965D3C"/>
                      </a:solidFill>
                      <a:prstDash val="solid"/>
                      <a:round/>
                      <a:headEnd type="none" w="med" len="med"/>
                      <a:tailEnd type="none" w="med" len="med"/>
                    </a:lnR>
                    <a:lnT w="12700" cap="flat" cmpd="sng" algn="ctr">
                      <a:solidFill>
                        <a:srgbClr val="965D3C"/>
                      </a:solidFill>
                      <a:prstDash val="solid"/>
                      <a:round/>
                      <a:headEnd type="none" w="med" len="med"/>
                      <a:tailEnd type="none" w="med" len="med"/>
                    </a:lnT>
                    <a:lnB w="12700" cap="flat" cmpd="sng" algn="ctr">
                      <a:solidFill>
                        <a:srgbClr val="965D3C"/>
                      </a:solidFill>
                      <a:prstDash val="solid"/>
                      <a:round/>
                      <a:headEnd type="none" w="med" len="med"/>
                      <a:tailEnd type="none" w="med" len="med"/>
                    </a:lnB>
                  </a:tcPr>
                </a:tc>
                <a:extLst>
                  <a:ext uri="{0D108BD9-81ED-4DB2-BD59-A6C34878D82A}">
                    <a16:rowId xmlns:a16="http://schemas.microsoft.com/office/drawing/2014/main" val="3093177351"/>
                  </a:ext>
                </a:extLst>
              </a:tr>
              <a:tr h="588787">
                <a:tc>
                  <a:txBody>
                    <a:bodyPr/>
                    <a:lstStyle/>
                    <a:p>
                      <a:pPr marL="635" algn="ctr">
                        <a:lnSpc>
                          <a:spcPts val="2315"/>
                        </a:lnSpc>
                      </a:pPr>
                      <a:r>
                        <a:rPr lang="en-US" sz="2000" b="1" dirty="0">
                          <a:solidFill>
                            <a:srgbClr val="F6F2EF"/>
                          </a:solidFill>
                          <a:latin typeface="Arial" panose="020B0604020202020204" pitchFamily="34" charset="0"/>
                          <a:cs typeface="Arial" panose="020B0604020202020204" pitchFamily="34" charset="0"/>
                        </a:rPr>
                        <a:t>August 29</a:t>
                      </a:r>
                    </a:p>
                  </a:txBody>
                  <a:tcPr marL="0" marR="0" marT="0" marB="0" anchor="ctr">
                    <a:lnL w="12700" cap="flat" cmpd="sng" algn="ctr">
                      <a:solidFill>
                        <a:srgbClr val="965D3C"/>
                      </a:solidFill>
                      <a:prstDash val="solid"/>
                      <a:round/>
                      <a:headEnd type="none" w="med" len="med"/>
                      <a:tailEnd type="none" w="med" len="med"/>
                    </a:lnL>
                    <a:lnR w="12700" cap="flat" cmpd="sng" algn="ctr">
                      <a:solidFill>
                        <a:srgbClr val="965D3C"/>
                      </a:solidFill>
                      <a:prstDash val="solid"/>
                      <a:round/>
                      <a:headEnd type="none" w="med" len="med"/>
                      <a:tailEnd type="none" w="med" len="med"/>
                    </a:lnR>
                    <a:lnT w="12700" cap="flat" cmpd="sng" algn="ctr">
                      <a:solidFill>
                        <a:srgbClr val="F6F2EF"/>
                      </a:solidFill>
                      <a:prstDash val="solid"/>
                      <a:round/>
                      <a:headEnd type="none" w="med" len="med"/>
                      <a:tailEnd type="none" w="med" len="med"/>
                    </a:lnT>
                    <a:lnB w="12700" cap="flat" cmpd="sng" algn="ctr">
                      <a:solidFill>
                        <a:srgbClr val="F6F2EF"/>
                      </a:solidFill>
                      <a:prstDash val="solid"/>
                      <a:round/>
                      <a:headEnd type="none" w="med" len="med"/>
                      <a:tailEnd type="none" w="med" len="med"/>
                    </a:lnB>
                    <a:solidFill>
                      <a:srgbClr val="965D3C"/>
                    </a:solidFill>
                  </a:tcPr>
                </a:tc>
                <a:tc>
                  <a:txBody>
                    <a:bodyPr/>
                    <a:lstStyle/>
                    <a:p>
                      <a:pPr marL="382270" indent="-342900">
                        <a:lnSpc>
                          <a:spcPts val="2315"/>
                        </a:lnSpc>
                        <a:buClr>
                          <a:srgbClr val="965D3C"/>
                        </a:buClr>
                        <a:buFont typeface="Wingdings" panose="05000000000000000000" pitchFamily="2" charset="2"/>
                        <a:buChar char="§"/>
                        <a:tabLst>
                          <a:tab pos="325755" algn="l"/>
                          <a:tab pos="326390" algn="l"/>
                        </a:tabLst>
                      </a:pPr>
                      <a:endParaRPr lang="en-US" sz="2000" b="1" dirty="0">
                        <a:latin typeface="Arial" panose="020B0604020202020204" pitchFamily="34" charset="0"/>
                        <a:cs typeface="Arial" panose="020B0604020202020204" pitchFamily="34" charset="0"/>
                      </a:endParaRPr>
                    </a:p>
                  </a:txBody>
                  <a:tcPr marL="0" marR="0" marT="0" marB="0" anchor="ctr">
                    <a:lnL w="12700" cap="flat" cmpd="sng" algn="ctr">
                      <a:solidFill>
                        <a:srgbClr val="965D3C"/>
                      </a:solidFill>
                      <a:prstDash val="solid"/>
                      <a:round/>
                      <a:headEnd type="none" w="med" len="med"/>
                      <a:tailEnd type="none" w="med" len="med"/>
                    </a:lnL>
                    <a:lnR w="12700" cap="flat" cmpd="sng" algn="ctr">
                      <a:solidFill>
                        <a:srgbClr val="965D3C"/>
                      </a:solidFill>
                      <a:prstDash val="solid"/>
                      <a:round/>
                      <a:headEnd type="none" w="med" len="med"/>
                      <a:tailEnd type="none" w="med" len="med"/>
                    </a:lnR>
                    <a:lnT w="12700" cap="flat" cmpd="sng" algn="ctr">
                      <a:solidFill>
                        <a:srgbClr val="965D3C"/>
                      </a:solidFill>
                      <a:prstDash val="solid"/>
                      <a:round/>
                      <a:headEnd type="none" w="med" len="med"/>
                      <a:tailEnd type="none" w="med" len="med"/>
                    </a:lnT>
                    <a:lnB w="12700" cap="flat" cmpd="sng" algn="ctr">
                      <a:solidFill>
                        <a:srgbClr val="965D3C"/>
                      </a:solidFill>
                      <a:prstDash val="solid"/>
                      <a:round/>
                      <a:headEnd type="none" w="med" len="med"/>
                      <a:tailEnd type="none" w="med" len="med"/>
                    </a:lnB>
                  </a:tcPr>
                </a:tc>
                <a:extLst>
                  <a:ext uri="{0D108BD9-81ED-4DB2-BD59-A6C34878D82A}">
                    <a16:rowId xmlns:a16="http://schemas.microsoft.com/office/drawing/2014/main" val="2108867322"/>
                  </a:ext>
                </a:extLst>
              </a:tr>
              <a:tr h="334237">
                <a:tc>
                  <a:txBody>
                    <a:bodyPr/>
                    <a:lstStyle/>
                    <a:p>
                      <a:pPr marL="635" algn="ctr">
                        <a:lnSpc>
                          <a:spcPts val="2315"/>
                        </a:lnSpc>
                      </a:pPr>
                      <a:r>
                        <a:rPr lang="en-US" sz="2000" b="1" dirty="0">
                          <a:solidFill>
                            <a:srgbClr val="F6F2EF"/>
                          </a:solidFill>
                          <a:latin typeface="Arial" panose="020B0604020202020204" pitchFamily="34" charset="0"/>
                          <a:cs typeface="Arial" panose="020B0604020202020204" pitchFamily="34" charset="0"/>
                        </a:rPr>
                        <a:t>Sept 26</a:t>
                      </a:r>
                    </a:p>
                  </a:txBody>
                  <a:tcPr marL="0" marR="0" marT="0" marB="0" anchor="ctr">
                    <a:lnL w="12700" cap="flat" cmpd="sng" algn="ctr">
                      <a:solidFill>
                        <a:srgbClr val="965D3C"/>
                      </a:solidFill>
                      <a:prstDash val="solid"/>
                      <a:round/>
                      <a:headEnd type="none" w="med" len="med"/>
                      <a:tailEnd type="none" w="med" len="med"/>
                    </a:lnL>
                    <a:lnR w="12700" cap="flat" cmpd="sng" algn="ctr">
                      <a:solidFill>
                        <a:srgbClr val="965D3C"/>
                      </a:solidFill>
                      <a:prstDash val="solid"/>
                      <a:round/>
                      <a:headEnd type="none" w="med" len="med"/>
                      <a:tailEnd type="none" w="med" len="med"/>
                    </a:lnR>
                    <a:lnT w="12700" cap="flat" cmpd="sng" algn="ctr">
                      <a:solidFill>
                        <a:srgbClr val="F6F2EF"/>
                      </a:solidFill>
                      <a:prstDash val="solid"/>
                      <a:round/>
                      <a:headEnd type="none" w="med" len="med"/>
                      <a:tailEnd type="none" w="med" len="med"/>
                    </a:lnT>
                    <a:lnB w="12700" cap="flat" cmpd="sng" algn="ctr">
                      <a:solidFill>
                        <a:srgbClr val="965D3C"/>
                      </a:solidFill>
                      <a:prstDash val="solid"/>
                      <a:round/>
                      <a:headEnd type="none" w="med" len="med"/>
                      <a:tailEnd type="none" w="med" len="med"/>
                    </a:lnB>
                    <a:solidFill>
                      <a:srgbClr val="965D3C"/>
                    </a:solidFill>
                  </a:tcPr>
                </a:tc>
                <a:tc>
                  <a:txBody>
                    <a:bodyPr/>
                    <a:lstStyle/>
                    <a:p>
                      <a:pPr marL="382270" indent="-342900">
                        <a:lnSpc>
                          <a:spcPts val="2315"/>
                        </a:lnSpc>
                        <a:buClr>
                          <a:srgbClr val="965D3C"/>
                        </a:buClr>
                        <a:buFont typeface="Wingdings" panose="05000000000000000000" pitchFamily="2" charset="2"/>
                        <a:buChar char="§"/>
                        <a:tabLst>
                          <a:tab pos="325755" algn="l"/>
                          <a:tab pos="326390" algn="l"/>
                        </a:tabLst>
                      </a:pPr>
                      <a:r>
                        <a:rPr lang="en-US" sz="2000" b="1" dirty="0">
                          <a:latin typeface="Arial" panose="020B0604020202020204" pitchFamily="34" charset="0"/>
                          <a:cs typeface="Arial" panose="020B0604020202020204" pitchFamily="34" charset="0"/>
                        </a:rPr>
                        <a:t>Vacate/reschedule or keep as scheduled?</a:t>
                      </a:r>
                    </a:p>
                  </a:txBody>
                  <a:tcPr marL="0" marR="0" marT="0" marB="0" anchor="ctr">
                    <a:lnL w="12700" cap="flat" cmpd="sng" algn="ctr">
                      <a:solidFill>
                        <a:srgbClr val="965D3C"/>
                      </a:solidFill>
                      <a:prstDash val="solid"/>
                      <a:round/>
                      <a:headEnd type="none" w="med" len="med"/>
                      <a:tailEnd type="none" w="med" len="med"/>
                    </a:lnL>
                    <a:lnR w="12700" cap="flat" cmpd="sng" algn="ctr">
                      <a:solidFill>
                        <a:srgbClr val="965D3C"/>
                      </a:solidFill>
                      <a:prstDash val="solid"/>
                      <a:round/>
                      <a:headEnd type="none" w="med" len="med"/>
                      <a:tailEnd type="none" w="med" len="med"/>
                    </a:lnR>
                    <a:lnT w="12700" cap="flat" cmpd="sng" algn="ctr">
                      <a:solidFill>
                        <a:srgbClr val="965D3C"/>
                      </a:solidFill>
                      <a:prstDash val="solid"/>
                      <a:round/>
                      <a:headEnd type="none" w="med" len="med"/>
                      <a:tailEnd type="none" w="med" len="med"/>
                    </a:lnT>
                    <a:lnB w="12700" cap="flat" cmpd="sng" algn="ctr">
                      <a:solidFill>
                        <a:srgbClr val="965D3C"/>
                      </a:solidFill>
                      <a:prstDash val="solid"/>
                      <a:round/>
                      <a:headEnd type="none" w="med" len="med"/>
                      <a:tailEnd type="none" w="med" len="med"/>
                    </a:lnB>
                  </a:tcPr>
                </a:tc>
                <a:extLst>
                  <a:ext uri="{0D108BD9-81ED-4DB2-BD59-A6C34878D82A}">
                    <a16:rowId xmlns:a16="http://schemas.microsoft.com/office/drawing/2014/main" val="2470839375"/>
                  </a:ext>
                </a:extLst>
              </a:tr>
            </a:tbl>
          </a:graphicData>
        </a:graphic>
      </p:graphicFrame>
    </p:spTree>
    <p:extLst>
      <p:ext uri="{BB962C8B-B14F-4D97-AF65-F5344CB8AC3E}">
        <p14:creationId xmlns:p14="http://schemas.microsoft.com/office/powerpoint/2010/main" val="2063320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66310-1F93-13AF-D0DD-B90919CE25DF}"/>
              </a:ext>
            </a:extLst>
          </p:cNvPr>
          <p:cNvSpPr>
            <a:spLocks noGrp="1"/>
          </p:cNvSpPr>
          <p:nvPr>
            <p:ph type="title"/>
          </p:nvPr>
        </p:nvSpPr>
        <p:spPr>
          <a:xfrm>
            <a:off x="831850" y="1709738"/>
            <a:ext cx="10515600" cy="2146645"/>
          </a:xfrm>
        </p:spPr>
        <p:txBody>
          <a:bodyPr/>
          <a:lstStyle/>
          <a:p>
            <a:pPr algn="ctr"/>
            <a:r>
              <a:rPr lang="en-US" b="1">
                <a:solidFill>
                  <a:schemeClr val="tx1"/>
                </a:solidFill>
              </a:rPr>
              <a:t>Around The Phone</a:t>
            </a:r>
          </a:p>
        </p:txBody>
      </p:sp>
      <p:sp>
        <p:nvSpPr>
          <p:cNvPr id="4" name="Slide Number Placeholder 3">
            <a:extLst>
              <a:ext uri="{FF2B5EF4-FFF2-40B4-BE49-F238E27FC236}">
                <a16:creationId xmlns:a16="http://schemas.microsoft.com/office/drawing/2014/main" id="{50BC3EAD-B016-7D7C-A830-B867280380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A4F1F8-A13E-442A-A38F-B6C32B3D898B}" type="slidenum">
              <a:rPr kumimoji="0" lang="en-US" sz="1150" b="0" i="0" u="none" strike="noStrike" kern="1200" cap="none" spc="0" normalizeH="0" baseline="0" noProof="0" smtClean="0">
                <a:ln>
                  <a:noFill/>
                </a:ln>
                <a:solidFill>
                  <a:srgbClr val="965D3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150" b="0" i="0" u="none" strike="noStrike" kern="1200" cap="none" spc="0" normalizeH="0" baseline="0" noProof="0">
              <a:ln>
                <a:noFill/>
              </a:ln>
              <a:solidFill>
                <a:srgbClr val="965D3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41627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CB1CF-07B6-F6C5-C800-16D48EDCE36A}"/>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714815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58A5F14-867D-612A-218A-84ED5B8CFB53}"/>
              </a:ext>
            </a:extLst>
          </p:cNvPr>
          <p:cNvSpPr>
            <a:spLocks noGrp="1"/>
          </p:cNvSpPr>
          <p:nvPr>
            <p:ph idx="1"/>
          </p:nvPr>
        </p:nvSpPr>
        <p:spPr>
          <a:xfrm>
            <a:off x="4074850" y="450630"/>
            <a:ext cx="7822983" cy="5872084"/>
          </a:xfrm>
        </p:spPr>
        <p:txBody>
          <a:bodyPr>
            <a:noAutofit/>
          </a:bodyPr>
          <a:lstStyle/>
          <a:p>
            <a:pPr>
              <a:lnSpc>
                <a:spcPct val="120000"/>
              </a:lnSpc>
            </a:pPr>
            <a:r>
              <a:rPr lang="en-US" sz="2400" b="1" dirty="0"/>
              <a:t>Science Coordinator, </a:t>
            </a:r>
            <a:r>
              <a:rPr lang="en-US" sz="2400" dirty="0">
                <a:effectLst/>
                <a:ea typeface="Aptos" panose="020B0004020202020204" pitchFamily="34" charset="0"/>
              </a:rPr>
              <a:t>USGS Earth Mapping Resources Initiative</a:t>
            </a:r>
            <a:endParaRPr lang="en-US" sz="2400" dirty="0"/>
          </a:p>
          <a:p>
            <a:pPr lvl="1">
              <a:lnSpc>
                <a:spcPct val="120000"/>
              </a:lnSpc>
            </a:pPr>
            <a:r>
              <a:rPr lang="en-US" dirty="0"/>
              <a:t>Joined USGS in 2011 </a:t>
            </a:r>
          </a:p>
          <a:p>
            <a:pPr lvl="1">
              <a:lnSpc>
                <a:spcPct val="120000"/>
              </a:lnSpc>
            </a:pPr>
            <a:r>
              <a:rPr lang="en-US" dirty="0"/>
              <a:t>Based in Anchorage, Alaska</a:t>
            </a:r>
          </a:p>
          <a:p>
            <a:pPr>
              <a:lnSpc>
                <a:spcPct val="120000"/>
              </a:lnSpc>
            </a:pPr>
            <a:r>
              <a:rPr lang="en-US" sz="2400" b="1" dirty="0"/>
              <a:t>Conducts field-based research </a:t>
            </a:r>
            <a:r>
              <a:rPr lang="en-US" sz="2400" dirty="0"/>
              <a:t>on the bedrock geology and mineral resources of Alaska, the Great Lakes region, and the western U.S.</a:t>
            </a:r>
          </a:p>
          <a:p>
            <a:pPr>
              <a:lnSpc>
                <a:spcPct val="120000"/>
              </a:lnSpc>
            </a:pPr>
            <a:r>
              <a:rPr lang="en-US" sz="2400" b="1" dirty="0"/>
              <a:t>Previously: </a:t>
            </a:r>
            <a:r>
              <a:rPr lang="en-US" sz="2400" dirty="0"/>
              <a:t>Taught at universities in Minnesota and Arkansas</a:t>
            </a:r>
          </a:p>
          <a:p>
            <a:pPr>
              <a:lnSpc>
                <a:spcPct val="120000"/>
              </a:lnSpc>
            </a:pPr>
            <a:r>
              <a:rPr lang="en-US" sz="2400" dirty="0"/>
              <a:t>Ph.D. in Geology, University of Texas at Austin. M.S. in Geology, University of Wyoming. B.S. in Geology, University of the South.</a:t>
            </a:r>
          </a:p>
        </p:txBody>
      </p:sp>
      <p:sp>
        <p:nvSpPr>
          <p:cNvPr id="5" name="Slide Number Placeholder 4">
            <a:extLst>
              <a:ext uri="{FF2B5EF4-FFF2-40B4-BE49-F238E27FC236}">
                <a16:creationId xmlns:a16="http://schemas.microsoft.com/office/drawing/2014/main" id="{98048631-4ACD-31F0-BF4A-19FE6229D0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A4F1F8-A13E-442A-A38F-B6C32B3D898B}" type="slidenum">
              <a:rPr kumimoji="0" lang="en-US" sz="1150" b="0" i="0" u="none" strike="noStrike" kern="1200" cap="none" spc="0" normalizeH="0" baseline="0" noProof="0" smtClean="0">
                <a:ln>
                  <a:noFill/>
                </a:ln>
                <a:solidFill>
                  <a:srgbClr val="965D3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150" b="0" i="0" u="none" strike="noStrike" kern="1200" cap="none" spc="0" normalizeH="0" baseline="0" noProof="0" dirty="0">
              <a:ln>
                <a:noFill/>
              </a:ln>
              <a:solidFill>
                <a:srgbClr val="965D3C"/>
              </a:solidFill>
              <a:effectLst/>
              <a:uLnTx/>
              <a:uFillTx/>
              <a:latin typeface="Arial" panose="020B0604020202020204" pitchFamily="34" charset="0"/>
              <a:ea typeface="+mn-ea"/>
              <a:cs typeface="Arial" panose="020B0604020202020204" pitchFamily="34" charset="0"/>
            </a:endParaRPr>
          </a:p>
        </p:txBody>
      </p:sp>
      <p:sp>
        <p:nvSpPr>
          <p:cNvPr id="7" name="Title 1">
            <a:extLst>
              <a:ext uri="{FF2B5EF4-FFF2-40B4-BE49-F238E27FC236}">
                <a16:creationId xmlns:a16="http://schemas.microsoft.com/office/drawing/2014/main" id="{14F25A01-7BFB-4D4B-5E8F-6CF7325E7174}"/>
              </a:ext>
            </a:extLst>
          </p:cNvPr>
          <p:cNvSpPr txBox="1">
            <a:spLocks/>
          </p:cNvSpPr>
          <p:nvPr/>
        </p:nvSpPr>
        <p:spPr>
          <a:xfrm>
            <a:off x="294167" y="3668698"/>
            <a:ext cx="3370263" cy="178435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800" kern="1200">
                <a:solidFill>
                  <a:srgbClr val="965D3C"/>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Jamey Jones</a:t>
            </a:r>
            <a:b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Science Coordinator</a:t>
            </a:r>
            <a:b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lang="en-US" sz="2100" dirty="0">
                <a:solidFill>
                  <a:prstClr val="black"/>
                </a:solidFill>
              </a:rPr>
              <a:t>USGS Earth Mapping Resources Initiative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USGS </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2" name="Picture 2" descr="USGS Visual Identity (USGS logo) - Black (TM) | U.S. ...">
            <a:extLst>
              <a:ext uri="{FF2B5EF4-FFF2-40B4-BE49-F238E27FC236}">
                <a16:creationId xmlns:a16="http://schemas.microsoft.com/office/drawing/2014/main" id="{768F7EE2-090A-5C61-7FDF-1A71139A439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3726" t="34965" r="16653" b="33528"/>
          <a:stretch/>
        </p:blipFill>
        <p:spPr bwMode="auto">
          <a:xfrm>
            <a:off x="810205" y="5408921"/>
            <a:ext cx="2145430" cy="9137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Jamey Jones 2021 staff photo">
            <a:extLst>
              <a:ext uri="{FF2B5EF4-FFF2-40B4-BE49-F238E27FC236}">
                <a16:creationId xmlns:a16="http://schemas.microsoft.com/office/drawing/2014/main" id="{E56BC6E7-096B-21C2-FFBC-5D8A1A1CBCC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4555" y="630316"/>
            <a:ext cx="2849486" cy="2976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984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7A721-4277-53F0-C750-A29055F90113}"/>
              </a:ext>
            </a:extLst>
          </p:cNvPr>
          <p:cNvSpPr>
            <a:spLocks noGrp="1"/>
          </p:cNvSpPr>
          <p:nvPr>
            <p:ph type="title"/>
          </p:nvPr>
        </p:nvSpPr>
        <p:spPr>
          <a:xfrm>
            <a:off x="77586" y="1550820"/>
            <a:ext cx="12114415" cy="1723357"/>
          </a:xfrm>
        </p:spPr>
        <p:txBody>
          <a:bodyPr/>
          <a:lstStyle/>
          <a:p>
            <a:pPr algn="ctr"/>
            <a:r>
              <a:rPr lang="en-US" sz="3733" dirty="0">
                <a:latin typeface="+mn-lt"/>
                <a:ea typeface="Calibri" panose="020F0502020204030204" pitchFamily="34" charset="0"/>
              </a:rPr>
              <a:t>CRITICAL MINERALS MAPPING ACROSS THE UNITED STATES UNDER THE USGS EARTH MAPPING RESOURCES INITIATIVE (EARTH MRI) </a:t>
            </a:r>
            <a:endParaRPr lang="en-US" sz="3733" dirty="0">
              <a:latin typeface="+mn-lt"/>
            </a:endParaRPr>
          </a:p>
        </p:txBody>
      </p:sp>
      <p:sp>
        <p:nvSpPr>
          <p:cNvPr id="4" name="Text Placeholder 3">
            <a:extLst>
              <a:ext uri="{FF2B5EF4-FFF2-40B4-BE49-F238E27FC236}">
                <a16:creationId xmlns:a16="http://schemas.microsoft.com/office/drawing/2014/main" id="{B378418B-F1E5-69FB-3EAA-5887A3EED28B}"/>
              </a:ext>
            </a:extLst>
          </p:cNvPr>
          <p:cNvSpPr>
            <a:spLocks noGrp="1"/>
          </p:cNvSpPr>
          <p:nvPr>
            <p:ph type="body" sz="quarter" idx="12"/>
          </p:nvPr>
        </p:nvSpPr>
        <p:spPr>
          <a:xfrm>
            <a:off x="796007" y="3819942"/>
            <a:ext cx="10620139" cy="328231"/>
          </a:xfrm>
        </p:spPr>
        <p:txBody>
          <a:bodyPr/>
          <a:lstStyle/>
          <a:p>
            <a:pPr lvl="0"/>
            <a:r>
              <a:rPr lang="en-US" sz="2133" b="1" dirty="0"/>
              <a:t>Jamey Jones, Earth MRI Science Coordinator</a:t>
            </a:r>
          </a:p>
        </p:txBody>
      </p:sp>
      <p:sp>
        <p:nvSpPr>
          <p:cNvPr id="3" name="TextBox 2">
            <a:extLst>
              <a:ext uri="{FF2B5EF4-FFF2-40B4-BE49-F238E27FC236}">
                <a16:creationId xmlns:a16="http://schemas.microsoft.com/office/drawing/2014/main" id="{85B5F304-7990-5428-AC4E-DC2384C29BDE}"/>
              </a:ext>
            </a:extLst>
          </p:cNvPr>
          <p:cNvSpPr txBox="1"/>
          <p:nvPr/>
        </p:nvSpPr>
        <p:spPr>
          <a:xfrm>
            <a:off x="9190776" y="6405264"/>
            <a:ext cx="2805576" cy="338554"/>
          </a:xfrm>
          <a:prstGeom prst="rect">
            <a:avLst/>
          </a:prstGeom>
          <a:noFill/>
        </p:spPr>
        <p:txBody>
          <a:bodyPr wrap="none" rtlCol="0">
            <a:spAutoFit/>
          </a:bodyPr>
          <a:lstStyle/>
          <a:p>
            <a:pPr defTabSz="1219170"/>
            <a:r>
              <a:rPr lang="en-US" sz="1600" kern="0">
                <a:solidFill>
                  <a:prstClr val="white"/>
                </a:solidFill>
              </a:rPr>
              <a:t>USGS photo of silica carbide</a:t>
            </a:r>
          </a:p>
        </p:txBody>
      </p:sp>
    </p:spTree>
    <p:extLst>
      <p:ext uri="{BB962C8B-B14F-4D97-AF65-F5344CB8AC3E}">
        <p14:creationId xmlns:p14="http://schemas.microsoft.com/office/powerpoint/2010/main" val="3450758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Geologist Jamey Jones studying and preparing to collect samples of igneous rocks in Lake Clark National Park">
            <a:extLst>
              <a:ext uri="{FF2B5EF4-FFF2-40B4-BE49-F238E27FC236}">
                <a16:creationId xmlns:a16="http://schemas.microsoft.com/office/drawing/2014/main" id="{5B93027C-7CF0-4565-BB51-C75D06961CBE}"/>
              </a:ext>
            </a:extLst>
          </p:cNvPr>
          <p:cNvPicPr>
            <a:picLocks noChangeAspect="1" noChangeArrowheads="1"/>
          </p:cNvPicPr>
          <p:nvPr/>
        </p:nvPicPr>
        <p:blipFill rotWithShape="1">
          <a:blip r:embed="rId3">
            <a:alphaModFix amt="70000"/>
            <a:extLst>
              <a:ext uri="{28A0092B-C50C-407E-A947-70E740481C1C}">
                <a14:useLocalDpi xmlns:a14="http://schemas.microsoft.com/office/drawing/2010/main" val="0"/>
              </a:ext>
            </a:extLst>
          </a:blip>
          <a:srcRect/>
          <a:stretch/>
        </p:blipFill>
        <p:spPr bwMode="auto">
          <a:xfrm>
            <a:off x="-166687" y="1447799"/>
            <a:ext cx="9363075" cy="5706252"/>
          </a:xfrm>
          <a:prstGeom prst="rect">
            <a:avLst/>
          </a:prstGeom>
          <a:noFill/>
          <a:effectLst>
            <a:softEdge rad="774700"/>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8BD9774-1C14-5D4E-AA61-11B0EFD643EA}"/>
              </a:ext>
            </a:extLst>
          </p:cNvPr>
          <p:cNvSpPr>
            <a:spLocks noGrp="1"/>
          </p:cNvSpPr>
          <p:nvPr>
            <p:ph type="sldNum" sz="quarter" idx="12"/>
          </p:nvPr>
        </p:nvSpPr>
        <p:spPr>
          <a:xfrm>
            <a:off x="11480800" y="8475136"/>
            <a:ext cx="3657600" cy="486833"/>
          </a:xfrm>
          <a:prstGeom prst="rect">
            <a:avLst/>
          </a:prstGeom>
        </p:spPr>
        <p:txBody>
          <a:bodyPr vert="horz" lIns="121920" tIns="60960" rIns="121920" bIns="60960" rtlCol="0" anchor="ctr"/>
          <a:lstStyle>
            <a:defPPr>
              <a:defRPr lang="en-US"/>
            </a:defPPr>
            <a:lvl1pPr marL="0" algn="r" defTabSz="1219170" rtl="0" eaLnBrk="1" latinLnBrk="0" hangingPunct="1">
              <a:defRPr sz="1600"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341">
              <a:defRPr/>
            </a:pPr>
            <a:fld id="{107BB14B-A2DA-4379-960A-F9A5FBCAE1FA}" type="slidenum">
              <a:rPr lang="en-US">
                <a:solidFill>
                  <a:prstClr val="black">
                    <a:tint val="75000"/>
                  </a:prstClr>
                </a:solidFill>
                <a:latin typeface="Arial"/>
              </a:rPr>
              <a:pPr defTabSz="914341">
                <a:defRPr/>
              </a:pPr>
              <a:t>5</a:t>
            </a:fld>
            <a:endParaRPr lang="en-US">
              <a:solidFill>
                <a:prstClr val="black">
                  <a:tint val="75000"/>
                </a:prstClr>
              </a:solidFill>
              <a:latin typeface="Arial"/>
            </a:endParaRPr>
          </a:p>
        </p:txBody>
      </p:sp>
      <p:graphicFrame>
        <p:nvGraphicFramePr>
          <p:cNvPr id="10" name="Diagram 9">
            <a:extLst>
              <a:ext uri="{FF2B5EF4-FFF2-40B4-BE49-F238E27FC236}">
                <a16:creationId xmlns:a16="http://schemas.microsoft.com/office/drawing/2014/main" id="{ACD8D975-B5B5-4272-A347-2759BA981973}"/>
              </a:ext>
            </a:extLst>
          </p:cNvPr>
          <p:cNvGraphicFramePr/>
          <p:nvPr/>
        </p:nvGraphicFramePr>
        <p:xfrm>
          <a:off x="7104651" y="935538"/>
          <a:ext cx="5697533" cy="55538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BBD3F640-9AA8-F9AA-5337-5956C48A707A}"/>
              </a:ext>
            </a:extLst>
          </p:cNvPr>
          <p:cNvSpPr txBox="1"/>
          <p:nvPr/>
        </p:nvSpPr>
        <p:spPr>
          <a:xfrm>
            <a:off x="180438" y="1026186"/>
            <a:ext cx="4490623" cy="3785652"/>
          </a:xfrm>
          <a:prstGeom prst="rect">
            <a:avLst/>
          </a:prstGeom>
          <a:solidFill>
            <a:schemeClr val="bg1"/>
          </a:solidFill>
          <a:ln>
            <a:solidFill>
              <a:schemeClr val="tx1"/>
            </a:solidFill>
          </a:ln>
        </p:spPr>
        <p:txBody>
          <a:bodyPr wrap="square" rtlCol="0">
            <a:spAutoFit/>
          </a:bodyPr>
          <a:lstStyle/>
          <a:p>
            <a:pPr defTabSz="1219170"/>
            <a:r>
              <a:rPr lang="en-US" sz="2000" kern="0" dirty="0">
                <a:solidFill>
                  <a:sysClr val="windowText" lastClr="000000"/>
                </a:solidFill>
              </a:rPr>
              <a:t>The </a:t>
            </a:r>
            <a:r>
              <a:rPr lang="en-US" sz="2000" b="1" kern="0" dirty="0">
                <a:solidFill>
                  <a:sysClr val="windowText" lastClr="000000"/>
                </a:solidFill>
              </a:rPr>
              <a:t>USGS Energy and Mineral Resources Mission Area </a:t>
            </a:r>
            <a:r>
              <a:rPr lang="en-US" sz="2000" kern="0" dirty="0">
                <a:solidFill>
                  <a:sysClr val="windowText" lastClr="000000"/>
                </a:solidFill>
              </a:rPr>
              <a:t>leads research and assessment of natural resources in the U.S.</a:t>
            </a:r>
          </a:p>
          <a:p>
            <a:pPr marL="342891" indent="-342891" defTabSz="1219170">
              <a:buFont typeface="Arial" panose="020B0604020202020204" pitchFamily="34" charset="0"/>
              <a:buChar char="•"/>
            </a:pPr>
            <a:r>
              <a:rPr lang="en-US" sz="2000" kern="0" dirty="0">
                <a:solidFill>
                  <a:sysClr val="windowText" lastClr="000000"/>
                </a:solidFill>
              </a:rPr>
              <a:t>Energy Resources Program</a:t>
            </a:r>
          </a:p>
          <a:p>
            <a:pPr marL="342891" indent="-342891" defTabSz="1219170">
              <a:buFont typeface="Arial" panose="020B0604020202020204" pitchFamily="34" charset="0"/>
              <a:buChar char="•"/>
            </a:pPr>
            <a:r>
              <a:rPr lang="en-US" sz="2000" kern="0" dirty="0">
                <a:solidFill>
                  <a:sysClr val="windowText" lastClr="000000"/>
                </a:solidFill>
              </a:rPr>
              <a:t>Mineral Resources Program</a:t>
            </a:r>
          </a:p>
          <a:p>
            <a:pPr defTabSz="1219170"/>
            <a:endParaRPr lang="en-US" sz="2000" kern="0" dirty="0">
              <a:solidFill>
                <a:sysClr val="windowText" lastClr="000000"/>
              </a:solidFill>
            </a:endParaRPr>
          </a:p>
          <a:p>
            <a:pPr defTabSz="1219170"/>
            <a:r>
              <a:rPr lang="en-US" sz="2000" kern="0" dirty="0">
                <a:solidFill>
                  <a:sysClr val="windowText" lastClr="000000"/>
                </a:solidFill>
              </a:rPr>
              <a:t>Organic Act of 1879</a:t>
            </a:r>
          </a:p>
          <a:p>
            <a:pPr marL="342891" defTabSz="1219170"/>
            <a:r>
              <a:rPr lang="en-US" sz="2000" kern="0" dirty="0">
                <a:solidFill>
                  <a:sysClr val="windowText" lastClr="000000"/>
                </a:solidFill>
              </a:rPr>
              <a:t>“examine the geological structure, mineral resources, and products within and outside the national domain”</a:t>
            </a:r>
          </a:p>
        </p:txBody>
      </p:sp>
      <p:sp>
        <p:nvSpPr>
          <p:cNvPr id="3" name="Energy Resources Program…">
            <a:extLst>
              <a:ext uri="{FF2B5EF4-FFF2-40B4-BE49-F238E27FC236}">
                <a16:creationId xmlns:a16="http://schemas.microsoft.com/office/drawing/2014/main" id="{B5ABF6D1-6273-574E-CDEC-6C2BC34FB534}"/>
              </a:ext>
            </a:extLst>
          </p:cNvPr>
          <p:cNvSpPr txBox="1">
            <a:spLocks/>
          </p:cNvSpPr>
          <p:nvPr/>
        </p:nvSpPr>
        <p:spPr>
          <a:xfrm>
            <a:off x="81825" y="33055"/>
            <a:ext cx="11981072" cy="887933"/>
          </a:xfrm>
          <a:prstGeom prst="rect">
            <a:avLst/>
          </a:prstGeom>
          <a:noFill/>
        </p:spPr>
        <p:txBody>
          <a:bodyPr wrap="square" lIns="0" tIns="0" rIns="0" bIns="0" anchor="ctr">
            <a:noAutofit/>
          </a:bodyPr>
          <a:lstStyle>
            <a:lvl1pPr>
              <a:defRPr sz="2750" b="1" i="0" cap="small" baseline="0">
                <a:solidFill>
                  <a:schemeClr val="tx1"/>
                </a:solidFill>
                <a:latin typeface="Gill Sans MT"/>
                <a:ea typeface="+mj-ea"/>
                <a:cs typeface="Gill Sans MT"/>
              </a:defRPr>
            </a:lvl1pPr>
          </a:lstStyle>
          <a:p>
            <a:pPr algn="ctr" defTabSz="305423">
              <a:spcAft>
                <a:spcPts val="720"/>
              </a:spcAft>
              <a:defRPr sz="6660" spc="-133"/>
            </a:pPr>
            <a:r>
              <a:rPr lang="en-US" sz="3200" kern="0" cap="none" spc="-177" dirty="0">
                <a:solidFill>
                  <a:prstClr val="black"/>
                </a:solidFill>
                <a:latin typeface="Arial"/>
              </a:rPr>
              <a:t>The USGS provides unbiased science to support decision-making</a:t>
            </a:r>
            <a:endParaRPr lang="en-US" sz="3200" kern="0" cap="none" spc="-177" dirty="0">
              <a:solidFill>
                <a:prstClr val="black"/>
              </a:solidFill>
              <a:latin typeface="Arial"/>
              <a:cs typeface="Arial" panose="020B0604020202020204" pitchFamily="34" charset="0"/>
            </a:endParaRPr>
          </a:p>
        </p:txBody>
      </p:sp>
    </p:spTree>
    <p:extLst>
      <p:ext uri="{BB962C8B-B14F-4D97-AF65-F5344CB8AC3E}">
        <p14:creationId xmlns:p14="http://schemas.microsoft.com/office/powerpoint/2010/main" val="3030515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BD9774-1C14-5D4E-AA61-11B0EFD643EA}"/>
              </a:ext>
            </a:extLst>
          </p:cNvPr>
          <p:cNvSpPr>
            <a:spLocks noGrp="1"/>
          </p:cNvSpPr>
          <p:nvPr>
            <p:ph type="sldNum" sz="quarter" idx="12"/>
          </p:nvPr>
        </p:nvSpPr>
        <p:spPr>
          <a:xfrm>
            <a:off x="11480800" y="8475136"/>
            <a:ext cx="3657600" cy="486833"/>
          </a:xfrm>
          <a:prstGeom prst="rect">
            <a:avLst/>
          </a:prstGeom>
        </p:spPr>
        <p:txBody>
          <a:bodyPr vert="horz" lIns="121920" tIns="60960" rIns="121920" bIns="60960" rtlCol="0" anchor="ctr"/>
          <a:lstStyle>
            <a:defPPr>
              <a:defRPr lang="en-US"/>
            </a:defPPr>
            <a:lvl1pPr marL="0" algn="r" defTabSz="1219170" rtl="0" eaLnBrk="1" latinLnBrk="0" hangingPunct="1">
              <a:defRPr sz="1600"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341">
              <a:defRPr/>
            </a:pPr>
            <a:fld id="{107BB14B-A2DA-4379-960A-F9A5FBCAE1FA}" type="slidenum">
              <a:rPr lang="en-US">
                <a:solidFill>
                  <a:prstClr val="black">
                    <a:tint val="75000"/>
                  </a:prstClr>
                </a:solidFill>
                <a:latin typeface="Arial"/>
              </a:rPr>
              <a:pPr defTabSz="914341">
                <a:defRPr/>
              </a:pPr>
              <a:t>6</a:t>
            </a:fld>
            <a:endParaRPr lang="en-US">
              <a:solidFill>
                <a:prstClr val="black">
                  <a:tint val="75000"/>
                </a:prstClr>
              </a:solidFill>
              <a:latin typeface="Arial"/>
            </a:endParaRPr>
          </a:p>
        </p:txBody>
      </p:sp>
      <p:sp>
        <p:nvSpPr>
          <p:cNvPr id="2" name="Title 1">
            <a:extLst>
              <a:ext uri="{FF2B5EF4-FFF2-40B4-BE49-F238E27FC236}">
                <a16:creationId xmlns:a16="http://schemas.microsoft.com/office/drawing/2014/main" id="{D4DECF3A-6971-9644-92E8-AB934BCA185E}"/>
              </a:ext>
            </a:extLst>
          </p:cNvPr>
          <p:cNvSpPr>
            <a:spLocks noGrp="1"/>
          </p:cNvSpPr>
          <p:nvPr>
            <p:ph type="title"/>
          </p:nvPr>
        </p:nvSpPr>
        <p:spPr/>
        <p:txBody>
          <a:bodyPr>
            <a:normAutofit fontScale="90000"/>
          </a:bodyPr>
          <a:lstStyle/>
          <a:p>
            <a:r>
              <a:rPr lang="en-US" sz="2800" dirty="0">
                <a:solidFill>
                  <a:prstClr val="white"/>
                </a:solidFill>
              </a:rPr>
              <a:t>USGS provides unbiased science to support decision-making</a:t>
            </a:r>
            <a:endParaRPr lang="en-US" sz="2800" dirty="0">
              <a:latin typeface="Calibri" panose="020F0502020204030204" pitchFamily="34" charset="0"/>
              <a:cs typeface="Calibri" panose="020F0502020204030204" pitchFamily="34" charset="0"/>
            </a:endParaRPr>
          </a:p>
        </p:txBody>
      </p:sp>
      <p:sp>
        <p:nvSpPr>
          <p:cNvPr id="3" name="Energy Resources Program…">
            <a:extLst>
              <a:ext uri="{FF2B5EF4-FFF2-40B4-BE49-F238E27FC236}">
                <a16:creationId xmlns:a16="http://schemas.microsoft.com/office/drawing/2014/main" id="{B5ABF6D1-6273-574E-CDEC-6C2BC34FB534}"/>
              </a:ext>
            </a:extLst>
          </p:cNvPr>
          <p:cNvSpPr txBox="1">
            <a:spLocks/>
          </p:cNvSpPr>
          <p:nvPr/>
        </p:nvSpPr>
        <p:spPr>
          <a:xfrm>
            <a:off x="81825" y="33055"/>
            <a:ext cx="11981072" cy="887933"/>
          </a:xfrm>
          <a:prstGeom prst="rect">
            <a:avLst/>
          </a:prstGeom>
          <a:noFill/>
        </p:spPr>
        <p:txBody>
          <a:bodyPr wrap="square" lIns="0" tIns="0" rIns="0" bIns="0" anchor="ctr">
            <a:noAutofit/>
          </a:bodyPr>
          <a:lstStyle>
            <a:lvl1pPr>
              <a:defRPr sz="2750" b="1" i="0" cap="small" baseline="0">
                <a:solidFill>
                  <a:schemeClr val="tx1"/>
                </a:solidFill>
                <a:latin typeface="Gill Sans MT"/>
                <a:ea typeface="+mj-ea"/>
                <a:cs typeface="Gill Sans MT"/>
              </a:defRPr>
            </a:lvl1pPr>
          </a:lstStyle>
          <a:p>
            <a:pPr algn="ctr" defTabSz="305423">
              <a:spcAft>
                <a:spcPts val="720"/>
              </a:spcAft>
              <a:defRPr sz="6660" spc="-133"/>
            </a:pPr>
            <a:r>
              <a:rPr lang="en-US" sz="3200" kern="0" cap="none" spc="-177" dirty="0">
                <a:solidFill>
                  <a:prstClr val="black"/>
                </a:solidFill>
                <a:latin typeface="Arial"/>
              </a:rPr>
              <a:t>The USGS provides unbiased science to support decision-making</a:t>
            </a:r>
            <a:endParaRPr lang="en-US" sz="3200" kern="0" cap="none" spc="-177" dirty="0">
              <a:solidFill>
                <a:prstClr val="black"/>
              </a:solidFill>
              <a:latin typeface="Arial"/>
              <a:cs typeface="Arial" panose="020B0604020202020204" pitchFamily="34" charset="0"/>
            </a:endParaRPr>
          </a:p>
        </p:txBody>
      </p:sp>
      <p:sp>
        <p:nvSpPr>
          <p:cNvPr id="5" name="Google Shape;105;p18">
            <a:extLst>
              <a:ext uri="{FF2B5EF4-FFF2-40B4-BE49-F238E27FC236}">
                <a16:creationId xmlns:a16="http://schemas.microsoft.com/office/drawing/2014/main" id="{CDF7D0B3-889C-5F48-BAE5-DFAE4C916972}"/>
              </a:ext>
            </a:extLst>
          </p:cNvPr>
          <p:cNvSpPr txBox="1">
            <a:spLocks/>
          </p:cNvSpPr>
          <p:nvPr/>
        </p:nvSpPr>
        <p:spPr>
          <a:xfrm>
            <a:off x="9366068" y="6237328"/>
            <a:ext cx="2743200" cy="184665"/>
          </a:xfrm>
          <a:prstGeom prst="rect">
            <a:avLst/>
          </a:prstGeom>
        </p:spPr>
        <p:txBody>
          <a:bodyPr/>
          <a:lstStyle>
            <a:defPPr>
              <a:defRPr kern="0"/>
            </a:defPPr>
          </a:lstStyle>
          <a:p>
            <a:pPr defTabSz="914341">
              <a:defRPr/>
            </a:pPr>
            <a:fld id="{00000000-1234-1234-1234-123412341234}" type="slidenum">
              <a:rPr lang="en-US" sz="1200">
                <a:solidFill>
                  <a:prstClr val="black">
                    <a:tint val="75000"/>
                  </a:prstClr>
                </a:solidFill>
                <a:latin typeface="Arial"/>
              </a:rPr>
              <a:pPr defTabSz="914341">
                <a:defRPr/>
              </a:pPr>
              <a:t>6</a:t>
            </a:fld>
            <a:endParaRPr lang="en-US" sz="1200">
              <a:solidFill>
                <a:prstClr val="black">
                  <a:tint val="75000"/>
                </a:prstClr>
              </a:solidFill>
              <a:latin typeface="Arial"/>
            </a:endParaRPr>
          </a:p>
        </p:txBody>
      </p:sp>
      <p:sp>
        <p:nvSpPr>
          <p:cNvPr id="6" name="Rectangle 5">
            <a:extLst>
              <a:ext uri="{FF2B5EF4-FFF2-40B4-BE49-F238E27FC236}">
                <a16:creationId xmlns:a16="http://schemas.microsoft.com/office/drawing/2014/main" id="{4B27C2B2-53F4-FE88-967D-11D35AFA93C0}"/>
              </a:ext>
            </a:extLst>
          </p:cNvPr>
          <p:cNvSpPr/>
          <p:nvPr/>
        </p:nvSpPr>
        <p:spPr>
          <a:xfrm>
            <a:off x="263962" y="1298170"/>
            <a:ext cx="6972300" cy="987963"/>
          </a:xfrm>
          <a:prstGeom prst="rect">
            <a:avLst/>
          </a:prstGeom>
        </p:spPr>
        <p:txBody>
          <a:bodyPr wrap="square" lIns="109728" tIns="54864" rIns="109728" bIns="54864" anchor="t">
            <a:spAutoFit/>
          </a:bodyPr>
          <a:lstStyle/>
          <a:p>
            <a:pPr defTabSz="914341">
              <a:defRPr/>
            </a:pPr>
            <a:r>
              <a:rPr lang="en-US" sz="1900" dirty="0">
                <a:solidFill>
                  <a:prstClr val="black"/>
                </a:solidFill>
                <a:latin typeface="Arial"/>
                <a:cs typeface="Calibri" panose="020F0502020204030204" pitchFamily="34" charset="0"/>
              </a:rPr>
              <a:t>The </a:t>
            </a:r>
            <a:r>
              <a:rPr lang="en-US" sz="1900" b="1" dirty="0">
                <a:solidFill>
                  <a:prstClr val="black"/>
                </a:solidFill>
                <a:latin typeface="Arial"/>
                <a:cs typeface="Calibri" panose="020F0502020204030204" pitchFamily="34" charset="0"/>
              </a:rPr>
              <a:t>USGS Mineral Resources Program</a:t>
            </a:r>
            <a:r>
              <a:rPr lang="en-US" sz="1900" dirty="0">
                <a:solidFill>
                  <a:prstClr val="black"/>
                </a:solidFill>
                <a:latin typeface="Arial"/>
                <a:cs typeface="Calibri" panose="020F0502020204030204" pitchFamily="34" charset="0"/>
              </a:rPr>
              <a:t> conducts research and assessment of the geologic framework and mineral resources of the U.S.</a:t>
            </a:r>
          </a:p>
        </p:txBody>
      </p:sp>
      <p:graphicFrame>
        <p:nvGraphicFramePr>
          <p:cNvPr id="7" name="Diagram 6">
            <a:extLst>
              <a:ext uri="{FF2B5EF4-FFF2-40B4-BE49-F238E27FC236}">
                <a16:creationId xmlns:a16="http://schemas.microsoft.com/office/drawing/2014/main" id="{A4092A43-42E4-7228-4845-1515D8B74F73}"/>
              </a:ext>
            </a:extLst>
          </p:cNvPr>
          <p:cNvGraphicFramePr>
            <a:graphicFrameLocks noChangeAspect="1"/>
          </p:cNvGraphicFramePr>
          <p:nvPr/>
        </p:nvGraphicFramePr>
        <p:xfrm>
          <a:off x="6058625" y="1337855"/>
          <a:ext cx="3533379"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9B064801-98B1-9937-B40F-79C514DB2F43}"/>
              </a:ext>
            </a:extLst>
          </p:cNvPr>
          <p:cNvSpPr/>
          <p:nvPr/>
        </p:nvSpPr>
        <p:spPr>
          <a:xfrm>
            <a:off x="325449" y="2459781"/>
            <a:ext cx="4545107" cy="3477875"/>
          </a:xfrm>
          <a:prstGeom prst="rect">
            <a:avLst/>
          </a:prstGeom>
          <a:solidFill>
            <a:schemeClr val="bg1"/>
          </a:solidFill>
        </p:spPr>
        <p:txBody>
          <a:bodyPr wrap="square" lIns="91440" tIns="45720" rIns="91440" bIns="45720" anchor="t">
            <a:spAutoFit/>
          </a:bodyPr>
          <a:lstStyle/>
          <a:p>
            <a:pPr defTabSz="761932">
              <a:defRPr/>
            </a:pPr>
            <a:r>
              <a:rPr lang="en-US" sz="1600" b="1" kern="0" cap="small" dirty="0">
                <a:solidFill>
                  <a:prstClr val="black"/>
                </a:solidFill>
                <a:cs typeface="Arial"/>
              </a:rPr>
              <a:t>Mineral Information and Intelligence</a:t>
            </a:r>
          </a:p>
          <a:p>
            <a:pPr marL="285725" indent="-285725" defTabSz="761932">
              <a:buFont typeface="Arial" panose="020B0604020202020204" pitchFamily="34" charset="0"/>
              <a:buChar char="•"/>
              <a:defRPr/>
            </a:pPr>
            <a:r>
              <a:rPr lang="en-US" sz="1400" kern="0" dirty="0">
                <a:solidFill>
                  <a:prstClr val="black"/>
                </a:solidFill>
                <a:cs typeface="Calibri" panose="020F0502020204030204" pitchFamily="34" charset="0"/>
              </a:rPr>
              <a:t>Analyze present-day and future supply, demand, and global trade for mineral commodities and evaluate mineral criticality</a:t>
            </a:r>
          </a:p>
          <a:p>
            <a:pPr defTabSz="761932">
              <a:defRPr/>
            </a:pPr>
            <a:endParaRPr lang="en-US" sz="1600" b="1" kern="0" dirty="0">
              <a:solidFill>
                <a:prstClr val="black"/>
              </a:solidFill>
              <a:cs typeface="Arial"/>
            </a:endParaRPr>
          </a:p>
          <a:p>
            <a:pPr defTabSz="761932">
              <a:defRPr/>
            </a:pPr>
            <a:r>
              <a:rPr lang="en-US" sz="1600" b="1" kern="0" cap="small" dirty="0">
                <a:solidFill>
                  <a:srgbClr val="0033CC"/>
                </a:solidFill>
                <a:cs typeface="Arial"/>
              </a:rPr>
              <a:t>Earth Mapping Resources Initiative</a:t>
            </a:r>
            <a:endParaRPr lang="en-US" sz="1600" b="1" kern="0" dirty="0">
              <a:solidFill>
                <a:srgbClr val="0033CC"/>
              </a:solidFill>
              <a:cs typeface="Arial"/>
            </a:endParaRPr>
          </a:p>
          <a:p>
            <a:pPr marL="285736" indent="-285736" defTabSz="761932">
              <a:buFont typeface="Arial" panose="020B0604020202020204" pitchFamily="34" charset="0"/>
              <a:buChar char="•"/>
              <a:defRPr/>
            </a:pPr>
            <a:r>
              <a:rPr lang="en-US" sz="1400" kern="0" dirty="0">
                <a:solidFill>
                  <a:srgbClr val="0033CC"/>
                </a:solidFill>
                <a:cs typeface="Calibri" panose="020F0502020204030204" pitchFamily="34" charset="0"/>
              </a:rPr>
              <a:t>Domestic data acquisition, mapping, and synthesis to characterize mineral resources still in the ground and above ground in mine wastes</a:t>
            </a:r>
          </a:p>
          <a:p>
            <a:pPr defTabSz="761932">
              <a:defRPr/>
            </a:pPr>
            <a:endParaRPr lang="en-US" sz="1600" b="1" kern="0" dirty="0">
              <a:solidFill>
                <a:prstClr val="black"/>
              </a:solidFill>
              <a:cs typeface="Arial"/>
            </a:endParaRPr>
          </a:p>
          <a:p>
            <a:pPr defTabSz="761932">
              <a:defRPr/>
            </a:pPr>
            <a:r>
              <a:rPr lang="en-US" sz="1600" b="1" kern="0" cap="small" dirty="0">
                <a:solidFill>
                  <a:prstClr val="black"/>
                </a:solidFill>
                <a:cs typeface="Arial"/>
              </a:rPr>
              <a:t>Research and Assessments</a:t>
            </a:r>
            <a:endParaRPr lang="en-US" sz="2400" kern="0" cap="small" dirty="0">
              <a:solidFill>
                <a:prstClr val="black"/>
              </a:solidFill>
            </a:endParaRPr>
          </a:p>
          <a:p>
            <a:pPr marL="285725" indent="-285725" defTabSz="761932">
              <a:buFont typeface="Arial" panose="020B0604020202020204" pitchFamily="34" charset="0"/>
              <a:buChar char="•"/>
              <a:defRPr/>
            </a:pPr>
            <a:r>
              <a:rPr lang="en-US" sz="1400" kern="0" dirty="0">
                <a:solidFill>
                  <a:prstClr val="black"/>
                </a:solidFill>
                <a:cs typeface="Calibri" panose="020F0502020204030204" pitchFamily="34" charset="0"/>
              </a:rPr>
              <a:t>Understand mineral systems and deposits, as well as the impacts of development, and conduct mineral resource assessments</a:t>
            </a:r>
          </a:p>
          <a:p>
            <a:pPr marL="238103" indent="-238103" defTabSz="761932">
              <a:buFont typeface="Arial" panose="020B0604020202020204" pitchFamily="34" charset="0"/>
              <a:buChar char="•"/>
              <a:defRPr/>
            </a:pPr>
            <a:endParaRPr lang="en-US" sz="1400" kern="0" dirty="0">
              <a:solidFill>
                <a:prstClr val="black"/>
              </a:solidFill>
              <a:cs typeface="Arial"/>
            </a:endParaRPr>
          </a:p>
        </p:txBody>
      </p:sp>
      <p:sp>
        <p:nvSpPr>
          <p:cNvPr id="11" name="Arrow: Right 10">
            <a:extLst>
              <a:ext uri="{FF2B5EF4-FFF2-40B4-BE49-F238E27FC236}">
                <a16:creationId xmlns:a16="http://schemas.microsoft.com/office/drawing/2014/main" id="{270996B4-9D92-D545-FE41-433BAD2F3491}"/>
              </a:ext>
            </a:extLst>
          </p:cNvPr>
          <p:cNvSpPr/>
          <p:nvPr/>
        </p:nvSpPr>
        <p:spPr>
          <a:xfrm>
            <a:off x="4870558" y="2695947"/>
            <a:ext cx="1148471" cy="520263"/>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6">
              <a:defRPr/>
            </a:pPr>
            <a:endParaRPr lang="en-US" sz="2400" kern="0">
              <a:solidFill>
                <a:prstClr val="white"/>
              </a:solidFill>
              <a:latin typeface="Arial"/>
            </a:endParaRPr>
          </a:p>
        </p:txBody>
      </p:sp>
      <p:sp>
        <p:nvSpPr>
          <p:cNvPr id="12" name="Arrow: Right 11">
            <a:extLst>
              <a:ext uri="{FF2B5EF4-FFF2-40B4-BE49-F238E27FC236}">
                <a16:creationId xmlns:a16="http://schemas.microsoft.com/office/drawing/2014/main" id="{F402BE85-1FB0-8D78-C937-6E234F29F9AC}"/>
              </a:ext>
            </a:extLst>
          </p:cNvPr>
          <p:cNvSpPr/>
          <p:nvPr/>
        </p:nvSpPr>
        <p:spPr>
          <a:xfrm>
            <a:off x="4870558" y="3795299"/>
            <a:ext cx="1148471" cy="520263"/>
          </a:xfrm>
          <a:prstGeom prst="rightArrow">
            <a:avLst/>
          </a:prstGeom>
          <a:solidFill>
            <a:srgbClr val="0033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6">
              <a:defRPr/>
            </a:pPr>
            <a:endParaRPr lang="en-US" sz="2400" kern="0">
              <a:solidFill>
                <a:prstClr val="white"/>
              </a:solidFill>
              <a:latin typeface="Arial"/>
            </a:endParaRPr>
          </a:p>
        </p:txBody>
      </p:sp>
      <p:sp>
        <p:nvSpPr>
          <p:cNvPr id="13" name="Arrow: Right 12">
            <a:extLst>
              <a:ext uri="{FF2B5EF4-FFF2-40B4-BE49-F238E27FC236}">
                <a16:creationId xmlns:a16="http://schemas.microsoft.com/office/drawing/2014/main" id="{1E89CCE8-0BA7-CDEA-FB97-21CF48AEB342}"/>
              </a:ext>
            </a:extLst>
          </p:cNvPr>
          <p:cNvSpPr/>
          <p:nvPr/>
        </p:nvSpPr>
        <p:spPr>
          <a:xfrm>
            <a:off x="4870558" y="4993509"/>
            <a:ext cx="1148471" cy="520263"/>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6">
              <a:defRPr/>
            </a:pPr>
            <a:endParaRPr lang="en-US" sz="2400" kern="0">
              <a:solidFill>
                <a:prstClr val="white"/>
              </a:solidFill>
              <a:latin typeface="Arial"/>
            </a:endParaRPr>
          </a:p>
        </p:txBody>
      </p:sp>
      <p:sp>
        <p:nvSpPr>
          <p:cNvPr id="14" name="TextBox 13">
            <a:extLst>
              <a:ext uri="{FF2B5EF4-FFF2-40B4-BE49-F238E27FC236}">
                <a16:creationId xmlns:a16="http://schemas.microsoft.com/office/drawing/2014/main" id="{FC0AD478-8EE8-6843-1ABE-0BDF1084EE37}"/>
              </a:ext>
            </a:extLst>
          </p:cNvPr>
          <p:cNvSpPr txBox="1"/>
          <p:nvPr/>
        </p:nvSpPr>
        <p:spPr>
          <a:xfrm>
            <a:off x="6284309" y="2504568"/>
            <a:ext cx="2350683" cy="830997"/>
          </a:xfrm>
          <a:prstGeom prst="rect">
            <a:avLst/>
          </a:prstGeom>
          <a:noFill/>
        </p:spPr>
        <p:txBody>
          <a:bodyPr wrap="square" rtlCol="0">
            <a:spAutoFit/>
          </a:bodyPr>
          <a:lstStyle/>
          <a:p>
            <a:pPr defTabSz="914356">
              <a:defRPr/>
            </a:pPr>
            <a:r>
              <a:rPr lang="en-US" sz="1600" kern="0" dirty="0">
                <a:solidFill>
                  <a:sysClr val="windowText" lastClr="000000"/>
                </a:solidFill>
                <a:cs typeface="Calibri" panose="020F0502020204030204" pitchFamily="34" charset="0"/>
              </a:rPr>
              <a:t>Supply chain analysis and list of critical minerals</a:t>
            </a:r>
          </a:p>
        </p:txBody>
      </p:sp>
      <p:sp>
        <p:nvSpPr>
          <p:cNvPr id="15" name="TextBox 14">
            <a:extLst>
              <a:ext uri="{FF2B5EF4-FFF2-40B4-BE49-F238E27FC236}">
                <a16:creationId xmlns:a16="http://schemas.microsoft.com/office/drawing/2014/main" id="{42AACB49-1432-8853-55F2-786CA00665DB}"/>
              </a:ext>
            </a:extLst>
          </p:cNvPr>
          <p:cNvSpPr txBox="1"/>
          <p:nvPr/>
        </p:nvSpPr>
        <p:spPr>
          <a:xfrm>
            <a:off x="6312018" y="3644028"/>
            <a:ext cx="2322975" cy="1077218"/>
          </a:xfrm>
          <a:prstGeom prst="rect">
            <a:avLst/>
          </a:prstGeom>
          <a:noFill/>
        </p:spPr>
        <p:txBody>
          <a:bodyPr wrap="square" rtlCol="0">
            <a:spAutoFit/>
          </a:bodyPr>
          <a:lstStyle/>
          <a:p>
            <a:pPr defTabSz="914356">
              <a:defRPr/>
            </a:pPr>
            <a:r>
              <a:rPr lang="en-US" sz="1600" kern="0" dirty="0">
                <a:solidFill>
                  <a:srgbClr val="0033CC"/>
                </a:solidFill>
                <a:cs typeface="Calibri" panose="020F0502020204030204" pitchFamily="34" charset="0"/>
              </a:rPr>
              <a:t>Mapping the Nation’s geologic framework and mineral resource potential</a:t>
            </a:r>
          </a:p>
        </p:txBody>
      </p:sp>
      <p:sp>
        <p:nvSpPr>
          <p:cNvPr id="16" name="TextBox 15">
            <a:extLst>
              <a:ext uri="{FF2B5EF4-FFF2-40B4-BE49-F238E27FC236}">
                <a16:creationId xmlns:a16="http://schemas.microsoft.com/office/drawing/2014/main" id="{16A25F92-DB1B-AD1F-847D-616B0115BB05}"/>
              </a:ext>
            </a:extLst>
          </p:cNvPr>
          <p:cNvSpPr txBox="1"/>
          <p:nvPr/>
        </p:nvSpPr>
        <p:spPr>
          <a:xfrm>
            <a:off x="6312019" y="4850849"/>
            <a:ext cx="2350683" cy="830997"/>
          </a:xfrm>
          <a:prstGeom prst="rect">
            <a:avLst/>
          </a:prstGeom>
          <a:noFill/>
        </p:spPr>
        <p:txBody>
          <a:bodyPr wrap="square" rtlCol="0">
            <a:spAutoFit/>
          </a:bodyPr>
          <a:lstStyle/>
          <a:p>
            <a:pPr defTabSz="914356">
              <a:defRPr/>
            </a:pPr>
            <a:r>
              <a:rPr lang="en-US" sz="1600" kern="0" dirty="0">
                <a:solidFill>
                  <a:sysClr val="windowText" lastClr="000000"/>
                </a:solidFill>
                <a:cs typeface="Calibri" panose="020F0502020204030204" pitchFamily="34" charset="0"/>
              </a:rPr>
              <a:t>Decision support to land managers and policy makers</a:t>
            </a:r>
          </a:p>
        </p:txBody>
      </p:sp>
      <p:pic>
        <p:nvPicPr>
          <p:cNvPr id="17" name="Graphic 16" descr="Upward trend with solid fill">
            <a:extLst>
              <a:ext uri="{FF2B5EF4-FFF2-40B4-BE49-F238E27FC236}">
                <a16:creationId xmlns:a16="http://schemas.microsoft.com/office/drawing/2014/main" id="{86546F20-256D-4F2B-F9E9-BCF5507AF8C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42529" y="2719422"/>
            <a:ext cx="533727" cy="533727"/>
          </a:xfrm>
          <a:prstGeom prst="rect">
            <a:avLst/>
          </a:prstGeom>
        </p:spPr>
      </p:pic>
      <p:pic>
        <p:nvPicPr>
          <p:cNvPr id="18" name="Graphic 17" descr="Topography Map with solid fill">
            <a:extLst>
              <a:ext uri="{FF2B5EF4-FFF2-40B4-BE49-F238E27FC236}">
                <a16:creationId xmlns:a16="http://schemas.microsoft.com/office/drawing/2014/main" id="{9FA2D418-BE0D-7090-C878-ED43904CD76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21048" y="3881243"/>
            <a:ext cx="448901" cy="448901"/>
          </a:xfrm>
          <a:prstGeom prst="rect">
            <a:avLst/>
          </a:prstGeom>
        </p:spPr>
      </p:pic>
      <p:pic>
        <p:nvPicPr>
          <p:cNvPr id="19" name="Graphic 18" descr="Questions with solid fill">
            <a:extLst>
              <a:ext uri="{FF2B5EF4-FFF2-40B4-BE49-F238E27FC236}">
                <a16:creationId xmlns:a16="http://schemas.microsoft.com/office/drawing/2014/main" id="{CEC04703-399D-4B12-19BB-994DB979774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542529" y="4958211"/>
            <a:ext cx="646331" cy="646331"/>
          </a:xfrm>
          <a:prstGeom prst="rect">
            <a:avLst/>
          </a:prstGeom>
        </p:spPr>
      </p:pic>
      <p:pic>
        <p:nvPicPr>
          <p:cNvPr id="20" name="Picture 19">
            <a:extLst>
              <a:ext uri="{FF2B5EF4-FFF2-40B4-BE49-F238E27FC236}">
                <a16:creationId xmlns:a16="http://schemas.microsoft.com/office/drawing/2014/main" id="{9AD3A83C-7209-E554-AAA4-AAF4E4915475}"/>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7580888" y="1278471"/>
            <a:ext cx="1337545" cy="1285247"/>
          </a:xfrm>
          <a:prstGeom prst="rect">
            <a:avLst/>
          </a:prstGeom>
        </p:spPr>
      </p:pic>
      <p:pic>
        <p:nvPicPr>
          <p:cNvPr id="21" name="Picture 20">
            <a:extLst>
              <a:ext uri="{FF2B5EF4-FFF2-40B4-BE49-F238E27FC236}">
                <a16:creationId xmlns:a16="http://schemas.microsoft.com/office/drawing/2014/main" id="{CF4A764E-F985-4059-B055-BE0DBFB1710E}"/>
              </a:ext>
            </a:extLst>
          </p:cNvPr>
          <p:cNvPicPr>
            <a:picLocks noChangeAspect="1"/>
          </p:cNvPicPr>
          <p:nvPr/>
        </p:nvPicPr>
        <p:blipFill rotWithShape="1">
          <a:blip r:embed="rId15" cstate="screen">
            <a:extLst>
              <a:ext uri="{28A0092B-C50C-407E-A947-70E740481C1C}">
                <a14:useLocalDpi xmlns:a14="http://schemas.microsoft.com/office/drawing/2010/main" val="0"/>
              </a:ext>
            </a:extLst>
          </a:blip>
          <a:srcRect/>
          <a:stretch/>
        </p:blipFill>
        <p:spPr bwMode="auto">
          <a:xfrm>
            <a:off x="9081449" y="1309798"/>
            <a:ext cx="2907399" cy="1223433"/>
          </a:xfrm>
          <a:prstGeom prst="rect">
            <a:avLst/>
          </a:prstGeom>
          <a:ln>
            <a:noFill/>
          </a:ln>
          <a:extLst>
            <a:ext uri="{53640926-AAD7-44D8-BBD7-CCE9431645EC}">
              <a14:shadowObscured xmlns:a14="http://schemas.microsoft.com/office/drawing/2010/main"/>
            </a:ext>
          </a:extLst>
        </p:spPr>
      </p:pic>
      <p:pic>
        <p:nvPicPr>
          <p:cNvPr id="22" name="Picture 2">
            <a:extLst>
              <a:ext uri="{FF2B5EF4-FFF2-40B4-BE49-F238E27FC236}">
                <a16:creationId xmlns:a16="http://schemas.microsoft.com/office/drawing/2014/main" id="{471AAFD1-0FC5-34AD-6A6B-2BD13DEA102B}"/>
              </a:ext>
            </a:extLst>
          </p:cNvPr>
          <p:cNvPicPr>
            <a:picLocks noChangeAspect="1" noChangeArrowheads="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9269792" y="2592614"/>
            <a:ext cx="2574129" cy="18840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1ED69C18-FDA0-317C-9838-8D37FC22D669}"/>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9269791" y="4541691"/>
            <a:ext cx="2743200" cy="1944747"/>
          </a:xfrm>
          <a:prstGeom prst="rect">
            <a:avLst/>
          </a:prstGeom>
        </p:spPr>
      </p:pic>
    </p:spTree>
    <p:extLst>
      <p:ext uri="{BB962C8B-B14F-4D97-AF65-F5344CB8AC3E}">
        <p14:creationId xmlns:p14="http://schemas.microsoft.com/office/powerpoint/2010/main" val="3477106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05E321E-1525-4ED5-A503-83D55CEB0DD9}"/>
              </a:ext>
            </a:extLst>
          </p:cNvPr>
          <p:cNvSpPr>
            <a:spLocks noGrp="1"/>
          </p:cNvSpPr>
          <p:nvPr>
            <p:ph type="title"/>
          </p:nvPr>
        </p:nvSpPr>
        <p:spPr/>
        <p:txBody>
          <a:bodyPr>
            <a:normAutofit fontScale="90000"/>
          </a:bodyPr>
          <a:lstStyle/>
          <a:p>
            <a:r>
              <a:rPr lang="en-US" sz="2800" dirty="0">
                <a:solidFill>
                  <a:prstClr val="white"/>
                </a:solidFill>
              </a:rPr>
              <a:t>The U.S. has a current focus on “critical” mineral resources</a:t>
            </a:r>
            <a:endParaRPr lang="en-US" sz="2800" dirty="0"/>
          </a:p>
        </p:txBody>
      </p:sp>
      <p:sp>
        <p:nvSpPr>
          <p:cNvPr id="13" name="TextBox 12">
            <a:extLst>
              <a:ext uri="{FF2B5EF4-FFF2-40B4-BE49-F238E27FC236}">
                <a16:creationId xmlns:a16="http://schemas.microsoft.com/office/drawing/2014/main" id="{53DD8991-99BA-4385-9B50-6218BD2CA173}"/>
              </a:ext>
            </a:extLst>
          </p:cNvPr>
          <p:cNvSpPr txBox="1"/>
          <p:nvPr/>
        </p:nvSpPr>
        <p:spPr>
          <a:xfrm>
            <a:off x="180439" y="1096375"/>
            <a:ext cx="4650180" cy="1938992"/>
          </a:xfrm>
          <a:prstGeom prst="rect">
            <a:avLst/>
          </a:prstGeom>
          <a:noFill/>
          <a:ln>
            <a:solidFill>
              <a:schemeClr val="tx1"/>
            </a:solidFill>
          </a:ln>
        </p:spPr>
        <p:txBody>
          <a:bodyPr wrap="square" rtlCol="0">
            <a:spAutoFit/>
          </a:bodyPr>
          <a:lstStyle/>
          <a:p>
            <a:pPr defTabSz="914377">
              <a:defRPr/>
            </a:pPr>
            <a:r>
              <a:rPr lang="en-US" sz="2000" b="1" dirty="0">
                <a:solidFill>
                  <a:prstClr val="black"/>
                </a:solidFill>
                <a:latin typeface="Arial"/>
              </a:rPr>
              <a:t>Critical mineral resources </a:t>
            </a:r>
            <a:r>
              <a:rPr lang="en-US" sz="2000" dirty="0">
                <a:solidFill>
                  <a:prstClr val="black"/>
                </a:solidFill>
                <a:latin typeface="Arial"/>
              </a:rPr>
              <a:t>are those that are essential to the U.S. economy and national security, have a supply chain that is vulnerable to disruption, and serve an essential function in the manufacturing or a product</a:t>
            </a:r>
            <a:endParaRPr lang="en-US" dirty="0">
              <a:solidFill>
                <a:prstClr val="black"/>
              </a:solidFill>
              <a:latin typeface="Arial"/>
            </a:endParaRPr>
          </a:p>
        </p:txBody>
      </p:sp>
      <p:sp>
        <p:nvSpPr>
          <p:cNvPr id="8" name="Rectangle 3">
            <a:extLst>
              <a:ext uri="{FF2B5EF4-FFF2-40B4-BE49-F238E27FC236}">
                <a16:creationId xmlns:a16="http://schemas.microsoft.com/office/drawing/2014/main" id="{C30E020D-B450-467B-A385-DB6BF92EEB11}"/>
              </a:ext>
            </a:extLst>
          </p:cNvPr>
          <p:cNvSpPr txBox="1">
            <a:spLocks noChangeArrowheads="1"/>
          </p:cNvSpPr>
          <p:nvPr/>
        </p:nvSpPr>
        <p:spPr bwMode="auto">
          <a:xfrm>
            <a:off x="91246" y="3086922"/>
            <a:ext cx="4833209" cy="1813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1" rIns="90488" bIns="44451" numCol="1" anchor="t" anchorCtr="0" compatLnSpc="1">
            <a:prstTxWarp prst="textNoShape">
              <a:avLst/>
            </a:prstTxWarp>
          </a:bodyPr>
          <a:lstStyle>
            <a:lvl1pPr marL="342900" indent="-342900" algn="l" rtl="0" eaLnBrk="0" fontAlgn="base" hangingPunct="0">
              <a:spcBef>
                <a:spcPct val="20000"/>
              </a:spcBef>
              <a:spcAft>
                <a:spcPct val="0"/>
              </a:spcAft>
              <a:buClr>
                <a:srgbClr val="FAFD00"/>
              </a:buClr>
              <a:buSzPct val="125000"/>
              <a:buFont typeface="Wingdings" pitchFamily="2" charset="2"/>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rgbClr val="FAFD00"/>
              </a:buClr>
              <a:buSzPct val="125000"/>
              <a:buFont typeface="Wingdings" pitchFamily="2" charset="2"/>
              <a:buChar char="§"/>
              <a:defRPr sz="2400" b="1">
                <a:solidFill>
                  <a:schemeClr val="bg1"/>
                </a:solidFill>
                <a:latin typeface="+mn-lt"/>
              </a:defRPr>
            </a:lvl2pPr>
            <a:lvl3pPr marL="1143000" indent="-228600" algn="l" rtl="0" eaLnBrk="0" fontAlgn="base" hangingPunct="0">
              <a:spcBef>
                <a:spcPct val="20000"/>
              </a:spcBef>
              <a:spcAft>
                <a:spcPct val="0"/>
              </a:spcAft>
              <a:buClr>
                <a:srgbClr val="FAFD00"/>
              </a:buClr>
              <a:buSzPct val="125000"/>
              <a:buFont typeface="Wingdings" pitchFamily="2" charset="2"/>
              <a:buChar char="§"/>
              <a:defRPr sz="2000" b="1">
                <a:solidFill>
                  <a:schemeClr val="bg1"/>
                </a:solidFill>
                <a:latin typeface="+mn-lt"/>
              </a:defRPr>
            </a:lvl3pPr>
            <a:lvl4pPr marL="1600200" indent="-228600" algn="l" rtl="0" eaLnBrk="0" fontAlgn="base" hangingPunct="0">
              <a:spcBef>
                <a:spcPct val="20000"/>
              </a:spcBef>
              <a:spcAft>
                <a:spcPct val="0"/>
              </a:spcAft>
              <a:buClr>
                <a:srgbClr val="FAFD00"/>
              </a:buClr>
              <a:buSzPct val="125000"/>
              <a:buFont typeface="Wingdings" pitchFamily="2" charset="2"/>
              <a:buChar char="§"/>
              <a:defRPr b="1">
                <a:solidFill>
                  <a:schemeClr val="bg1"/>
                </a:solidFill>
                <a:latin typeface="+mn-lt"/>
              </a:defRPr>
            </a:lvl4pPr>
            <a:lvl5pPr marL="2057400" indent="-228600" algn="l" rtl="0" eaLnBrk="0" fontAlgn="base" hangingPunct="0">
              <a:spcBef>
                <a:spcPct val="20000"/>
              </a:spcBef>
              <a:spcAft>
                <a:spcPct val="0"/>
              </a:spcAft>
              <a:buClr>
                <a:srgbClr val="FAFD00"/>
              </a:buClr>
              <a:buSzPct val="125000"/>
              <a:buFont typeface="Wingdings" pitchFamily="2" charset="2"/>
              <a:buChar char="§"/>
              <a:defRPr b="1">
                <a:solidFill>
                  <a:schemeClr val="bg1"/>
                </a:solidFill>
                <a:latin typeface="+mn-lt"/>
              </a:defRPr>
            </a:lvl5pPr>
            <a:lvl6pPr marL="2514600" indent="-228600" algn="l" rtl="0" eaLnBrk="0" fontAlgn="base" hangingPunct="0">
              <a:spcBef>
                <a:spcPct val="20000"/>
              </a:spcBef>
              <a:spcAft>
                <a:spcPct val="0"/>
              </a:spcAft>
              <a:buClr>
                <a:srgbClr val="FAFD00"/>
              </a:buClr>
              <a:buSzPct val="125000"/>
              <a:buFont typeface="Wingdings" pitchFamily="2" charset="2"/>
              <a:buChar char="§"/>
              <a:defRPr b="1">
                <a:solidFill>
                  <a:schemeClr val="bg1"/>
                </a:solidFill>
                <a:latin typeface="+mn-lt"/>
              </a:defRPr>
            </a:lvl6pPr>
            <a:lvl7pPr marL="2971800" indent="-228600" algn="l" rtl="0" eaLnBrk="0" fontAlgn="base" hangingPunct="0">
              <a:spcBef>
                <a:spcPct val="20000"/>
              </a:spcBef>
              <a:spcAft>
                <a:spcPct val="0"/>
              </a:spcAft>
              <a:buClr>
                <a:srgbClr val="FAFD00"/>
              </a:buClr>
              <a:buSzPct val="125000"/>
              <a:buFont typeface="Wingdings" pitchFamily="2" charset="2"/>
              <a:buChar char="§"/>
              <a:defRPr b="1">
                <a:solidFill>
                  <a:schemeClr val="bg1"/>
                </a:solidFill>
                <a:latin typeface="+mn-lt"/>
              </a:defRPr>
            </a:lvl7pPr>
            <a:lvl8pPr marL="3429000" indent="-228600" algn="l" rtl="0" eaLnBrk="0" fontAlgn="base" hangingPunct="0">
              <a:spcBef>
                <a:spcPct val="20000"/>
              </a:spcBef>
              <a:spcAft>
                <a:spcPct val="0"/>
              </a:spcAft>
              <a:buClr>
                <a:srgbClr val="FAFD00"/>
              </a:buClr>
              <a:buSzPct val="125000"/>
              <a:buFont typeface="Wingdings" pitchFamily="2" charset="2"/>
              <a:buChar char="§"/>
              <a:defRPr b="1">
                <a:solidFill>
                  <a:schemeClr val="bg1"/>
                </a:solidFill>
                <a:latin typeface="+mn-lt"/>
              </a:defRPr>
            </a:lvl8pPr>
            <a:lvl9pPr marL="3886200" indent="-228600" algn="l" rtl="0" eaLnBrk="0" fontAlgn="base" hangingPunct="0">
              <a:spcBef>
                <a:spcPct val="20000"/>
              </a:spcBef>
              <a:spcAft>
                <a:spcPct val="0"/>
              </a:spcAft>
              <a:buClr>
                <a:srgbClr val="FAFD00"/>
              </a:buClr>
              <a:buSzPct val="125000"/>
              <a:buFont typeface="Wingdings" pitchFamily="2" charset="2"/>
              <a:buChar char="§"/>
              <a:defRPr b="1">
                <a:solidFill>
                  <a:schemeClr val="bg1"/>
                </a:solidFill>
                <a:latin typeface="+mn-lt"/>
              </a:defRPr>
            </a:lvl9pPr>
          </a:lstStyle>
          <a:p>
            <a:pPr marL="342891" indent="-342891" defTabSz="914377">
              <a:defRPr/>
            </a:pPr>
            <a:r>
              <a:rPr lang="en-US" altLang="en-US" sz="1400" b="0" kern="0" dirty="0">
                <a:solidFill>
                  <a:prstClr val="black"/>
                </a:solidFill>
                <a:latin typeface="Arial"/>
              </a:rPr>
              <a:t>Initiated by Presidential Executive Order 13817 (2018)</a:t>
            </a:r>
          </a:p>
          <a:p>
            <a:pPr marL="342891" indent="-342891" defTabSz="914377">
              <a:defRPr/>
            </a:pPr>
            <a:r>
              <a:rPr lang="en-US" altLang="en-US" sz="1400" b="0" kern="0" dirty="0">
                <a:solidFill>
                  <a:prstClr val="black"/>
                </a:solidFill>
                <a:latin typeface="Arial"/>
              </a:rPr>
              <a:t>Critical minerals defined by the Energy Act of 2020</a:t>
            </a:r>
          </a:p>
          <a:p>
            <a:pPr marL="342891" indent="-342891" defTabSz="914377">
              <a:defRPr/>
            </a:pPr>
            <a:r>
              <a:rPr lang="en-US" altLang="en-US" sz="1400" b="0" kern="0" dirty="0">
                <a:solidFill>
                  <a:prstClr val="black"/>
                </a:solidFill>
                <a:latin typeface="Arial"/>
              </a:rPr>
              <a:t>USGS published the first list of 35 critical minerals in 2019 and a revised list in 2021 that contains 50 individual mineral commodities</a:t>
            </a:r>
          </a:p>
        </p:txBody>
      </p:sp>
      <p:sp>
        <p:nvSpPr>
          <p:cNvPr id="18" name="TextBox 17">
            <a:extLst>
              <a:ext uri="{FF2B5EF4-FFF2-40B4-BE49-F238E27FC236}">
                <a16:creationId xmlns:a16="http://schemas.microsoft.com/office/drawing/2014/main" id="{7AA81E01-1D05-4BE6-A910-D42B5F16E905}"/>
              </a:ext>
            </a:extLst>
          </p:cNvPr>
          <p:cNvSpPr txBox="1"/>
          <p:nvPr/>
        </p:nvSpPr>
        <p:spPr>
          <a:xfrm>
            <a:off x="4867100" y="1012305"/>
            <a:ext cx="3205400" cy="1569660"/>
          </a:xfrm>
          <a:prstGeom prst="rect">
            <a:avLst/>
          </a:prstGeom>
          <a:noFill/>
        </p:spPr>
        <p:txBody>
          <a:bodyPr wrap="square">
            <a:spAutoFit/>
          </a:bodyPr>
          <a:lstStyle/>
          <a:p>
            <a:pPr defTabSz="914377">
              <a:defRPr/>
            </a:pPr>
            <a:r>
              <a:rPr lang="en-US" altLang="en-US" sz="1600" kern="0" dirty="0">
                <a:solidFill>
                  <a:prstClr val="black"/>
                </a:solidFill>
                <a:latin typeface="Arial"/>
              </a:rPr>
              <a:t>Revised list individually lists the rare-earth elements and platinum-group elements by specific element forms; added Ni and Zn; removed He, potash, Re, Sr, and U</a:t>
            </a:r>
          </a:p>
        </p:txBody>
      </p:sp>
      <p:pic>
        <p:nvPicPr>
          <p:cNvPr id="2" name="Picture 1">
            <a:extLst>
              <a:ext uri="{FF2B5EF4-FFF2-40B4-BE49-F238E27FC236}">
                <a16:creationId xmlns:a16="http://schemas.microsoft.com/office/drawing/2014/main" id="{E8AF12A7-12E3-4CF9-3865-2EEC52D5580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2899089" y="2622849"/>
            <a:ext cx="6515544" cy="2741741"/>
          </a:xfrm>
          <a:prstGeom prst="rect">
            <a:avLst/>
          </a:prstGeom>
          <a:ln>
            <a:noFill/>
          </a:ln>
          <a:extLst>
            <a:ext uri="{53640926-AAD7-44D8-BBD7-CCE9431645EC}">
              <a14:shadowObscured xmlns:a14="http://schemas.microsoft.com/office/drawing/2010/main"/>
            </a:ext>
          </a:extLst>
        </p:spPr>
      </p:pic>
      <p:sp>
        <p:nvSpPr>
          <p:cNvPr id="3" name="Energy Resources Program…">
            <a:extLst>
              <a:ext uri="{FF2B5EF4-FFF2-40B4-BE49-F238E27FC236}">
                <a16:creationId xmlns:a16="http://schemas.microsoft.com/office/drawing/2014/main" id="{F900FE24-AF2E-7F82-128D-2BD82EA563BE}"/>
              </a:ext>
            </a:extLst>
          </p:cNvPr>
          <p:cNvSpPr txBox="1">
            <a:spLocks/>
          </p:cNvSpPr>
          <p:nvPr/>
        </p:nvSpPr>
        <p:spPr>
          <a:xfrm>
            <a:off x="81825" y="33055"/>
            <a:ext cx="11981072" cy="887933"/>
          </a:xfrm>
          <a:prstGeom prst="rect">
            <a:avLst/>
          </a:prstGeom>
          <a:noFill/>
        </p:spPr>
        <p:txBody>
          <a:bodyPr wrap="square" lIns="0" tIns="0" rIns="0" bIns="0" anchor="ctr">
            <a:noAutofit/>
          </a:bodyPr>
          <a:lstStyle>
            <a:lvl1pPr>
              <a:defRPr sz="2750" b="1" i="0" cap="small" baseline="0">
                <a:solidFill>
                  <a:schemeClr val="tx1"/>
                </a:solidFill>
                <a:latin typeface="Gill Sans MT"/>
                <a:ea typeface="+mj-ea"/>
                <a:cs typeface="Gill Sans MT"/>
              </a:defRPr>
            </a:lvl1pPr>
          </a:lstStyle>
          <a:p>
            <a:pPr algn="ctr" defTabSz="305423">
              <a:spcAft>
                <a:spcPts val="720"/>
              </a:spcAft>
              <a:defRPr sz="6660" spc="-133"/>
            </a:pPr>
            <a:r>
              <a:rPr lang="en-US" sz="3200" kern="0" cap="none" spc="-177" dirty="0">
                <a:solidFill>
                  <a:prstClr val="black"/>
                </a:solidFill>
                <a:latin typeface="Arial"/>
              </a:rPr>
              <a:t>The U.S. has focused on critical mineral resources since 2018</a:t>
            </a:r>
            <a:endParaRPr lang="en-US" sz="3200" kern="0" cap="none" spc="-177" dirty="0">
              <a:solidFill>
                <a:prstClr val="black"/>
              </a:solidFill>
              <a:latin typeface="Arial"/>
              <a:cs typeface="Arial" panose="020B0604020202020204" pitchFamily="34" charset="0"/>
            </a:endParaRPr>
          </a:p>
        </p:txBody>
      </p:sp>
      <p:pic>
        <p:nvPicPr>
          <p:cNvPr id="4" name="Picture 3">
            <a:extLst>
              <a:ext uri="{FF2B5EF4-FFF2-40B4-BE49-F238E27FC236}">
                <a16:creationId xmlns:a16="http://schemas.microsoft.com/office/drawing/2014/main" id="{C52E3779-555A-2903-A699-00FBEFA2DCB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238074" y="776677"/>
            <a:ext cx="3237021" cy="3110452"/>
          </a:xfrm>
          <a:prstGeom prst="rect">
            <a:avLst/>
          </a:prstGeom>
        </p:spPr>
      </p:pic>
      <p:sp>
        <p:nvSpPr>
          <p:cNvPr id="7" name="TextBox 6">
            <a:extLst>
              <a:ext uri="{FF2B5EF4-FFF2-40B4-BE49-F238E27FC236}">
                <a16:creationId xmlns:a16="http://schemas.microsoft.com/office/drawing/2014/main" id="{36BE72B5-E5A0-9732-D620-15CED6B5FB3D}"/>
              </a:ext>
            </a:extLst>
          </p:cNvPr>
          <p:cNvSpPr txBox="1"/>
          <p:nvPr/>
        </p:nvSpPr>
        <p:spPr>
          <a:xfrm>
            <a:off x="1370997" y="6257893"/>
            <a:ext cx="3213711" cy="502573"/>
          </a:xfrm>
          <a:prstGeom prst="rect">
            <a:avLst/>
          </a:prstGeom>
          <a:noFill/>
        </p:spPr>
        <p:txBody>
          <a:bodyPr wrap="square">
            <a:spAutoFit/>
          </a:bodyPr>
          <a:lstStyle/>
          <a:p>
            <a:pPr defTabSz="1219170"/>
            <a:r>
              <a:rPr lang="en-US" altLang="en-US" sz="1333" kern="0" dirty="0">
                <a:solidFill>
                  <a:prstClr val="black"/>
                </a:solidFill>
                <a:latin typeface="Arial"/>
              </a:rPr>
              <a:t>Nassar and Fortier, 2021, USGS OFR 2021-1045</a:t>
            </a:r>
            <a:endParaRPr lang="en-US" sz="1333" kern="0" dirty="0">
              <a:solidFill>
                <a:sysClr val="windowText" lastClr="000000"/>
              </a:solidFill>
            </a:endParaRPr>
          </a:p>
        </p:txBody>
      </p:sp>
    </p:spTree>
    <p:extLst>
      <p:ext uri="{BB962C8B-B14F-4D97-AF65-F5344CB8AC3E}">
        <p14:creationId xmlns:p14="http://schemas.microsoft.com/office/powerpoint/2010/main" val="2965239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B07003-2E4A-B130-3188-98864130F133}"/>
              </a:ext>
            </a:extLst>
          </p:cNvPr>
          <p:cNvPicPr>
            <a:picLocks noChangeAspect="1"/>
          </p:cNvPicPr>
          <p:nvPr/>
        </p:nvPicPr>
        <p:blipFill>
          <a:blip r:embed="rId3"/>
          <a:stretch>
            <a:fillRect/>
          </a:stretch>
        </p:blipFill>
        <p:spPr>
          <a:xfrm>
            <a:off x="4980301" y="2814357"/>
            <a:ext cx="6515544" cy="3792631"/>
          </a:xfrm>
          <a:prstGeom prst="rect">
            <a:avLst/>
          </a:prstGeom>
        </p:spPr>
      </p:pic>
      <p:sp>
        <p:nvSpPr>
          <p:cNvPr id="9" name="Title 8">
            <a:extLst>
              <a:ext uri="{FF2B5EF4-FFF2-40B4-BE49-F238E27FC236}">
                <a16:creationId xmlns:a16="http://schemas.microsoft.com/office/drawing/2014/main" id="{D05E321E-1525-4ED5-A503-83D55CEB0DD9}"/>
              </a:ext>
            </a:extLst>
          </p:cNvPr>
          <p:cNvSpPr>
            <a:spLocks noGrp="1"/>
          </p:cNvSpPr>
          <p:nvPr>
            <p:ph type="title"/>
          </p:nvPr>
        </p:nvSpPr>
        <p:spPr/>
        <p:txBody>
          <a:bodyPr>
            <a:normAutofit fontScale="90000"/>
          </a:bodyPr>
          <a:lstStyle/>
          <a:p>
            <a:r>
              <a:rPr lang="en-US" sz="2800" dirty="0">
                <a:solidFill>
                  <a:prstClr val="white"/>
                </a:solidFill>
              </a:rPr>
              <a:t>The U.S. has a current focus on “critical” mineral resources</a:t>
            </a:r>
            <a:endParaRPr lang="en-US" sz="2800" dirty="0"/>
          </a:p>
        </p:txBody>
      </p:sp>
      <p:sp>
        <p:nvSpPr>
          <p:cNvPr id="13" name="TextBox 12">
            <a:extLst>
              <a:ext uri="{FF2B5EF4-FFF2-40B4-BE49-F238E27FC236}">
                <a16:creationId xmlns:a16="http://schemas.microsoft.com/office/drawing/2014/main" id="{53DD8991-99BA-4385-9B50-6218BD2CA173}"/>
              </a:ext>
            </a:extLst>
          </p:cNvPr>
          <p:cNvSpPr txBox="1"/>
          <p:nvPr/>
        </p:nvSpPr>
        <p:spPr>
          <a:xfrm>
            <a:off x="180439" y="1096375"/>
            <a:ext cx="4650180" cy="1938992"/>
          </a:xfrm>
          <a:prstGeom prst="rect">
            <a:avLst/>
          </a:prstGeom>
          <a:noFill/>
          <a:ln>
            <a:solidFill>
              <a:schemeClr val="tx1"/>
            </a:solidFill>
          </a:ln>
        </p:spPr>
        <p:txBody>
          <a:bodyPr wrap="square" rtlCol="0">
            <a:spAutoFit/>
          </a:bodyPr>
          <a:lstStyle/>
          <a:p>
            <a:pPr defTabSz="914377">
              <a:defRPr/>
            </a:pPr>
            <a:r>
              <a:rPr lang="en-US" sz="2000" b="1" dirty="0">
                <a:solidFill>
                  <a:prstClr val="black"/>
                </a:solidFill>
                <a:latin typeface="Arial"/>
              </a:rPr>
              <a:t>Critical mineral resources </a:t>
            </a:r>
            <a:r>
              <a:rPr lang="en-US" sz="2000" dirty="0">
                <a:solidFill>
                  <a:prstClr val="black"/>
                </a:solidFill>
                <a:latin typeface="Arial"/>
              </a:rPr>
              <a:t>are those that are essential to the U.S. economy and national security, have a supply chain that is vulnerable to disruption, and serve an essential function in the manufacturing or a product</a:t>
            </a:r>
            <a:endParaRPr lang="en-US" dirty="0">
              <a:solidFill>
                <a:prstClr val="black"/>
              </a:solidFill>
              <a:latin typeface="Arial"/>
            </a:endParaRPr>
          </a:p>
        </p:txBody>
      </p:sp>
      <p:sp>
        <p:nvSpPr>
          <p:cNvPr id="8" name="Rectangle 3">
            <a:extLst>
              <a:ext uri="{FF2B5EF4-FFF2-40B4-BE49-F238E27FC236}">
                <a16:creationId xmlns:a16="http://schemas.microsoft.com/office/drawing/2014/main" id="{C30E020D-B450-467B-A385-DB6BF92EEB11}"/>
              </a:ext>
            </a:extLst>
          </p:cNvPr>
          <p:cNvSpPr txBox="1">
            <a:spLocks noChangeArrowheads="1"/>
          </p:cNvSpPr>
          <p:nvPr/>
        </p:nvSpPr>
        <p:spPr bwMode="auto">
          <a:xfrm>
            <a:off x="91246" y="3086922"/>
            <a:ext cx="4833209" cy="1813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1" rIns="90488" bIns="44451" numCol="1" anchor="t" anchorCtr="0" compatLnSpc="1">
            <a:prstTxWarp prst="textNoShape">
              <a:avLst/>
            </a:prstTxWarp>
          </a:bodyPr>
          <a:lstStyle>
            <a:lvl1pPr marL="342900" indent="-342900" algn="l" rtl="0" eaLnBrk="0" fontAlgn="base" hangingPunct="0">
              <a:spcBef>
                <a:spcPct val="20000"/>
              </a:spcBef>
              <a:spcAft>
                <a:spcPct val="0"/>
              </a:spcAft>
              <a:buClr>
                <a:srgbClr val="FAFD00"/>
              </a:buClr>
              <a:buSzPct val="125000"/>
              <a:buFont typeface="Wingdings" pitchFamily="2" charset="2"/>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rgbClr val="FAFD00"/>
              </a:buClr>
              <a:buSzPct val="125000"/>
              <a:buFont typeface="Wingdings" pitchFamily="2" charset="2"/>
              <a:buChar char="§"/>
              <a:defRPr sz="2400" b="1">
                <a:solidFill>
                  <a:schemeClr val="bg1"/>
                </a:solidFill>
                <a:latin typeface="+mn-lt"/>
              </a:defRPr>
            </a:lvl2pPr>
            <a:lvl3pPr marL="1143000" indent="-228600" algn="l" rtl="0" eaLnBrk="0" fontAlgn="base" hangingPunct="0">
              <a:spcBef>
                <a:spcPct val="20000"/>
              </a:spcBef>
              <a:spcAft>
                <a:spcPct val="0"/>
              </a:spcAft>
              <a:buClr>
                <a:srgbClr val="FAFD00"/>
              </a:buClr>
              <a:buSzPct val="125000"/>
              <a:buFont typeface="Wingdings" pitchFamily="2" charset="2"/>
              <a:buChar char="§"/>
              <a:defRPr sz="2000" b="1">
                <a:solidFill>
                  <a:schemeClr val="bg1"/>
                </a:solidFill>
                <a:latin typeface="+mn-lt"/>
              </a:defRPr>
            </a:lvl3pPr>
            <a:lvl4pPr marL="1600200" indent="-228600" algn="l" rtl="0" eaLnBrk="0" fontAlgn="base" hangingPunct="0">
              <a:spcBef>
                <a:spcPct val="20000"/>
              </a:spcBef>
              <a:spcAft>
                <a:spcPct val="0"/>
              </a:spcAft>
              <a:buClr>
                <a:srgbClr val="FAFD00"/>
              </a:buClr>
              <a:buSzPct val="125000"/>
              <a:buFont typeface="Wingdings" pitchFamily="2" charset="2"/>
              <a:buChar char="§"/>
              <a:defRPr b="1">
                <a:solidFill>
                  <a:schemeClr val="bg1"/>
                </a:solidFill>
                <a:latin typeface="+mn-lt"/>
              </a:defRPr>
            </a:lvl4pPr>
            <a:lvl5pPr marL="2057400" indent="-228600" algn="l" rtl="0" eaLnBrk="0" fontAlgn="base" hangingPunct="0">
              <a:spcBef>
                <a:spcPct val="20000"/>
              </a:spcBef>
              <a:spcAft>
                <a:spcPct val="0"/>
              </a:spcAft>
              <a:buClr>
                <a:srgbClr val="FAFD00"/>
              </a:buClr>
              <a:buSzPct val="125000"/>
              <a:buFont typeface="Wingdings" pitchFamily="2" charset="2"/>
              <a:buChar char="§"/>
              <a:defRPr b="1">
                <a:solidFill>
                  <a:schemeClr val="bg1"/>
                </a:solidFill>
                <a:latin typeface="+mn-lt"/>
              </a:defRPr>
            </a:lvl5pPr>
            <a:lvl6pPr marL="2514600" indent="-228600" algn="l" rtl="0" eaLnBrk="0" fontAlgn="base" hangingPunct="0">
              <a:spcBef>
                <a:spcPct val="20000"/>
              </a:spcBef>
              <a:spcAft>
                <a:spcPct val="0"/>
              </a:spcAft>
              <a:buClr>
                <a:srgbClr val="FAFD00"/>
              </a:buClr>
              <a:buSzPct val="125000"/>
              <a:buFont typeface="Wingdings" pitchFamily="2" charset="2"/>
              <a:buChar char="§"/>
              <a:defRPr b="1">
                <a:solidFill>
                  <a:schemeClr val="bg1"/>
                </a:solidFill>
                <a:latin typeface="+mn-lt"/>
              </a:defRPr>
            </a:lvl6pPr>
            <a:lvl7pPr marL="2971800" indent="-228600" algn="l" rtl="0" eaLnBrk="0" fontAlgn="base" hangingPunct="0">
              <a:spcBef>
                <a:spcPct val="20000"/>
              </a:spcBef>
              <a:spcAft>
                <a:spcPct val="0"/>
              </a:spcAft>
              <a:buClr>
                <a:srgbClr val="FAFD00"/>
              </a:buClr>
              <a:buSzPct val="125000"/>
              <a:buFont typeface="Wingdings" pitchFamily="2" charset="2"/>
              <a:buChar char="§"/>
              <a:defRPr b="1">
                <a:solidFill>
                  <a:schemeClr val="bg1"/>
                </a:solidFill>
                <a:latin typeface="+mn-lt"/>
              </a:defRPr>
            </a:lvl7pPr>
            <a:lvl8pPr marL="3429000" indent="-228600" algn="l" rtl="0" eaLnBrk="0" fontAlgn="base" hangingPunct="0">
              <a:spcBef>
                <a:spcPct val="20000"/>
              </a:spcBef>
              <a:spcAft>
                <a:spcPct val="0"/>
              </a:spcAft>
              <a:buClr>
                <a:srgbClr val="FAFD00"/>
              </a:buClr>
              <a:buSzPct val="125000"/>
              <a:buFont typeface="Wingdings" pitchFamily="2" charset="2"/>
              <a:buChar char="§"/>
              <a:defRPr b="1">
                <a:solidFill>
                  <a:schemeClr val="bg1"/>
                </a:solidFill>
                <a:latin typeface="+mn-lt"/>
              </a:defRPr>
            </a:lvl8pPr>
            <a:lvl9pPr marL="3886200" indent="-228600" algn="l" rtl="0" eaLnBrk="0" fontAlgn="base" hangingPunct="0">
              <a:spcBef>
                <a:spcPct val="20000"/>
              </a:spcBef>
              <a:spcAft>
                <a:spcPct val="0"/>
              </a:spcAft>
              <a:buClr>
                <a:srgbClr val="FAFD00"/>
              </a:buClr>
              <a:buSzPct val="125000"/>
              <a:buFont typeface="Wingdings" pitchFamily="2" charset="2"/>
              <a:buChar char="§"/>
              <a:defRPr b="1">
                <a:solidFill>
                  <a:schemeClr val="bg1"/>
                </a:solidFill>
                <a:latin typeface="+mn-lt"/>
              </a:defRPr>
            </a:lvl9pPr>
          </a:lstStyle>
          <a:p>
            <a:pPr marL="342891" indent="-342891" defTabSz="914377">
              <a:defRPr/>
            </a:pPr>
            <a:r>
              <a:rPr lang="en-US" altLang="en-US" sz="1400" b="0" kern="0" dirty="0">
                <a:solidFill>
                  <a:prstClr val="black"/>
                </a:solidFill>
                <a:latin typeface="Arial"/>
              </a:rPr>
              <a:t>Initiated by Presidential Executive Order 13817 (2018)</a:t>
            </a:r>
          </a:p>
          <a:p>
            <a:pPr marL="342891" indent="-342891" defTabSz="914377">
              <a:defRPr/>
            </a:pPr>
            <a:r>
              <a:rPr lang="en-US" altLang="en-US" sz="1400" b="0" kern="0" dirty="0">
                <a:solidFill>
                  <a:prstClr val="black"/>
                </a:solidFill>
                <a:latin typeface="Arial"/>
              </a:rPr>
              <a:t>Critical minerals defined by the Energy Act of 2020</a:t>
            </a:r>
          </a:p>
          <a:p>
            <a:pPr marL="342891" indent="-342891" defTabSz="914377">
              <a:defRPr/>
            </a:pPr>
            <a:r>
              <a:rPr lang="en-US" altLang="en-US" sz="1400" b="0" kern="0" dirty="0">
                <a:solidFill>
                  <a:prstClr val="black"/>
                </a:solidFill>
                <a:latin typeface="Arial"/>
              </a:rPr>
              <a:t>USGS published the first list of 35 critical minerals in 2019 and a revised list in 2021 that contains 50 individual mineral commodities</a:t>
            </a:r>
          </a:p>
        </p:txBody>
      </p:sp>
      <p:sp>
        <p:nvSpPr>
          <p:cNvPr id="3" name="Energy Resources Program…">
            <a:extLst>
              <a:ext uri="{FF2B5EF4-FFF2-40B4-BE49-F238E27FC236}">
                <a16:creationId xmlns:a16="http://schemas.microsoft.com/office/drawing/2014/main" id="{F900FE24-AF2E-7F82-128D-2BD82EA563BE}"/>
              </a:ext>
            </a:extLst>
          </p:cNvPr>
          <p:cNvSpPr txBox="1">
            <a:spLocks/>
          </p:cNvSpPr>
          <p:nvPr/>
        </p:nvSpPr>
        <p:spPr>
          <a:xfrm>
            <a:off x="81825" y="33055"/>
            <a:ext cx="11981072" cy="887933"/>
          </a:xfrm>
          <a:prstGeom prst="rect">
            <a:avLst/>
          </a:prstGeom>
          <a:noFill/>
        </p:spPr>
        <p:txBody>
          <a:bodyPr wrap="square" lIns="0" tIns="0" rIns="0" bIns="0" anchor="ctr">
            <a:noAutofit/>
          </a:bodyPr>
          <a:lstStyle>
            <a:lvl1pPr>
              <a:defRPr sz="2750" b="1" i="0" cap="small" baseline="0">
                <a:solidFill>
                  <a:schemeClr val="tx1"/>
                </a:solidFill>
                <a:latin typeface="Gill Sans MT"/>
                <a:ea typeface="+mj-ea"/>
                <a:cs typeface="Gill Sans MT"/>
              </a:defRPr>
            </a:lvl1pPr>
          </a:lstStyle>
          <a:p>
            <a:pPr algn="ctr" defTabSz="305423">
              <a:spcAft>
                <a:spcPts val="720"/>
              </a:spcAft>
              <a:defRPr sz="6660" spc="-133"/>
            </a:pPr>
            <a:r>
              <a:rPr lang="en-US" sz="3200" kern="0" cap="none" spc="-177" dirty="0">
                <a:solidFill>
                  <a:prstClr val="black"/>
                </a:solidFill>
                <a:latin typeface="Arial"/>
              </a:rPr>
              <a:t>The U.S. has focused on critical mineral resources since 2018</a:t>
            </a:r>
            <a:endParaRPr lang="en-US" sz="3200" kern="0" cap="none" spc="-177" dirty="0">
              <a:solidFill>
                <a:prstClr val="black"/>
              </a:solidFill>
              <a:latin typeface="Arial"/>
              <a:cs typeface="Arial" panose="020B0604020202020204" pitchFamily="34" charset="0"/>
            </a:endParaRPr>
          </a:p>
        </p:txBody>
      </p:sp>
      <p:sp>
        <p:nvSpPr>
          <p:cNvPr id="5" name="TextBox 4">
            <a:extLst>
              <a:ext uri="{FF2B5EF4-FFF2-40B4-BE49-F238E27FC236}">
                <a16:creationId xmlns:a16="http://schemas.microsoft.com/office/drawing/2014/main" id="{33F8D1F5-7D8B-F383-BA5E-B0466E59A71A}"/>
              </a:ext>
            </a:extLst>
          </p:cNvPr>
          <p:cNvSpPr txBox="1"/>
          <p:nvPr/>
        </p:nvSpPr>
        <p:spPr>
          <a:xfrm>
            <a:off x="4867100" y="1012305"/>
            <a:ext cx="6117653" cy="1815882"/>
          </a:xfrm>
          <a:prstGeom prst="rect">
            <a:avLst/>
          </a:prstGeom>
          <a:noFill/>
        </p:spPr>
        <p:txBody>
          <a:bodyPr wrap="square">
            <a:spAutoFit/>
          </a:bodyPr>
          <a:lstStyle/>
          <a:p>
            <a:pPr defTabSz="914377">
              <a:defRPr/>
            </a:pPr>
            <a:r>
              <a:rPr lang="en-US" altLang="en-US" sz="1600" kern="0" dirty="0">
                <a:solidFill>
                  <a:prstClr val="black"/>
                </a:solidFill>
                <a:latin typeface="Arial"/>
              </a:rPr>
              <a:t>Many, if not most, critical mineral commodities occur as coproducts or byproducts of other associated commodities</a:t>
            </a:r>
          </a:p>
          <a:p>
            <a:pPr defTabSz="914377">
              <a:defRPr/>
            </a:pPr>
            <a:endParaRPr lang="en-US" altLang="en-US" sz="1600" kern="0" dirty="0">
              <a:solidFill>
                <a:prstClr val="black"/>
              </a:solidFill>
              <a:latin typeface="Arial"/>
            </a:endParaRPr>
          </a:p>
          <a:p>
            <a:pPr defTabSz="914377">
              <a:defRPr/>
            </a:pPr>
            <a:r>
              <a:rPr lang="en-US" altLang="en-US" sz="1600" kern="0" dirty="0">
                <a:solidFill>
                  <a:prstClr val="black"/>
                </a:solidFill>
                <a:latin typeface="Arial"/>
              </a:rPr>
              <a:t>Example </a:t>
            </a:r>
            <a:r>
              <a:rPr lang="en-US" altLang="en-US" sz="1600" kern="0" dirty="0">
                <a:solidFill>
                  <a:prstClr val="black"/>
                </a:solidFill>
                <a:latin typeface="Arial"/>
                <a:sym typeface="Wingdings" panose="05000000000000000000" pitchFamily="2" charset="2"/>
              </a:rPr>
              <a:t> </a:t>
            </a:r>
            <a:r>
              <a:rPr lang="en-US" altLang="en-US" sz="1600" b="1" kern="0" dirty="0">
                <a:solidFill>
                  <a:prstClr val="black"/>
                </a:solidFill>
                <a:latin typeface="Arial"/>
                <a:sym typeface="Wingdings" panose="05000000000000000000" pitchFamily="2" charset="2"/>
              </a:rPr>
              <a:t>tellurium</a:t>
            </a:r>
            <a:r>
              <a:rPr lang="en-US" altLang="en-US" sz="1600" kern="0" dirty="0">
                <a:solidFill>
                  <a:prstClr val="black"/>
                </a:solidFill>
                <a:latin typeface="Arial"/>
                <a:sym typeface="Wingdings" panose="05000000000000000000" pitchFamily="2" charset="2"/>
              </a:rPr>
              <a:t> for photovoltaic films is produced as 			byproduct of </a:t>
            </a:r>
            <a:r>
              <a:rPr lang="en-US" altLang="en-US" sz="1600" b="1" kern="0" dirty="0">
                <a:solidFill>
                  <a:prstClr val="black"/>
                </a:solidFill>
                <a:latin typeface="Arial"/>
                <a:sym typeface="Wingdings" panose="05000000000000000000" pitchFamily="2" charset="2"/>
              </a:rPr>
              <a:t>copper </a:t>
            </a:r>
            <a:r>
              <a:rPr lang="en-US" altLang="en-US" sz="1600" kern="0" dirty="0">
                <a:solidFill>
                  <a:prstClr val="black"/>
                </a:solidFill>
                <a:latin typeface="Arial"/>
                <a:sym typeface="Wingdings" panose="05000000000000000000" pitchFamily="2" charset="2"/>
              </a:rPr>
              <a:t>processing </a:t>
            </a:r>
          </a:p>
          <a:p>
            <a:pPr defTabSz="914377">
              <a:defRPr/>
            </a:pPr>
            <a:r>
              <a:rPr lang="en-US" altLang="en-US" sz="1600" kern="0" dirty="0">
                <a:solidFill>
                  <a:prstClr val="black"/>
                </a:solidFill>
                <a:latin typeface="Arial"/>
                <a:sym typeface="Wingdings" panose="05000000000000000000" pitchFamily="2" charset="2"/>
              </a:rPr>
              <a:t>	    </a:t>
            </a:r>
            <a:r>
              <a:rPr lang="en-US" altLang="en-US" sz="1600" b="1" kern="0" dirty="0">
                <a:solidFill>
                  <a:prstClr val="black"/>
                </a:solidFill>
                <a:latin typeface="Arial"/>
                <a:sym typeface="Wingdings" panose="05000000000000000000" pitchFamily="2" charset="2"/>
              </a:rPr>
              <a:t>gallium</a:t>
            </a:r>
            <a:r>
              <a:rPr lang="en-US" altLang="en-US" sz="1600" kern="0" dirty="0">
                <a:solidFill>
                  <a:prstClr val="black"/>
                </a:solidFill>
                <a:latin typeface="Arial"/>
                <a:sym typeface="Wingdings" panose="05000000000000000000" pitchFamily="2" charset="2"/>
              </a:rPr>
              <a:t> for semiconductors is produced through 		mining and processing </a:t>
            </a:r>
            <a:r>
              <a:rPr lang="en-US" altLang="en-US" sz="1600" b="1" kern="0" dirty="0">
                <a:solidFill>
                  <a:prstClr val="black"/>
                </a:solidFill>
                <a:latin typeface="Arial"/>
                <a:sym typeface="Wingdings" panose="05000000000000000000" pitchFamily="2" charset="2"/>
              </a:rPr>
              <a:t>aluminum</a:t>
            </a:r>
            <a:r>
              <a:rPr lang="en-US" altLang="en-US" sz="1600" kern="0" dirty="0">
                <a:solidFill>
                  <a:prstClr val="black"/>
                </a:solidFill>
                <a:latin typeface="Arial"/>
                <a:sym typeface="Wingdings" panose="05000000000000000000" pitchFamily="2" charset="2"/>
              </a:rPr>
              <a:t> or </a:t>
            </a:r>
            <a:r>
              <a:rPr lang="en-US" altLang="en-US" sz="1600" b="1" kern="0" dirty="0">
                <a:solidFill>
                  <a:prstClr val="black"/>
                </a:solidFill>
                <a:latin typeface="Arial"/>
                <a:sym typeface="Wingdings" panose="05000000000000000000" pitchFamily="2" charset="2"/>
              </a:rPr>
              <a:t>zinc</a:t>
            </a:r>
            <a:endParaRPr lang="en-US" altLang="en-US" sz="1600" b="1" kern="0" dirty="0">
              <a:solidFill>
                <a:prstClr val="black"/>
              </a:solidFill>
              <a:latin typeface="Arial"/>
            </a:endParaRPr>
          </a:p>
        </p:txBody>
      </p:sp>
      <p:sp>
        <p:nvSpPr>
          <p:cNvPr id="10" name="TextBox 9">
            <a:extLst>
              <a:ext uri="{FF2B5EF4-FFF2-40B4-BE49-F238E27FC236}">
                <a16:creationId xmlns:a16="http://schemas.microsoft.com/office/drawing/2014/main" id="{7F24685C-FE81-192B-230E-0D7C4B31FFE6}"/>
              </a:ext>
            </a:extLst>
          </p:cNvPr>
          <p:cNvSpPr txBox="1"/>
          <p:nvPr/>
        </p:nvSpPr>
        <p:spPr>
          <a:xfrm>
            <a:off x="8769866" y="6529706"/>
            <a:ext cx="3213711" cy="297454"/>
          </a:xfrm>
          <a:prstGeom prst="rect">
            <a:avLst/>
          </a:prstGeom>
          <a:noFill/>
        </p:spPr>
        <p:txBody>
          <a:bodyPr wrap="square">
            <a:spAutoFit/>
          </a:bodyPr>
          <a:lstStyle/>
          <a:p>
            <a:pPr defTabSz="1219170"/>
            <a:r>
              <a:rPr lang="en-US" altLang="en-US" sz="1333" kern="0" dirty="0">
                <a:solidFill>
                  <a:prstClr val="black"/>
                </a:solidFill>
                <a:latin typeface="Arial"/>
              </a:rPr>
              <a:t>Nassar et al., 2015, Industrial Ecology</a:t>
            </a:r>
            <a:endParaRPr lang="en-US" sz="1333" kern="0" dirty="0">
              <a:solidFill>
                <a:sysClr val="windowText" lastClr="000000"/>
              </a:solidFill>
            </a:endParaRPr>
          </a:p>
        </p:txBody>
      </p:sp>
    </p:spTree>
    <p:extLst>
      <p:ext uri="{BB962C8B-B14F-4D97-AF65-F5344CB8AC3E}">
        <p14:creationId xmlns:p14="http://schemas.microsoft.com/office/powerpoint/2010/main" val="3615654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nergy Resources Program…">
            <a:extLst>
              <a:ext uri="{FF2B5EF4-FFF2-40B4-BE49-F238E27FC236}">
                <a16:creationId xmlns:a16="http://schemas.microsoft.com/office/drawing/2014/main" id="{C984BCCA-4607-4DFF-9297-B1BA2E38EE10}"/>
              </a:ext>
            </a:extLst>
          </p:cNvPr>
          <p:cNvSpPr txBox="1">
            <a:spLocks noGrp="1"/>
          </p:cNvSpPr>
          <p:nvPr>
            <p:ph type="title"/>
          </p:nvPr>
        </p:nvSpPr>
        <p:spPr>
          <a:xfrm>
            <a:off x="3163377" y="33055"/>
            <a:ext cx="8899520" cy="887933"/>
          </a:xfrm>
          <a:prstGeom prst="rect">
            <a:avLst/>
          </a:prstGeom>
          <a:noFill/>
        </p:spPr>
        <p:txBody>
          <a:bodyPr anchor="ctr">
            <a:noAutofit/>
          </a:bodyPr>
          <a:lstStyle/>
          <a:p>
            <a:pPr algn="ctr" defTabSz="305423">
              <a:spcAft>
                <a:spcPts val="720"/>
              </a:spcAft>
              <a:defRPr sz="6660" spc="-133"/>
            </a:pPr>
            <a:r>
              <a:rPr lang="en-US" sz="3733" cap="none" dirty="0">
                <a:latin typeface="+mn-lt"/>
              </a:rPr>
              <a:t>Earth Mapping Resources Initiative</a:t>
            </a:r>
            <a:endParaRPr lang="en-US" sz="3733" cap="none" dirty="0">
              <a:latin typeface="+mn-lt"/>
              <a:cs typeface="Arial" panose="020B0604020202020204" pitchFamily="34" charset="0"/>
            </a:endParaRPr>
          </a:p>
        </p:txBody>
      </p:sp>
      <p:sp>
        <p:nvSpPr>
          <p:cNvPr id="32" name="Content Placeholder 31">
            <a:extLst>
              <a:ext uri="{FF2B5EF4-FFF2-40B4-BE49-F238E27FC236}">
                <a16:creationId xmlns:a16="http://schemas.microsoft.com/office/drawing/2014/main" id="{65DCDE11-03AB-48CD-9EBA-0B979A789017}"/>
              </a:ext>
            </a:extLst>
          </p:cNvPr>
          <p:cNvSpPr>
            <a:spLocks noGrp="1"/>
          </p:cNvSpPr>
          <p:nvPr>
            <p:ph type="body" idx="1"/>
          </p:nvPr>
        </p:nvSpPr>
        <p:spPr>
          <a:xfrm>
            <a:off x="3721804" y="4387977"/>
            <a:ext cx="3556000" cy="2536217"/>
          </a:xfrm>
        </p:spPr>
        <p:txBody>
          <a:bodyPr vert="horz" wrap="square" lIns="91440" tIns="45720" rIns="91440" bIns="45720" rtlCol="0" anchor="t">
            <a:noAutofit/>
          </a:bodyPr>
          <a:lstStyle/>
          <a:p>
            <a:r>
              <a:rPr lang="en-US" sz="2133" b="1" dirty="0">
                <a:latin typeface="+mn-lt"/>
                <a:cs typeface="Arial" panose="020B0604020202020204" pitchFamily="34" charset="0"/>
              </a:rPr>
              <a:t>Applications:</a:t>
            </a:r>
          </a:p>
          <a:p>
            <a:pPr marL="228594" indent="-228594">
              <a:buFont typeface="Arial" panose="020B0604020202020204" pitchFamily="34" charset="0"/>
              <a:buChar char="•"/>
            </a:pPr>
            <a:r>
              <a:rPr lang="en-US" sz="2133" dirty="0">
                <a:latin typeface="+mn-lt"/>
              </a:rPr>
              <a:t>Mineral resources</a:t>
            </a:r>
          </a:p>
          <a:p>
            <a:pPr marL="228594" indent="-228594">
              <a:buFont typeface="Arial" panose="020B0604020202020204" pitchFamily="34" charset="0"/>
              <a:buChar char="•"/>
            </a:pPr>
            <a:r>
              <a:rPr lang="en-US" sz="2133" dirty="0">
                <a:latin typeface="+mn-lt"/>
              </a:rPr>
              <a:t>Energy resources</a:t>
            </a:r>
          </a:p>
          <a:p>
            <a:pPr marL="228594" indent="-228594">
              <a:buFont typeface="Arial" panose="020B0604020202020204" pitchFamily="34" charset="0"/>
              <a:buChar char="•"/>
            </a:pPr>
            <a:r>
              <a:rPr lang="en-US" sz="2133" dirty="0">
                <a:latin typeface="+mn-lt"/>
              </a:rPr>
              <a:t>Natural hazards</a:t>
            </a:r>
          </a:p>
          <a:p>
            <a:pPr marL="228594" indent="-228594">
              <a:buFont typeface="Arial" panose="020B0604020202020204" pitchFamily="34" charset="0"/>
              <a:buChar char="•"/>
            </a:pPr>
            <a:r>
              <a:rPr lang="en-US" sz="2133" dirty="0">
                <a:latin typeface="+mn-lt"/>
              </a:rPr>
              <a:t>Water resources</a:t>
            </a:r>
          </a:p>
          <a:p>
            <a:pPr marL="228594" indent="-228594">
              <a:buFont typeface="Arial" panose="020B0604020202020204" pitchFamily="34" charset="0"/>
              <a:buChar char="•"/>
            </a:pPr>
            <a:r>
              <a:rPr lang="en-US" sz="2133" dirty="0">
                <a:latin typeface="+mn-lt"/>
              </a:rPr>
              <a:t>Land use planning</a:t>
            </a:r>
          </a:p>
          <a:p>
            <a:pPr marL="228594" indent="-228594">
              <a:buFont typeface="Arial" panose="020B0604020202020204" pitchFamily="34" charset="0"/>
              <a:buChar char="•"/>
            </a:pPr>
            <a:r>
              <a:rPr lang="en-US" sz="2133" dirty="0">
                <a:latin typeface="+mn-lt"/>
              </a:rPr>
              <a:t>Infrastructure</a:t>
            </a:r>
          </a:p>
        </p:txBody>
      </p:sp>
      <p:pic>
        <p:nvPicPr>
          <p:cNvPr id="3" name="Picture 2">
            <a:extLst>
              <a:ext uri="{FF2B5EF4-FFF2-40B4-BE49-F238E27FC236}">
                <a16:creationId xmlns:a16="http://schemas.microsoft.com/office/drawing/2014/main" id="{73828D9B-DD49-2C56-1A67-06CE452EC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17" y="-106708"/>
            <a:ext cx="3656553" cy="6998661"/>
          </a:xfrm>
          <a:prstGeom prst="rect">
            <a:avLst/>
          </a:prstGeom>
        </p:spPr>
      </p:pic>
      <p:sp>
        <p:nvSpPr>
          <p:cNvPr id="8" name="TextBox 7">
            <a:extLst>
              <a:ext uri="{FF2B5EF4-FFF2-40B4-BE49-F238E27FC236}">
                <a16:creationId xmlns:a16="http://schemas.microsoft.com/office/drawing/2014/main" id="{2A33F82D-F6E0-95DD-1B9A-6D0316F15831}"/>
              </a:ext>
            </a:extLst>
          </p:cNvPr>
          <p:cNvSpPr txBox="1"/>
          <p:nvPr/>
        </p:nvSpPr>
        <p:spPr>
          <a:xfrm>
            <a:off x="7163219" y="4381700"/>
            <a:ext cx="5027495" cy="2389950"/>
          </a:xfrm>
          <a:prstGeom prst="rect">
            <a:avLst/>
          </a:prstGeom>
          <a:noFill/>
        </p:spPr>
        <p:txBody>
          <a:bodyPr wrap="square" rtlCol="0">
            <a:spAutoFit/>
          </a:bodyPr>
          <a:lstStyle/>
          <a:p>
            <a:pPr defTabSz="1219170"/>
            <a:r>
              <a:rPr lang="en-US" sz="2133" b="1" kern="0" dirty="0">
                <a:solidFill>
                  <a:sysClr val="windowText" lastClr="000000"/>
                </a:solidFill>
                <a:latin typeface="Arial"/>
                <a:cs typeface="Arial" panose="020B0604020202020204" pitchFamily="34" charset="0"/>
              </a:rPr>
              <a:t>Partners:</a:t>
            </a:r>
          </a:p>
          <a:p>
            <a:pPr marL="228594" indent="-228594" defTabSz="1219170">
              <a:buFont typeface="Arial" panose="020B0604020202020204" pitchFamily="34" charset="0"/>
              <a:buChar char="•"/>
            </a:pPr>
            <a:r>
              <a:rPr lang="en-US" sz="2133" kern="0" dirty="0">
                <a:solidFill>
                  <a:sysClr val="windowText" lastClr="000000"/>
                </a:solidFill>
                <a:latin typeface="Arial"/>
              </a:rPr>
              <a:t>State geological surveys</a:t>
            </a:r>
          </a:p>
          <a:p>
            <a:pPr marL="228594" indent="-228594" defTabSz="1219170">
              <a:buFont typeface="Arial" panose="020B0604020202020204" pitchFamily="34" charset="0"/>
              <a:buChar char="•"/>
            </a:pPr>
            <a:r>
              <a:rPr lang="en-US" sz="2133" kern="0" dirty="0">
                <a:solidFill>
                  <a:sysClr val="windowText" lastClr="000000"/>
                </a:solidFill>
                <a:latin typeface="Arial"/>
              </a:rPr>
              <a:t>Federal agencies (e.g., DARPA, DOE, NASA, BLM, USFS, NPS)</a:t>
            </a:r>
          </a:p>
          <a:p>
            <a:pPr marL="228594" indent="-228594" defTabSz="1219170">
              <a:buFont typeface="Arial" panose="020B0604020202020204" pitchFamily="34" charset="0"/>
              <a:buChar char="•"/>
            </a:pPr>
            <a:r>
              <a:rPr lang="en-US" sz="2133" kern="0" dirty="0">
                <a:solidFill>
                  <a:sysClr val="windowText" lastClr="000000"/>
                </a:solidFill>
                <a:latin typeface="Arial"/>
              </a:rPr>
              <a:t>Tribes </a:t>
            </a:r>
          </a:p>
          <a:p>
            <a:pPr marL="228594" indent="-228594" defTabSz="1219170">
              <a:buFont typeface="Arial" panose="020B0604020202020204" pitchFamily="34" charset="0"/>
              <a:buChar char="•"/>
            </a:pPr>
            <a:r>
              <a:rPr lang="en-US" sz="2133" kern="0" dirty="0">
                <a:solidFill>
                  <a:sysClr val="windowText" lastClr="000000"/>
                </a:solidFill>
                <a:latin typeface="Arial"/>
              </a:rPr>
              <a:t>Industry</a:t>
            </a:r>
          </a:p>
          <a:p>
            <a:pPr marL="228594" indent="-228594" defTabSz="1219170">
              <a:buFont typeface="Arial" panose="020B0604020202020204" pitchFamily="34" charset="0"/>
              <a:buChar char="•"/>
            </a:pPr>
            <a:r>
              <a:rPr lang="en-US" sz="2133" kern="0" dirty="0">
                <a:solidFill>
                  <a:sysClr val="windowText" lastClr="000000"/>
                </a:solidFill>
                <a:latin typeface="Arial"/>
              </a:rPr>
              <a:t>NGOs</a:t>
            </a:r>
          </a:p>
        </p:txBody>
      </p:sp>
      <p:sp>
        <p:nvSpPr>
          <p:cNvPr id="4" name="TextBox 3">
            <a:extLst>
              <a:ext uri="{FF2B5EF4-FFF2-40B4-BE49-F238E27FC236}">
                <a16:creationId xmlns:a16="http://schemas.microsoft.com/office/drawing/2014/main" id="{0B723B2A-71D9-4DFA-899E-A024C76F9245}"/>
              </a:ext>
            </a:extLst>
          </p:cNvPr>
          <p:cNvSpPr txBox="1"/>
          <p:nvPr/>
        </p:nvSpPr>
        <p:spPr>
          <a:xfrm>
            <a:off x="3721805" y="835405"/>
            <a:ext cx="8344444" cy="1077026"/>
          </a:xfrm>
          <a:prstGeom prst="rect">
            <a:avLst/>
          </a:prstGeom>
          <a:noFill/>
        </p:spPr>
        <p:txBody>
          <a:bodyPr wrap="square">
            <a:spAutoFit/>
          </a:bodyPr>
          <a:lstStyle/>
          <a:p>
            <a:pPr defTabSz="1219170">
              <a:spcBef>
                <a:spcPts val="480"/>
              </a:spcBef>
            </a:pPr>
            <a:r>
              <a:rPr lang="en-US" sz="2133" kern="0" dirty="0">
                <a:solidFill>
                  <a:sysClr val="windowText" lastClr="000000"/>
                </a:solidFill>
                <a:latin typeface="Arial"/>
              </a:rPr>
              <a:t>Goal: Modernize mapping of the United States through framework geoscience data, presently focused on identifying areas that may have the potential to contain </a:t>
            </a:r>
            <a:r>
              <a:rPr lang="en-US" sz="2133" b="1" i="1" kern="0" dirty="0">
                <a:solidFill>
                  <a:sysClr val="windowText" lastClr="000000"/>
                </a:solidFill>
                <a:latin typeface="Arial"/>
              </a:rPr>
              <a:t>critical mineral </a:t>
            </a:r>
            <a:r>
              <a:rPr lang="en-US" sz="2133" kern="0" dirty="0">
                <a:solidFill>
                  <a:sysClr val="windowText" lastClr="000000"/>
                </a:solidFill>
                <a:latin typeface="Arial"/>
              </a:rPr>
              <a:t>resources</a:t>
            </a:r>
          </a:p>
        </p:txBody>
      </p:sp>
      <p:sp>
        <p:nvSpPr>
          <p:cNvPr id="9" name="TextBox 8">
            <a:extLst>
              <a:ext uri="{FF2B5EF4-FFF2-40B4-BE49-F238E27FC236}">
                <a16:creationId xmlns:a16="http://schemas.microsoft.com/office/drawing/2014/main" id="{86592B85-93CD-5806-78D1-2CC4134E9F31}"/>
              </a:ext>
            </a:extLst>
          </p:cNvPr>
          <p:cNvSpPr txBox="1"/>
          <p:nvPr/>
        </p:nvSpPr>
        <p:spPr>
          <a:xfrm>
            <a:off x="3721805" y="2067063"/>
            <a:ext cx="7044519" cy="2775632"/>
          </a:xfrm>
          <a:prstGeom prst="rect">
            <a:avLst/>
          </a:prstGeom>
          <a:noFill/>
        </p:spPr>
        <p:txBody>
          <a:bodyPr wrap="square">
            <a:spAutoFit/>
          </a:bodyPr>
          <a:lstStyle/>
          <a:p>
            <a:pPr marL="148163" indent="-609585" defTabSz="1219170">
              <a:spcBef>
                <a:spcPts val="480"/>
              </a:spcBef>
            </a:pPr>
            <a:r>
              <a:rPr lang="en-US" sz="1867" kern="0" dirty="0">
                <a:solidFill>
                  <a:sysClr val="windowText" lastClr="000000"/>
                </a:solidFill>
                <a:latin typeface="Arial"/>
              </a:rPr>
              <a:t>$10.8M 	Annual appropriation (beginning FY19)</a:t>
            </a:r>
          </a:p>
          <a:p>
            <a:pPr marL="148163" indent="-609585" defTabSz="1219170">
              <a:spcBef>
                <a:spcPts val="480"/>
              </a:spcBef>
            </a:pPr>
            <a:r>
              <a:rPr lang="en-US" sz="1867" u="sng" kern="0" dirty="0">
                <a:solidFill>
                  <a:sysClr val="windowText" lastClr="000000"/>
                </a:solidFill>
                <a:latin typeface="Arial"/>
              </a:rPr>
              <a:t>$64M    </a:t>
            </a:r>
            <a:r>
              <a:rPr lang="en-US" sz="1867" kern="0" dirty="0">
                <a:solidFill>
                  <a:sysClr val="windowText" lastClr="000000"/>
                </a:solidFill>
                <a:latin typeface="Arial"/>
              </a:rPr>
              <a:t>	Bipartisan Infrastructure Law (FY22-26)</a:t>
            </a:r>
          </a:p>
          <a:p>
            <a:pPr marL="148163" indent="-609585" defTabSz="1219170">
              <a:spcBef>
                <a:spcPts val="480"/>
              </a:spcBef>
            </a:pPr>
            <a:r>
              <a:rPr lang="en-US" sz="1867" kern="0" dirty="0">
                <a:solidFill>
                  <a:sysClr val="windowText" lastClr="000000"/>
                </a:solidFill>
                <a:latin typeface="Arial"/>
              </a:rPr>
              <a:t>$74.8M 	Total for FY24</a:t>
            </a:r>
          </a:p>
          <a:p>
            <a:pPr marL="148163" indent="-609585" defTabSz="1219170">
              <a:spcBef>
                <a:spcPts val="480"/>
              </a:spcBef>
            </a:pPr>
            <a:endParaRPr lang="en-US" sz="1867" kern="0" dirty="0">
              <a:solidFill>
                <a:sysClr val="windowText" lastClr="000000"/>
              </a:solidFill>
              <a:latin typeface="Arial"/>
            </a:endParaRPr>
          </a:p>
          <a:p>
            <a:pPr marL="148163" indent="-609585" defTabSz="1219170">
              <a:spcBef>
                <a:spcPts val="480"/>
              </a:spcBef>
            </a:pPr>
            <a:r>
              <a:rPr lang="en-US" sz="1867" kern="0" dirty="0">
                <a:solidFill>
                  <a:sysClr val="windowText" lastClr="000000"/>
                </a:solidFill>
                <a:latin typeface="Arial"/>
              </a:rPr>
              <a:t>$5M 	2023 Disaster Relief Supplemental for industrial 	minerals in Florida and Puerto Rico</a:t>
            </a:r>
          </a:p>
          <a:p>
            <a:pPr marL="148163" indent="-609585" defTabSz="1219170">
              <a:spcBef>
                <a:spcPts val="480"/>
              </a:spcBef>
            </a:pPr>
            <a:endParaRPr lang="en-US" sz="1867" kern="0" dirty="0">
              <a:solidFill>
                <a:sysClr val="windowText" lastClr="000000"/>
              </a:solidFill>
              <a:latin typeface="Arial"/>
            </a:endParaRPr>
          </a:p>
          <a:p>
            <a:pPr marL="148163" indent="-609585" defTabSz="1219170">
              <a:spcBef>
                <a:spcPts val="480"/>
              </a:spcBef>
            </a:pPr>
            <a:endParaRPr lang="en-US" sz="1867" kern="0" dirty="0">
              <a:solidFill>
                <a:sysClr val="windowText" lastClr="000000"/>
              </a:solidFill>
              <a:latin typeface="Arial"/>
            </a:endParaRPr>
          </a:p>
        </p:txBody>
      </p:sp>
    </p:spTree>
    <p:extLst>
      <p:ext uri="{BB962C8B-B14F-4D97-AF65-F5344CB8AC3E}">
        <p14:creationId xmlns:p14="http://schemas.microsoft.com/office/powerpoint/2010/main" val="880098143"/>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raditional templat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Custom 1">
      <a:dk1>
        <a:sysClr val="windowText" lastClr="000000"/>
      </a:dk1>
      <a:lt1>
        <a:sysClr val="window" lastClr="FFFFFF"/>
      </a:lt1>
      <a:dk2>
        <a:srgbClr val="323232"/>
      </a:dk2>
      <a:lt2>
        <a:srgbClr val="FFFFFF"/>
      </a:lt2>
      <a:accent1>
        <a:srgbClr val="323232"/>
      </a:accent1>
      <a:accent2>
        <a:srgbClr val="4E8542"/>
      </a:accent2>
      <a:accent3>
        <a:srgbClr val="1B587C"/>
      </a:accent3>
      <a:accent4>
        <a:srgbClr val="9F2936"/>
      </a:accent4>
      <a:accent5>
        <a:srgbClr val="604878"/>
      </a:accent5>
      <a:accent6>
        <a:srgbClr val="F07F09"/>
      </a:accent6>
      <a:hlink>
        <a:srgbClr val="6B9F25"/>
      </a:hlink>
      <a:folHlink>
        <a:srgbClr val="B26B02"/>
      </a:folHlink>
    </a:clrScheme>
    <a:fontScheme name="Black and White Deck">
      <a:majorFont>
        <a:latin typeface="Gill San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13372</TotalTime>
  <Words>2583</Words>
  <Application>Microsoft Office PowerPoint</Application>
  <PresentationFormat>Widescreen</PresentationFormat>
  <Paragraphs>306</Paragraphs>
  <Slides>29</Slides>
  <Notes>21</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29</vt:i4>
      </vt:variant>
    </vt:vector>
  </HeadingPairs>
  <TitlesOfParts>
    <vt:vector size="45" baseType="lpstr">
      <vt:lpstr>Aptos</vt:lpstr>
      <vt:lpstr>Arial</vt:lpstr>
      <vt:lpstr>Arial Black</vt:lpstr>
      <vt:lpstr>Calibri</vt:lpstr>
      <vt:lpstr>Gill Sans MT</vt:lpstr>
      <vt:lpstr>Helvetica Neue</vt:lpstr>
      <vt:lpstr>Segoe UI</vt:lpstr>
      <vt:lpstr>Univers Condensed</vt:lpstr>
      <vt:lpstr>Wingdings</vt:lpstr>
      <vt:lpstr>1_Custom Design</vt:lpstr>
      <vt:lpstr>2_Custom Design</vt:lpstr>
      <vt:lpstr>Custom Design</vt:lpstr>
      <vt:lpstr>traditional template NON CUI</vt:lpstr>
      <vt:lpstr>3_Custom Design</vt:lpstr>
      <vt:lpstr>4_Custom Design</vt:lpstr>
      <vt:lpstr>Office Theme</vt:lpstr>
      <vt:lpstr>Tribal Engagement Committee</vt:lpstr>
      <vt:lpstr>Today’s Agenda</vt:lpstr>
      <vt:lpstr>PowerPoint Presentation</vt:lpstr>
      <vt:lpstr>CRITICAL MINERALS MAPPING ACROSS THE UNITED STATES UNDER THE USGS EARTH MAPPING RESOURCES INITIATIVE (EARTH MRI) </vt:lpstr>
      <vt:lpstr>PowerPoint Presentation</vt:lpstr>
      <vt:lpstr>USGS provides unbiased science to support decision-making</vt:lpstr>
      <vt:lpstr>The U.S. has a current focus on “critical” mineral resources</vt:lpstr>
      <vt:lpstr>The U.S. has a current focus on “critical” mineral resources</vt:lpstr>
      <vt:lpstr>Earth Mapping Resources Initiative</vt:lpstr>
      <vt:lpstr>Earth MRI Data and Interpretations</vt:lpstr>
      <vt:lpstr>PowerPoint Presentation</vt:lpstr>
      <vt:lpstr>Lidar acquisition nearing completion for conterminous U.S.</vt:lpstr>
      <vt:lpstr>Geophysical data provide foundation for regional mapping and modeling</vt:lpstr>
      <vt:lpstr>Geophysical data provide foundation for regional mapping and modeling</vt:lpstr>
      <vt:lpstr>Geophysical and mapping data are ideally integrated at multiple scales</vt:lpstr>
      <vt:lpstr>Data quality improves geophysical and geologic interpretations</vt:lpstr>
      <vt:lpstr>Geologic mapping is ongoing by many State surveys</vt:lpstr>
      <vt:lpstr>Airborne hyperspectral surveys covering the western U.S.</vt:lpstr>
      <vt:lpstr>Airborne hyperspectral surveys also target mine waste</vt:lpstr>
      <vt:lpstr>PowerPoint Presentation</vt:lpstr>
      <vt:lpstr>From data collection to delivery, integration, and analysis</vt:lpstr>
      <vt:lpstr>Earth MRI Acquisitions Viewer provides project information</vt:lpstr>
      <vt:lpstr>PowerPoint Presentation</vt:lpstr>
      <vt:lpstr>WRP Tribal Engagement Committee Co-Chairs</vt:lpstr>
      <vt:lpstr>WRP TEC Next Steps</vt:lpstr>
      <vt:lpstr>PowerPoint Presentation</vt:lpstr>
      <vt:lpstr>WRP 2025 Calls</vt:lpstr>
      <vt:lpstr>Around The Phone</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amy duffy</dc:creator>
  <cp:keywords/>
  <dc:description/>
  <cp:lastModifiedBy>Michelle Bell</cp:lastModifiedBy>
  <cp:revision>59</cp:revision>
  <cp:lastPrinted>2025-01-30T22:27:39Z</cp:lastPrinted>
  <dcterms:created xsi:type="dcterms:W3CDTF">2024-08-22T17:26:13Z</dcterms:created>
  <dcterms:modified xsi:type="dcterms:W3CDTF">2025-03-28T17:10:46Z</dcterms:modified>
  <cp:category/>
</cp:coreProperties>
</file>